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2" r:id="rId2"/>
    <p:sldMasterId id="2147483690" r:id="rId3"/>
  </p:sldMasterIdLst>
  <p:notesMasterIdLst>
    <p:notesMasterId r:id="rId36"/>
  </p:notesMasterIdLst>
  <p:handoutMasterIdLst>
    <p:handoutMasterId r:id="rId37"/>
  </p:handoutMasterIdLst>
  <p:sldIdLst>
    <p:sldId id="403" r:id="rId4"/>
    <p:sldId id="509" r:id="rId5"/>
    <p:sldId id="401" r:id="rId6"/>
    <p:sldId id="494" r:id="rId7"/>
    <p:sldId id="506" r:id="rId8"/>
    <p:sldId id="486" r:id="rId9"/>
    <p:sldId id="491" r:id="rId10"/>
    <p:sldId id="515" r:id="rId11"/>
    <p:sldId id="410" r:id="rId12"/>
    <p:sldId id="411" r:id="rId13"/>
    <p:sldId id="452" r:id="rId14"/>
    <p:sldId id="453" r:id="rId15"/>
    <p:sldId id="488" r:id="rId16"/>
    <p:sldId id="507" r:id="rId17"/>
    <p:sldId id="454" r:id="rId18"/>
    <p:sldId id="497" r:id="rId19"/>
    <p:sldId id="498" r:id="rId20"/>
    <p:sldId id="499" r:id="rId21"/>
    <p:sldId id="500" r:id="rId22"/>
    <p:sldId id="501" r:id="rId23"/>
    <p:sldId id="508" r:id="rId24"/>
    <p:sldId id="487" r:id="rId25"/>
    <p:sldId id="503" r:id="rId26"/>
    <p:sldId id="466" r:id="rId27"/>
    <p:sldId id="504" r:id="rId28"/>
    <p:sldId id="490" r:id="rId29"/>
    <p:sldId id="505" r:id="rId30"/>
    <p:sldId id="529" r:id="rId31"/>
    <p:sldId id="531" r:id="rId32"/>
    <p:sldId id="530" r:id="rId33"/>
    <p:sldId id="379" r:id="rId34"/>
    <p:sldId id="363"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te" initials="" lastIdx="0" clrIdx="0"/>
  <p:cmAuthor id="1" name="Bill DiBenedetto" initials="BD" lastIdx="2" clrIdx="1">
    <p:extLst/>
  </p:cmAuthor>
  <p:cmAuthor id="2" name="Liz" initials="L"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77F00"/>
    <a:srgbClr val="FFCC96"/>
    <a:srgbClr val="5C5C5C"/>
    <a:srgbClr val="F87F00"/>
    <a:srgbClr val="0090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4368" autoAdjust="0"/>
    <p:restoredTop sz="94652" autoAdjust="0"/>
  </p:normalViewPr>
  <p:slideViewPr>
    <p:cSldViewPr snapToGrid="0" snapToObjects="1" showGuides="1">
      <p:cViewPr varScale="1">
        <p:scale>
          <a:sx n="58" d="100"/>
          <a:sy n="58" d="100"/>
        </p:scale>
        <p:origin x="-608"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936"/>
    </p:cViewPr>
  </p:sorterViewPr>
  <p:notesViewPr>
    <p:cSldViewPr snapToGrid="0" snapToObjects="1">
      <p:cViewPr varScale="1">
        <p:scale>
          <a:sx n="53" d="100"/>
          <a:sy n="53" d="100"/>
        </p:scale>
        <p:origin x="-286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9" Type="http://schemas.openxmlformats.org/officeDocument/2006/relationships/slide" Target="slides/slide6.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notesMaster" Target="notesMasters/notesMaster1.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7" Type="http://schemas.openxmlformats.org/officeDocument/2006/relationships/handoutMaster" Target="handoutMasters/handoutMaster1.xml"/><Relationship Id="rId38" Type="http://schemas.openxmlformats.org/officeDocument/2006/relationships/printerSettings" Target="printerSettings/printerSettings1.bin"/><Relationship Id="rId39" Type="http://schemas.openxmlformats.org/officeDocument/2006/relationships/commentAuthors" Target="commentAuthors.xml"/><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44C21DA-0FB4-B847-8E09-79225CF0D9B9}" type="datetime1">
              <a:rPr lang="en-US" smtClean="0">
                <a:latin typeface="Arial"/>
              </a:rPr>
              <a:pPr/>
              <a:t>8/9/13</a:t>
            </a:fld>
            <a:endParaRPr lang="en-US" dirty="0">
              <a:latin typeface="Aria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58FF2CF-F427-AA46-B41A-10052D130CA6}" type="slidenum">
              <a:rPr lang="en-US" smtClean="0">
                <a:latin typeface="Arial"/>
              </a:rPr>
              <a:pPr/>
              <a:t>‹#›</a:t>
            </a:fld>
            <a:endParaRPr lang="en-US" dirty="0">
              <a:latin typeface="Arial"/>
            </a:endParaRPr>
          </a:p>
        </p:txBody>
      </p:sp>
    </p:spTree>
    <p:extLst>
      <p:ext uri="{BB962C8B-B14F-4D97-AF65-F5344CB8AC3E}">
        <p14:creationId xmlns:p14="http://schemas.microsoft.com/office/powerpoint/2010/main" val="38418316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B2C62362-37CF-7F4E-B5CC-370990DAF466}" type="datetime1">
              <a:rPr lang="en-US" smtClean="0"/>
              <a:pPr/>
              <a:t>8/9/13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5D8DEC4A-E348-414F-A419-B1C417F650C6}" type="slidenum">
              <a:rPr lang="en-US" smtClean="0"/>
              <a:pPr/>
              <a:t>‹#›</a:t>
            </a:fld>
            <a:endParaRPr lang="en-US" dirty="0"/>
          </a:p>
        </p:txBody>
      </p:sp>
    </p:spTree>
    <p:extLst>
      <p:ext uri="{BB962C8B-B14F-4D97-AF65-F5344CB8AC3E}">
        <p14:creationId xmlns:p14="http://schemas.microsoft.com/office/powerpoint/2010/main" val="43134888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75449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4084911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xfrm>
            <a:off x="341342" y="4343713"/>
            <a:ext cx="6228311" cy="4113862"/>
          </a:xfrm>
          <a:noFill/>
          <a:ln/>
        </p:spPr>
        <p:txBody>
          <a:bodyPr/>
          <a:lstStyle/>
          <a:p>
            <a:endParaRPr lang="en-US" sz="900" dirty="0"/>
          </a:p>
        </p:txBody>
      </p:sp>
      <p:sp>
        <p:nvSpPr>
          <p:cNvPr id="47108"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lIns="89934" tIns="44968" rIns="89934" bIns="44968"/>
          <a:lstStyle/>
          <a:p>
            <a:fld id="{D019FCB7-AFF6-5F48-A15F-67FBD01C813E}" type="slidenum">
              <a:rPr lang="en-US"/>
              <a:pPr/>
              <a:t>9</a:t>
            </a:fld>
            <a:endParaRPr lang="en-US"/>
          </a:p>
        </p:txBody>
      </p:sp>
    </p:spTree>
    <p:extLst>
      <p:ext uri="{BB962C8B-B14F-4D97-AF65-F5344CB8AC3E}">
        <p14:creationId xmlns:p14="http://schemas.microsoft.com/office/powerpoint/2010/main" val="3214773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xfrm>
            <a:off x="341342" y="4343713"/>
            <a:ext cx="6228311" cy="4113862"/>
          </a:xfrm>
          <a:noFill/>
          <a:ln/>
        </p:spPr>
        <p:txBody>
          <a:bodyPr/>
          <a:lstStyle/>
          <a:p>
            <a:endParaRPr lang="en-US" sz="900" dirty="0"/>
          </a:p>
        </p:txBody>
      </p:sp>
      <p:sp>
        <p:nvSpPr>
          <p:cNvPr id="47108"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lIns="89934" tIns="44968" rIns="89934" bIns="44968"/>
          <a:lstStyle/>
          <a:p>
            <a:fld id="{D019FCB7-AFF6-5F48-A15F-67FBD01C813E}" type="slidenum">
              <a:rPr lang="en-US"/>
              <a:pPr/>
              <a:t>10</a:t>
            </a:fld>
            <a:endParaRPr lang="en-US"/>
          </a:p>
        </p:txBody>
      </p:sp>
    </p:spTree>
    <p:extLst>
      <p:ext uri="{BB962C8B-B14F-4D97-AF65-F5344CB8AC3E}">
        <p14:creationId xmlns:p14="http://schemas.microsoft.com/office/powerpoint/2010/main" val="574089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xfrm>
            <a:off x="341342" y="4343713"/>
            <a:ext cx="6228311" cy="4113862"/>
          </a:xfrm>
          <a:noFill/>
          <a:ln/>
        </p:spPr>
        <p:txBody>
          <a:bodyPr/>
          <a:lstStyle/>
          <a:p>
            <a:endParaRPr lang="en-US" sz="900" dirty="0"/>
          </a:p>
        </p:txBody>
      </p:sp>
      <p:sp>
        <p:nvSpPr>
          <p:cNvPr id="47108"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lIns="89934" tIns="44968" rIns="89934" bIns="44968"/>
          <a:lstStyle/>
          <a:p>
            <a:fld id="{D019FCB7-AFF6-5F48-A15F-67FBD01C813E}" type="slidenum">
              <a:rPr lang="en-US"/>
              <a:pPr/>
              <a:t>11</a:t>
            </a:fld>
            <a:endParaRPr lang="en-US"/>
          </a:p>
        </p:txBody>
      </p:sp>
    </p:spTree>
    <p:extLst>
      <p:ext uri="{BB962C8B-B14F-4D97-AF65-F5344CB8AC3E}">
        <p14:creationId xmlns:p14="http://schemas.microsoft.com/office/powerpoint/2010/main" val="1874309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xfrm>
            <a:off x="341342" y="4343713"/>
            <a:ext cx="6228311" cy="4113862"/>
          </a:xfrm>
          <a:noFill/>
          <a:ln/>
        </p:spPr>
        <p:txBody>
          <a:bodyPr/>
          <a:lstStyle/>
          <a:p>
            <a:endParaRPr lang="en-US" sz="900" dirty="0"/>
          </a:p>
        </p:txBody>
      </p:sp>
      <p:sp>
        <p:nvSpPr>
          <p:cNvPr id="47108"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lIns="89934" tIns="44968" rIns="89934" bIns="44968"/>
          <a:lstStyle/>
          <a:p>
            <a:fld id="{D019FCB7-AFF6-5F48-A15F-67FBD01C813E}" type="slidenum">
              <a:rPr lang="en-US"/>
              <a:pPr/>
              <a:t>12</a:t>
            </a:fld>
            <a:endParaRPr lang="en-US"/>
          </a:p>
        </p:txBody>
      </p:sp>
    </p:spTree>
    <p:extLst>
      <p:ext uri="{BB962C8B-B14F-4D97-AF65-F5344CB8AC3E}">
        <p14:creationId xmlns:p14="http://schemas.microsoft.com/office/powerpoint/2010/main" val="1893035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8DEC4A-E348-414F-A419-B1C417F650C6}" type="slidenum">
              <a:rPr lang="en-US" smtClean="0"/>
              <a:pPr/>
              <a:t>13</a:t>
            </a:fld>
            <a:endParaRPr lang="en-US" dirty="0"/>
          </a:p>
        </p:txBody>
      </p:sp>
    </p:spTree>
    <p:extLst>
      <p:ext uri="{BB962C8B-B14F-4D97-AF65-F5344CB8AC3E}">
        <p14:creationId xmlns:p14="http://schemas.microsoft.com/office/powerpoint/2010/main" val="942108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2336925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jpe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7" name="Picture 6" descr="title_page.png"/>
          <p:cNvPicPr>
            <a:picLocks noChangeAspect="1"/>
          </p:cNvPicPr>
          <p:nvPr userDrawn="1"/>
        </p:nvPicPr>
        <p:blipFill>
          <a:blip r:embed="rId2"/>
          <a:stretch>
            <a:fillRect/>
          </a:stretch>
        </p:blipFill>
        <p:spPr>
          <a:xfrm>
            <a:off x="304" y="228"/>
            <a:ext cx="9143391" cy="6857543"/>
          </a:xfrm>
          <a:prstGeom prst="rect">
            <a:avLst/>
          </a:prstGeom>
        </p:spPr>
      </p:pic>
      <p:sp>
        <p:nvSpPr>
          <p:cNvPr id="2" name="Title 1"/>
          <p:cNvSpPr>
            <a:spLocks noGrp="1"/>
          </p:cNvSpPr>
          <p:nvPr>
            <p:ph type="ctrTitle"/>
          </p:nvPr>
        </p:nvSpPr>
        <p:spPr>
          <a:xfrm>
            <a:off x="472440" y="302400"/>
            <a:ext cx="8229600" cy="946150"/>
          </a:xfrm>
        </p:spPr>
        <p:txBody>
          <a:bodyPr anchor="ctr">
            <a:normAutofit/>
          </a:bodyPr>
          <a:lstStyle>
            <a:lvl1pPr algn="ctr">
              <a:defRPr sz="40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72440" y="1032550"/>
            <a:ext cx="8229600" cy="546100"/>
          </a:xfrm>
        </p:spPr>
        <p:txBody>
          <a:bodyPr anchor="ct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aT Resul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26919"/>
            <a:ext cx="5884222" cy="457784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6341423" y="1626919"/>
            <a:ext cx="2345378" cy="4577842"/>
          </a:xfrm>
        </p:spPr>
        <p:txBody>
          <a:bodyPr>
            <a:noAutofit/>
          </a:bodyPr>
          <a:lstStyle>
            <a:lvl1pPr marL="225425" indent="-225425">
              <a:defRPr sz="2000"/>
            </a:lvl1pPr>
            <a:lvl2pPr marL="463550" indent="-238125">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p:txBody>
      </p:sp>
      <p:sp>
        <p:nvSpPr>
          <p:cNvPr id="7" name="Content Placeholder 2"/>
          <p:cNvSpPr>
            <a:spLocks noGrp="1"/>
          </p:cNvSpPr>
          <p:nvPr>
            <p:ph idx="12"/>
          </p:nvPr>
        </p:nvSpPr>
        <p:spPr>
          <a:xfrm>
            <a:off x="457200" y="971797"/>
            <a:ext cx="8229602" cy="655122"/>
          </a:xfrm>
        </p:spPr>
        <p:txBody>
          <a:bodyPr>
            <a:normAutofit/>
          </a:bodyPr>
          <a:lstStyle>
            <a:lvl1pPr marL="0" indent="0">
              <a:buNone/>
              <a:defRPr sz="2000">
                <a:solidFill>
                  <a:srgbClr val="F87F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498242401"/>
      </p:ext>
    </p:extLst>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Divider - title-sub title">
    <p:spTree>
      <p:nvGrpSpPr>
        <p:cNvPr id="1" name=""/>
        <p:cNvGrpSpPr/>
        <p:nvPr/>
      </p:nvGrpSpPr>
      <p:grpSpPr>
        <a:xfrm>
          <a:off x="0" y="0"/>
          <a:ext cx="0" cy="0"/>
          <a:chOff x="0" y="0"/>
          <a:chExt cx="0" cy="0"/>
        </a:xfrm>
      </p:grpSpPr>
      <p:sp>
        <p:nvSpPr>
          <p:cNvPr id="2" name="Title 1"/>
          <p:cNvSpPr>
            <a:spLocks noGrp="1"/>
          </p:cNvSpPr>
          <p:nvPr>
            <p:ph type="title"/>
          </p:nvPr>
        </p:nvSpPr>
        <p:spPr>
          <a:xfrm>
            <a:off x="501540" y="2083490"/>
            <a:ext cx="8275409" cy="1362075"/>
          </a:xfrm>
        </p:spPr>
        <p:txBody>
          <a:bodyPr anchor="ctr"/>
          <a:lstStyle>
            <a:lvl1pPr algn="ctr">
              <a:defRPr sz="4000" b="0" cap="none">
                <a:solidFill>
                  <a:schemeClr val="accent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501540" y="3463857"/>
            <a:ext cx="8275409" cy="1500187"/>
          </a:xfrm>
        </p:spPr>
        <p:txBody>
          <a:bodyPr anchor="ct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 Title">
    <p:spTree>
      <p:nvGrpSpPr>
        <p:cNvPr id="1" name=""/>
        <p:cNvGrpSpPr/>
        <p:nvPr/>
      </p:nvGrpSpPr>
      <p:grpSpPr>
        <a:xfrm>
          <a:off x="0" y="0"/>
          <a:ext cx="0" cy="0"/>
          <a:chOff x="0" y="0"/>
          <a:chExt cx="0" cy="0"/>
        </a:xfrm>
      </p:grpSpPr>
      <p:sp>
        <p:nvSpPr>
          <p:cNvPr id="2" name="Title 1"/>
          <p:cNvSpPr>
            <a:spLocks noGrp="1"/>
          </p:cNvSpPr>
          <p:nvPr>
            <p:ph type="title"/>
          </p:nvPr>
        </p:nvSpPr>
        <p:spPr>
          <a:xfrm>
            <a:off x="501540" y="2728375"/>
            <a:ext cx="8275409" cy="1362075"/>
          </a:xfrm>
        </p:spPr>
        <p:txBody>
          <a:bodyPr anchor="ctr"/>
          <a:lstStyle>
            <a:lvl1pPr algn="ctr">
              <a:defRPr sz="4000" b="0" cap="none">
                <a:solidFill>
                  <a:schemeClr val="accent1"/>
                </a:solidFill>
              </a:defRPr>
            </a:lvl1pPr>
          </a:lstStyle>
          <a:p>
            <a:r>
              <a:rPr lang="en-US" dirty="0" smtClean="0"/>
              <a:t>Click to edit Master title style</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489759711"/>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4"/>
          <p:cNvSpPr>
            <a:spLocks noGrp="1"/>
          </p:cNvSpPr>
          <p:nvPr>
            <p:ph type="sldNum" sz="quarter" idx="10"/>
          </p:nvPr>
        </p:nvSpPr>
        <p:spPr/>
        <p:txBody>
          <a:bodyPr/>
          <a:lstStyle/>
          <a:p>
            <a:fld id="{0A9724E5-0A80-3C41-8955-F8E17D92E2DB}" type="slidenum">
              <a:rPr lang="en-US" smtClean="0"/>
              <a:pPr/>
              <a:t>‹#›</a:t>
            </a:fld>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1">
                <a:solidFill>
                  <a:srgbClr val="F77F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1">
                <a:solidFill>
                  <a:srgbClr val="F77F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11327064"/>
      </p:ext>
    </p:extLst>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ase Slide - One block">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F87F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8"/>
            <a:ext cx="965200" cy="5712874"/>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571287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6" name="Picture 15"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Ovr>
    <a:masterClrMapping/>
  </p:clrMapOvr>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ase Slide - Two Block">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F87F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8"/>
            <a:ext cx="965200" cy="5778283"/>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31894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2"/>
          <p:cNvSpPr>
            <a:spLocks noGrp="1"/>
          </p:cNvSpPr>
          <p:nvPr>
            <p:ph idx="10"/>
          </p:nvPr>
        </p:nvSpPr>
        <p:spPr>
          <a:xfrm>
            <a:off x="1585936" y="3681351"/>
            <a:ext cx="7107619" cy="2588819"/>
          </a:xfrm>
        </p:spPr>
        <p:txBody>
          <a:bodyPr>
            <a:normAutofit/>
          </a:bodyPr>
          <a:lstStyle>
            <a:lvl1pPr>
              <a:defRPr sz="2000"/>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6" name="Picture 15"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extLst>
      <p:ext uri="{BB962C8B-B14F-4D97-AF65-F5344CB8AC3E}">
        <p14:creationId xmlns:p14="http://schemas.microsoft.com/office/powerpoint/2010/main" val="84664248"/>
      </p:ext>
    </p:extLst>
  </p:cSld>
  <p:clrMapOvr>
    <a:masterClrMapping/>
  </p:clrMapOvr>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4" name="Picture Placeholder 4"/>
          <p:cNvSpPr>
            <a:spLocks noGrp="1"/>
          </p:cNvSpPr>
          <p:nvPr>
            <p:ph type="pic" sz="quarter" idx="11"/>
          </p:nvPr>
        </p:nvSpPr>
        <p:spPr>
          <a:xfrm>
            <a:off x="4800600" y="1111200"/>
            <a:ext cx="3403600" cy="5048299"/>
          </a:xfrm>
          <a:effectLst>
            <a:outerShdw blurRad="50800" dist="38100" dir="2700000" algn="ctr" rotWithShape="0">
              <a:srgbClr val="000000">
                <a:alpha val="40000"/>
              </a:srgbClr>
            </a:outerShdw>
          </a:effectLst>
        </p:spPr>
        <p:txBody>
          <a:bodyPr/>
          <a:lstStyle/>
          <a:p>
            <a:endParaRPr lang="en-US" dirty="0"/>
          </a:p>
        </p:txBody>
      </p:sp>
      <p:sp>
        <p:nvSpPr>
          <p:cNvPr id="5" name="Text Placeholder 7"/>
          <p:cNvSpPr>
            <a:spLocks noGrp="1"/>
          </p:cNvSpPr>
          <p:nvPr>
            <p:ph type="body" sz="quarter" idx="12" hasCustomPrompt="1"/>
          </p:nvPr>
        </p:nvSpPr>
        <p:spPr>
          <a:xfrm>
            <a:off x="1081822" y="5024409"/>
            <a:ext cx="2974164" cy="493461"/>
          </a:xfrm>
        </p:spPr>
        <p:txBody>
          <a:bodyPr>
            <a:noAutofit/>
          </a:bodyPr>
          <a:lstStyle>
            <a:lvl1pPr marL="0" indent="0" algn="l">
              <a:buNone/>
              <a:defRPr sz="2000" b="1" baseline="0">
                <a:solidFill>
                  <a:srgbClr val="F87F00"/>
                </a:solidFill>
              </a:defRPr>
            </a:lvl1pPr>
          </a:lstStyle>
          <a:p>
            <a:pPr lvl="0"/>
            <a:r>
              <a:rPr lang="en-US" dirty="0" smtClean="0"/>
              <a:t>Full Name</a:t>
            </a:r>
          </a:p>
        </p:txBody>
      </p:sp>
      <p:sp>
        <p:nvSpPr>
          <p:cNvPr id="6" name="Text Placeholder 9"/>
          <p:cNvSpPr>
            <a:spLocks noGrp="1"/>
          </p:cNvSpPr>
          <p:nvPr>
            <p:ph type="body" sz="quarter" idx="13" hasCustomPrompt="1"/>
          </p:nvPr>
        </p:nvSpPr>
        <p:spPr>
          <a:xfrm>
            <a:off x="1078992" y="5537588"/>
            <a:ext cx="2975591" cy="922314"/>
          </a:xfrm>
        </p:spPr>
        <p:txBody>
          <a:bodyPr>
            <a:normAutofit/>
          </a:bodyPr>
          <a:lstStyle>
            <a:lvl1pPr marL="0" indent="0" algn="l">
              <a:buNone/>
              <a:defRPr sz="2000" i="0">
                <a:solidFill>
                  <a:srgbClr val="5C5C5C"/>
                </a:solidFill>
              </a:defRPr>
            </a:lvl1pPr>
          </a:lstStyle>
          <a:p>
            <a:pPr lvl="0"/>
            <a:r>
              <a:rPr lang="en-US" i="1" dirty="0" smtClean="0"/>
              <a:t>Click to add text</a:t>
            </a:r>
            <a:endParaRPr lang="en-US" dirty="0"/>
          </a:p>
        </p:txBody>
      </p:sp>
      <p:sp>
        <p:nvSpPr>
          <p:cNvPr id="9" name="Title 3"/>
          <p:cNvSpPr>
            <a:spLocks noGrp="1"/>
          </p:cNvSpPr>
          <p:nvPr>
            <p:ph type="title"/>
          </p:nvPr>
        </p:nvSpPr>
        <p:spPr>
          <a:xfrm>
            <a:off x="457200" y="61278"/>
            <a:ext cx="8229600" cy="782637"/>
          </a:xfrm>
        </p:spPr>
        <p:txBody>
          <a:bodyPr/>
          <a:lstStyle/>
          <a:p>
            <a:r>
              <a:rPr lang="en-US" dirty="0" smtClean="0"/>
              <a:t>Click to edit Master title style</a:t>
            </a:r>
            <a:endParaRPr lang="en-US" dirty="0"/>
          </a:p>
        </p:txBody>
      </p:sp>
      <p:sp>
        <p:nvSpPr>
          <p:cNvPr id="11" name="Picture Placeholder 4"/>
          <p:cNvSpPr>
            <a:spLocks noGrp="1" noChangeAspect="1"/>
          </p:cNvSpPr>
          <p:nvPr>
            <p:ph type="pic" sz="quarter" idx="14"/>
          </p:nvPr>
        </p:nvSpPr>
        <p:spPr>
          <a:xfrm rot="21240000">
            <a:off x="946453" y="1654824"/>
            <a:ext cx="2653185" cy="3034002"/>
          </a:xfrm>
          <a:ln w="88900" cap="sq">
            <a:solidFill>
              <a:schemeClr val="bg1"/>
            </a:solidFill>
            <a:miter lim="800000"/>
          </a:ln>
          <a:effectLst>
            <a:outerShdw blurRad="54991" dist="17780" dir="5400000" algn="ctr" rotWithShape="0">
              <a:srgbClr val="000000">
                <a:alpha val="40000"/>
              </a:srgbClr>
            </a:outerShdw>
          </a:effectLst>
        </p:spPr>
        <p:txBody>
          <a:bodyPr/>
          <a:lstStyle/>
          <a:p>
            <a:endParaRPr lang="en-US" dirty="0"/>
          </a:p>
        </p:txBody>
      </p:sp>
    </p:spTree>
    <p:extLst>
      <p:ext uri="{BB962C8B-B14F-4D97-AF65-F5344CB8AC3E}">
        <p14:creationId xmlns:p14="http://schemas.microsoft.com/office/powerpoint/2010/main" val="2297189074"/>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pic>
        <p:nvPicPr>
          <p:cNvPr id="11" name="Picture 10" descr="vestedway_book_all.png"/>
          <p:cNvPicPr>
            <a:picLocks noChangeAspect="1"/>
          </p:cNvPicPr>
          <p:nvPr userDrawn="1"/>
        </p:nvPicPr>
        <p:blipFill>
          <a:blip r:embed="rId2"/>
          <a:srcRect r="1984"/>
          <a:stretch>
            <a:fillRect/>
          </a:stretch>
        </p:blipFill>
        <p:spPr>
          <a:xfrm>
            <a:off x="181440" y="2826686"/>
            <a:ext cx="8962560" cy="3086388"/>
          </a:xfrm>
          <a:prstGeom prst="rect">
            <a:avLst/>
          </a:prstGeom>
        </p:spPr>
      </p:pic>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extBox 5"/>
          <p:cNvSpPr txBox="1">
            <a:spLocks noChangeArrowheads="1"/>
          </p:cNvSpPr>
          <p:nvPr userDrawn="1"/>
        </p:nvSpPr>
        <p:spPr bwMode="auto">
          <a:xfrm>
            <a:off x="471947" y="213954"/>
            <a:ext cx="8229601" cy="584775"/>
          </a:xfrm>
          <a:prstGeom prst="rect">
            <a:avLst/>
          </a:prstGeom>
          <a:noFill/>
          <a:ln w="9525">
            <a:noFill/>
            <a:miter lim="800000"/>
            <a:headEnd/>
            <a:tailEnd/>
          </a:ln>
        </p:spPr>
        <p:txBody>
          <a:bodyPr wrap="square">
            <a:prstTxWarp prst="textNoShape">
              <a:avLst/>
            </a:prstTxWarp>
            <a:spAutoFit/>
          </a:bodyPr>
          <a:lstStyle/>
          <a:p>
            <a:r>
              <a:rPr lang="en-US" sz="3200" i="1" dirty="0">
                <a:solidFill>
                  <a:schemeClr val="bg1"/>
                </a:solidFill>
              </a:rPr>
              <a:t>Based on research </a:t>
            </a:r>
            <a:r>
              <a:rPr lang="en-US" sz="3200" i="1" dirty="0" smtClean="0">
                <a:solidFill>
                  <a:schemeClr val="bg1"/>
                </a:solidFill>
              </a:rPr>
              <a:t>with…</a:t>
            </a:r>
            <a:r>
              <a:rPr lang="en-US" sz="3200" i="1" dirty="0">
                <a:solidFill>
                  <a:schemeClr val="bg1"/>
                </a:solidFill>
              </a:rPr>
              <a:t>…</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699431" y="1095996"/>
            <a:ext cx="4128845" cy="833031"/>
          </a:xfrm>
          <a:prstGeom prst="rect">
            <a:avLst/>
          </a:prstGeom>
        </p:spPr>
      </p:pic>
      <p:sp>
        <p:nvSpPr>
          <p:cNvPr id="12" name="TextBox 11"/>
          <p:cNvSpPr txBox="1"/>
          <p:nvPr userDrawn="1"/>
        </p:nvSpPr>
        <p:spPr>
          <a:xfrm>
            <a:off x="5705619" y="6582305"/>
            <a:ext cx="1243047" cy="184666"/>
          </a:xfrm>
          <a:prstGeom prst="rect">
            <a:avLst/>
          </a:prstGeom>
          <a:noFill/>
        </p:spPr>
        <p:txBody>
          <a:bodyPr wrap="square" rtlCol="0">
            <a:spAutoFit/>
          </a:bodyPr>
          <a:lstStyle/>
          <a:p>
            <a:pPr algn="ctr"/>
            <a:r>
              <a:rPr lang="en-US" sz="600" dirty="0" smtClean="0">
                <a:solidFill>
                  <a:schemeClr val="bg1">
                    <a:lumMod val="75000"/>
                  </a:schemeClr>
                </a:solidFill>
              </a:rPr>
              <a:t>©2012 Vested Outsourcing Inc. </a:t>
            </a:r>
            <a:endParaRPr lang="en-US" sz="600" dirty="0">
              <a:solidFill>
                <a:schemeClr val="bg1">
                  <a:lumMod val="75000"/>
                </a:schemeClr>
              </a:solidFill>
            </a:endParaRPr>
          </a:p>
        </p:txBody>
      </p:sp>
    </p:spTree>
    <p:extLst>
      <p:ext uri="{BB962C8B-B14F-4D97-AF65-F5344CB8AC3E}">
        <p14:creationId xmlns:p14="http://schemas.microsoft.com/office/powerpoint/2010/main" val="31618474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4" name="Picture Placeholder 4"/>
          <p:cNvSpPr>
            <a:spLocks noGrp="1"/>
          </p:cNvSpPr>
          <p:nvPr>
            <p:ph type="pic" sz="quarter" idx="11"/>
          </p:nvPr>
        </p:nvSpPr>
        <p:spPr>
          <a:xfrm>
            <a:off x="5981700" y="1327150"/>
            <a:ext cx="2781300" cy="4453907"/>
          </a:xfrm>
          <a:effectLst>
            <a:outerShdw blurRad="50800" dist="38100" dir="2700000" algn="ctr" rotWithShape="0">
              <a:srgbClr val="000000">
                <a:alpha val="40000"/>
              </a:srgbClr>
            </a:outerShdw>
          </a:effectLst>
        </p:spPr>
        <p:txBody>
          <a:bodyPr/>
          <a:lstStyle/>
          <a:p>
            <a:endParaRPr lang="en-US" dirty="0"/>
          </a:p>
        </p:txBody>
      </p:sp>
      <p:sp>
        <p:nvSpPr>
          <p:cNvPr id="5" name="Text Placeholder 7"/>
          <p:cNvSpPr>
            <a:spLocks noGrp="1"/>
          </p:cNvSpPr>
          <p:nvPr>
            <p:ph type="body" sz="quarter" idx="12" hasCustomPrompt="1"/>
          </p:nvPr>
        </p:nvSpPr>
        <p:spPr>
          <a:xfrm>
            <a:off x="458627" y="4699367"/>
            <a:ext cx="2487774" cy="493461"/>
          </a:xfrm>
        </p:spPr>
        <p:txBody>
          <a:bodyPr>
            <a:noAutofit/>
          </a:bodyPr>
          <a:lstStyle>
            <a:lvl1pPr marL="0" indent="0" algn="l">
              <a:buNone/>
              <a:defRPr sz="2000" b="1" baseline="0">
                <a:solidFill>
                  <a:srgbClr val="F87F00"/>
                </a:solidFill>
              </a:defRPr>
            </a:lvl1pPr>
          </a:lstStyle>
          <a:p>
            <a:pPr lvl="0"/>
            <a:r>
              <a:rPr lang="en-US" dirty="0" smtClean="0"/>
              <a:t>Full Name</a:t>
            </a:r>
          </a:p>
        </p:txBody>
      </p:sp>
      <p:sp>
        <p:nvSpPr>
          <p:cNvPr id="6" name="Text Placeholder 9"/>
          <p:cNvSpPr>
            <a:spLocks noGrp="1"/>
          </p:cNvSpPr>
          <p:nvPr>
            <p:ph type="body" sz="quarter" idx="13" hasCustomPrompt="1"/>
          </p:nvPr>
        </p:nvSpPr>
        <p:spPr>
          <a:xfrm>
            <a:off x="457201" y="5212545"/>
            <a:ext cx="2489200" cy="973273"/>
          </a:xfrm>
        </p:spPr>
        <p:txBody>
          <a:bodyPr>
            <a:normAutofit/>
          </a:bodyPr>
          <a:lstStyle>
            <a:lvl1pPr marL="0" indent="0" algn="l">
              <a:buNone/>
              <a:defRPr sz="2000" i="0">
                <a:solidFill>
                  <a:srgbClr val="5C5C5C"/>
                </a:solidFill>
              </a:defRPr>
            </a:lvl1pPr>
          </a:lstStyle>
          <a:p>
            <a:pPr lvl="0"/>
            <a:r>
              <a:rPr lang="en-US" i="1" dirty="0" smtClean="0"/>
              <a:t>Click to add text</a:t>
            </a:r>
            <a:endParaRPr lang="en-US" dirty="0"/>
          </a:p>
        </p:txBody>
      </p:sp>
      <p:sp>
        <p:nvSpPr>
          <p:cNvPr id="9" name="Title 3"/>
          <p:cNvSpPr>
            <a:spLocks noGrp="1"/>
          </p:cNvSpPr>
          <p:nvPr>
            <p:ph type="title"/>
          </p:nvPr>
        </p:nvSpPr>
        <p:spPr>
          <a:xfrm>
            <a:off x="457200" y="61278"/>
            <a:ext cx="8229600" cy="782637"/>
          </a:xfrm>
        </p:spPr>
        <p:txBody>
          <a:bodyPr/>
          <a:lstStyle/>
          <a:p>
            <a:r>
              <a:rPr lang="en-US" dirty="0" smtClean="0"/>
              <a:t>Click to edit Master title style</a:t>
            </a:r>
            <a:endParaRPr lang="en-US" dirty="0"/>
          </a:p>
        </p:txBody>
      </p:sp>
      <p:sp>
        <p:nvSpPr>
          <p:cNvPr id="11" name="Picture Placeholder 4"/>
          <p:cNvSpPr>
            <a:spLocks noGrp="1"/>
          </p:cNvSpPr>
          <p:nvPr>
            <p:ph type="pic" sz="quarter" idx="14"/>
          </p:nvPr>
        </p:nvSpPr>
        <p:spPr>
          <a:xfrm rot="21240000">
            <a:off x="704462" y="1557715"/>
            <a:ext cx="2271849" cy="2597932"/>
          </a:xfrm>
          <a:ln w="88900" cap="sq">
            <a:solidFill>
              <a:schemeClr val="bg1"/>
            </a:solidFill>
            <a:miter lim="800000"/>
          </a:ln>
          <a:effectLst>
            <a:outerShdw blurRad="54991" dist="17780" dir="5400000" algn="ctr" rotWithShape="0">
              <a:srgbClr val="000000">
                <a:alpha val="40000"/>
              </a:srgbClr>
            </a:outerShdw>
          </a:effectLst>
        </p:spPr>
        <p:txBody>
          <a:bodyPr/>
          <a:lstStyle/>
          <a:p>
            <a:endParaRPr lang="en-US" dirty="0"/>
          </a:p>
        </p:txBody>
      </p:sp>
      <p:sp>
        <p:nvSpPr>
          <p:cNvPr id="12" name="Picture Placeholder 4"/>
          <p:cNvSpPr>
            <a:spLocks noGrp="1"/>
          </p:cNvSpPr>
          <p:nvPr>
            <p:ph type="pic" sz="quarter" idx="15"/>
          </p:nvPr>
        </p:nvSpPr>
        <p:spPr>
          <a:xfrm rot="540000">
            <a:off x="3278951" y="1980005"/>
            <a:ext cx="2271849" cy="2597932"/>
          </a:xfrm>
          <a:ln w="88900" cap="sq">
            <a:solidFill>
              <a:schemeClr val="bg1"/>
            </a:solidFill>
            <a:miter lim="800000"/>
          </a:ln>
          <a:effectLst>
            <a:outerShdw blurRad="54991" dist="17780" dir="5400000" algn="ctr" rotWithShape="0">
              <a:srgbClr val="000000">
                <a:alpha val="40000"/>
              </a:srgbClr>
            </a:outerShdw>
          </a:effectLst>
        </p:spPr>
        <p:txBody>
          <a:bodyPr/>
          <a:lstStyle/>
          <a:p>
            <a:endParaRPr lang="en-US" dirty="0"/>
          </a:p>
        </p:txBody>
      </p:sp>
      <p:sp>
        <p:nvSpPr>
          <p:cNvPr id="15" name="Text Placeholder 7"/>
          <p:cNvSpPr>
            <a:spLocks noGrp="1"/>
          </p:cNvSpPr>
          <p:nvPr>
            <p:ph type="body" sz="quarter" idx="16" hasCustomPrompt="1"/>
          </p:nvPr>
        </p:nvSpPr>
        <p:spPr>
          <a:xfrm>
            <a:off x="3131753" y="5029567"/>
            <a:ext cx="2487774" cy="493461"/>
          </a:xfrm>
        </p:spPr>
        <p:txBody>
          <a:bodyPr>
            <a:noAutofit/>
          </a:bodyPr>
          <a:lstStyle>
            <a:lvl1pPr marL="0" indent="0" algn="l">
              <a:buNone/>
              <a:defRPr sz="2000" b="1" baseline="0">
                <a:solidFill>
                  <a:srgbClr val="F87F00"/>
                </a:solidFill>
              </a:defRPr>
            </a:lvl1pPr>
          </a:lstStyle>
          <a:p>
            <a:pPr lvl="0"/>
            <a:r>
              <a:rPr lang="en-US" dirty="0" smtClean="0"/>
              <a:t>Full Name</a:t>
            </a:r>
          </a:p>
        </p:txBody>
      </p:sp>
      <p:sp>
        <p:nvSpPr>
          <p:cNvPr id="16" name="Text Placeholder 9"/>
          <p:cNvSpPr>
            <a:spLocks noGrp="1"/>
          </p:cNvSpPr>
          <p:nvPr>
            <p:ph type="body" sz="quarter" idx="17" hasCustomPrompt="1"/>
          </p:nvPr>
        </p:nvSpPr>
        <p:spPr>
          <a:xfrm>
            <a:off x="3130327" y="5542745"/>
            <a:ext cx="2489200" cy="973273"/>
          </a:xfrm>
        </p:spPr>
        <p:txBody>
          <a:bodyPr>
            <a:normAutofit/>
          </a:bodyPr>
          <a:lstStyle>
            <a:lvl1pPr marL="0" indent="0" algn="l">
              <a:buNone/>
              <a:defRPr sz="2000" i="0">
                <a:solidFill>
                  <a:srgbClr val="5C5C5C"/>
                </a:solidFill>
              </a:defRPr>
            </a:lvl1pPr>
          </a:lstStyle>
          <a:p>
            <a:pPr lvl="0"/>
            <a:r>
              <a:rPr lang="en-US" i="1" dirty="0" smtClean="0"/>
              <a:t>Click to add text</a:t>
            </a:r>
            <a:endParaRPr lang="en-US" dirty="0"/>
          </a:p>
        </p:txBody>
      </p:sp>
    </p:spTree>
    <p:extLst>
      <p:ext uri="{BB962C8B-B14F-4D97-AF65-F5344CB8AC3E}">
        <p14:creationId xmlns:p14="http://schemas.microsoft.com/office/powerpoint/2010/main" val="3047971022"/>
      </p:ext>
    </p:extLst>
  </p:cSld>
  <p:clrMapOvr>
    <a:masterClrMapping/>
  </p:clrMapOvr>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ext Placeholder 7"/>
          <p:cNvSpPr>
            <a:spLocks noGrp="1"/>
          </p:cNvSpPr>
          <p:nvPr>
            <p:ph type="body" sz="quarter" idx="12" hasCustomPrompt="1"/>
          </p:nvPr>
        </p:nvSpPr>
        <p:spPr>
          <a:xfrm>
            <a:off x="458627" y="4699367"/>
            <a:ext cx="2487774" cy="493461"/>
          </a:xfrm>
        </p:spPr>
        <p:txBody>
          <a:bodyPr>
            <a:noAutofit/>
          </a:bodyPr>
          <a:lstStyle>
            <a:lvl1pPr marL="0" indent="0" algn="l">
              <a:buNone/>
              <a:defRPr sz="2000" b="1" baseline="0">
                <a:solidFill>
                  <a:srgbClr val="F87F00"/>
                </a:solidFill>
              </a:defRPr>
            </a:lvl1pPr>
          </a:lstStyle>
          <a:p>
            <a:pPr lvl="0"/>
            <a:r>
              <a:rPr lang="en-US" dirty="0" smtClean="0"/>
              <a:t>Full Name</a:t>
            </a:r>
          </a:p>
        </p:txBody>
      </p:sp>
      <p:sp>
        <p:nvSpPr>
          <p:cNvPr id="6" name="Text Placeholder 9"/>
          <p:cNvSpPr>
            <a:spLocks noGrp="1"/>
          </p:cNvSpPr>
          <p:nvPr>
            <p:ph type="body" sz="quarter" idx="13" hasCustomPrompt="1"/>
          </p:nvPr>
        </p:nvSpPr>
        <p:spPr>
          <a:xfrm>
            <a:off x="457201" y="5212545"/>
            <a:ext cx="2489200" cy="973273"/>
          </a:xfrm>
        </p:spPr>
        <p:txBody>
          <a:bodyPr>
            <a:normAutofit/>
          </a:bodyPr>
          <a:lstStyle>
            <a:lvl1pPr marL="0" indent="0" algn="l">
              <a:buNone/>
              <a:defRPr sz="2000" i="0">
                <a:solidFill>
                  <a:srgbClr val="5C5C5C"/>
                </a:solidFill>
              </a:defRPr>
            </a:lvl1pPr>
          </a:lstStyle>
          <a:p>
            <a:pPr lvl="0"/>
            <a:r>
              <a:rPr lang="en-US" i="1" dirty="0" smtClean="0"/>
              <a:t>Click to add text</a:t>
            </a:r>
            <a:endParaRPr lang="en-US" dirty="0"/>
          </a:p>
        </p:txBody>
      </p:sp>
      <p:sp>
        <p:nvSpPr>
          <p:cNvPr id="9" name="Title 3"/>
          <p:cNvSpPr>
            <a:spLocks noGrp="1"/>
          </p:cNvSpPr>
          <p:nvPr>
            <p:ph type="title"/>
          </p:nvPr>
        </p:nvSpPr>
        <p:spPr>
          <a:xfrm>
            <a:off x="457200" y="61278"/>
            <a:ext cx="8229600" cy="782637"/>
          </a:xfrm>
        </p:spPr>
        <p:txBody>
          <a:bodyPr/>
          <a:lstStyle/>
          <a:p>
            <a:r>
              <a:rPr lang="en-US" dirty="0" smtClean="0"/>
              <a:t>Click to edit Master title style</a:t>
            </a:r>
            <a:endParaRPr lang="en-US" dirty="0"/>
          </a:p>
        </p:txBody>
      </p:sp>
      <p:sp>
        <p:nvSpPr>
          <p:cNvPr id="11" name="Picture Placeholder 4"/>
          <p:cNvSpPr>
            <a:spLocks noGrp="1"/>
          </p:cNvSpPr>
          <p:nvPr>
            <p:ph type="pic" sz="quarter" idx="14"/>
          </p:nvPr>
        </p:nvSpPr>
        <p:spPr>
          <a:xfrm rot="21240000">
            <a:off x="704462" y="1557715"/>
            <a:ext cx="2271849" cy="2597932"/>
          </a:xfrm>
          <a:ln w="88900" cap="sq">
            <a:solidFill>
              <a:schemeClr val="bg1"/>
            </a:solidFill>
            <a:miter lim="800000"/>
          </a:ln>
          <a:effectLst>
            <a:outerShdw blurRad="54991" dist="17780" dir="5400000" algn="ctr" rotWithShape="0">
              <a:srgbClr val="000000">
                <a:alpha val="40000"/>
              </a:srgbClr>
            </a:outerShdw>
          </a:effectLst>
        </p:spPr>
        <p:txBody>
          <a:bodyPr/>
          <a:lstStyle/>
          <a:p>
            <a:endParaRPr lang="en-US" dirty="0"/>
          </a:p>
        </p:txBody>
      </p:sp>
      <p:sp>
        <p:nvSpPr>
          <p:cNvPr id="12" name="Picture Placeholder 4"/>
          <p:cNvSpPr>
            <a:spLocks noGrp="1"/>
          </p:cNvSpPr>
          <p:nvPr>
            <p:ph type="pic" sz="quarter" idx="15"/>
          </p:nvPr>
        </p:nvSpPr>
        <p:spPr>
          <a:xfrm>
            <a:off x="3278951" y="1980005"/>
            <a:ext cx="2271849" cy="2597932"/>
          </a:xfrm>
          <a:ln w="88900" cap="sq">
            <a:solidFill>
              <a:schemeClr val="bg1"/>
            </a:solidFill>
            <a:miter lim="800000"/>
          </a:ln>
          <a:effectLst>
            <a:outerShdw blurRad="54991" dist="17780" dir="5400000" algn="ctr" rotWithShape="0">
              <a:srgbClr val="000000">
                <a:alpha val="40000"/>
              </a:srgbClr>
            </a:outerShdw>
          </a:effectLst>
        </p:spPr>
        <p:txBody>
          <a:bodyPr/>
          <a:lstStyle/>
          <a:p>
            <a:endParaRPr lang="en-US" dirty="0"/>
          </a:p>
        </p:txBody>
      </p:sp>
      <p:sp>
        <p:nvSpPr>
          <p:cNvPr id="15" name="Text Placeholder 7"/>
          <p:cNvSpPr>
            <a:spLocks noGrp="1"/>
          </p:cNvSpPr>
          <p:nvPr>
            <p:ph type="body" sz="quarter" idx="16" hasCustomPrompt="1"/>
          </p:nvPr>
        </p:nvSpPr>
        <p:spPr>
          <a:xfrm>
            <a:off x="3131753" y="5029567"/>
            <a:ext cx="2487774" cy="493461"/>
          </a:xfrm>
        </p:spPr>
        <p:txBody>
          <a:bodyPr>
            <a:noAutofit/>
          </a:bodyPr>
          <a:lstStyle>
            <a:lvl1pPr marL="0" indent="0" algn="l">
              <a:buNone/>
              <a:defRPr sz="2000" b="1" baseline="0">
                <a:solidFill>
                  <a:srgbClr val="F87F00"/>
                </a:solidFill>
              </a:defRPr>
            </a:lvl1pPr>
          </a:lstStyle>
          <a:p>
            <a:pPr lvl="0"/>
            <a:r>
              <a:rPr lang="en-US" dirty="0" smtClean="0"/>
              <a:t>Full Name</a:t>
            </a:r>
          </a:p>
        </p:txBody>
      </p:sp>
      <p:sp>
        <p:nvSpPr>
          <p:cNvPr id="16" name="Text Placeholder 9"/>
          <p:cNvSpPr>
            <a:spLocks noGrp="1"/>
          </p:cNvSpPr>
          <p:nvPr>
            <p:ph type="body" sz="quarter" idx="17" hasCustomPrompt="1"/>
          </p:nvPr>
        </p:nvSpPr>
        <p:spPr>
          <a:xfrm>
            <a:off x="3130327" y="5542745"/>
            <a:ext cx="2489200" cy="973273"/>
          </a:xfrm>
        </p:spPr>
        <p:txBody>
          <a:bodyPr>
            <a:normAutofit/>
          </a:bodyPr>
          <a:lstStyle>
            <a:lvl1pPr marL="0" indent="0" algn="l">
              <a:buNone/>
              <a:defRPr sz="2000" i="0">
                <a:solidFill>
                  <a:srgbClr val="5C5C5C"/>
                </a:solidFill>
              </a:defRPr>
            </a:lvl1pPr>
          </a:lstStyle>
          <a:p>
            <a:pPr lvl="0"/>
            <a:r>
              <a:rPr lang="en-US" i="1" dirty="0" smtClean="0"/>
              <a:t>Click to add text</a:t>
            </a:r>
            <a:endParaRPr lang="en-US" dirty="0"/>
          </a:p>
        </p:txBody>
      </p:sp>
      <p:sp>
        <p:nvSpPr>
          <p:cNvPr id="13" name="Picture Placeholder 4"/>
          <p:cNvSpPr>
            <a:spLocks noGrp="1"/>
          </p:cNvSpPr>
          <p:nvPr>
            <p:ph type="pic" sz="quarter" idx="18"/>
          </p:nvPr>
        </p:nvSpPr>
        <p:spPr>
          <a:xfrm rot="540000">
            <a:off x="5913913" y="1609344"/>
            <a:ext cx="2271849" cy="2597932"/>
          </a:xfrm>
          <a:ln w="88900" cap="sq">
            <a:solidFill>
              <a:schemeClr val="bg1"/>
            </a:solidFill>
            <a:miter lim="800000"/>
          </a:ln>
          <a:effectLst>
            <a:outerShdw blurRad="54991" dist="17780" dir="5400000" algn="ctr" rotWithShape="0">
              <a:srgbClr val="000000">
                <a:alpha val="40000"/>
              </a:srgbClr>
            </a:outerShdw>
          </a:effectLst>
        </p:spPr>
        <p:txBody>
          <a:bodyPr/>
          <a:lstStyle/>
          <a:p>
            <a:endParaRPr lang="en-US" dirty="0"/>
          </a:p>
        </p:txBody>
      </p:sp>
      <p:sp>
        <p:nvSpPr>
          <p:cNvPr id="14" name="Text Placeholder 7"/>
          <p:cNvSpPr>
            <a:spLocks noGrp="1"/>
          </p:cNvSpPr>
          <p:nvPr>
            <p:ph type="body" sz="quarter" idx="19" hasCustomPrompt="1"/>
          </p:nvPr>
        </p:nvSpPr>
        <p:spPr>
          <a:xfrm>
            <a:off x="5766714" y="4700016"/>
            <a:ext cx="2487774" cy="493461"/>
          </a:xfrm>
        </p:spPr>
        <p:txBody>
          <a:bodyPr>
            <a:noAutofit/>
          </a:bodyPr>
          <a:lstStyle>
            <a:lvl1pPr marL="0" indent="0" algn="l">
              <a:buNone/>
              <a:defRPr sz="2000" b="1" baseline="0">
                <a:solidFill>
                  <a:srgbClr val="F87F00"/>
                </a:solidFill>
              </a:defRPr>
            </a:lvl1pPr>
          </a:lstStyle>
          <a:p>
            <a:pPr lvl="0"/>
            <a:r>
              <a:rPr lang="en-US" dirty="0" smtClean="0"/>
              <a:t>Full Name</a:t>
            </a:r>
          </a:p>
        </p:txBody>
      </p:sp>
      <p:sp>
        <p:nvSpPr>
          <p:cNvPr id="17" name="Text Placeholder 9"/>
          <p:cNvSpPr>
            <a:spLocks noGrp="1"/>
          </p:cNvSpPr>
          <p:nvPr>
            <p:ph type="body" sz="quarter" idx="20" hasCustomPrompt="1"/>
          </p:nvPr>
        </p:nvSpPr>
        <p:spPr>
          <a:xfrm>
            <a:off x="5765288" y="5212080"/>
            <a:ext cx="2489200" cy="973273"/>
          </a:xfrm>
        </p:spPr>
        <p:txBody>
          <a:bodyPr>
            <a:normAutofit/>
          </a:bodyPr>
          <a:lstStyle>
            <a:lvl1pPr marL="0" indent="0" algn="l">
              <a:buNone/>
              <a:defRPr sz="2000" i="0">
                <a:solidFill>
                  <a:srgbClr val="5C5C5C"/>
                </a:solidFill>
              </a:defRPr>
            </a:lvl1pPr>
          </a:lstStyle>
          <a:p>
            <a:pPr lvl="0"/>
            <a:r>
              <a:rPr lang="en-US" i="1" dirty="0" smtClean="0"/>
              <a:t>Click to add text</a:t>
            </a:r>
            <a:endParaRPr lang="en-US" dirty="0"/>
          </a:p>
        </p:txBody>
      </p:sp>
    </p:spTree>
    <p:extLst>
      <p:ext uri="{BB962C8B-B14F-4D97-AF65-F5344CB8AC3E}">
        <p14:creationId xmlns:p14="http://schemas.microsoft.com/office/powerpoint/2010/main" val="2528814139"/>
      </p:ext>
    </p:extLst>
  </p:cSld>
  <p:clrMapOvr>
    <a:masterClrMapping/>
  </p:clrMapOvr>
  <p:timing>
    <p:tnLst>
      <p:par>
        <p:cTn xmlns:p14="http://schemas.microsoft.com/office/powerpoint/2010/mai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End Slide- All PPT's">
    <p:spTree>
      <p:nvGrpSpPr>
        <p:cNvPr id="1" name=""/>
        <p:cNvGrpSpPr/>
        <p:nvPr/>
      </p:nvGrpSpPr>
      <p:grpSpPr>
        <a:xfrm>
          <a:off x="0" y="0"/>
          <a:ext cx="0" cy="0"/>
          <a:chOff x="0" y="0"/>
          <a:chExt cx="0" cy="0"/>
        </a:xfrm>
      </p:grpSpPr>
      <p:pic>
        <p:nvPicPr>
          <p:cNvPr id="6" name="Picture 5" descr="PowerPoint_mono-pag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00722" y="376268"/>
            <a:ext cx="3600074" cy="6394824"/>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 y="5294376"/>
            <a:ext cx="8228920" cy="1237386"/>
          </a:xfrm>
          <a:prstGeom prst="rect">
            <a:avLst/>
          </a:prstGeom>
        </p:spPr>
      </p:pic>
    </p:spTree>
    <p:extLst>
      <p:ext uri="{BB962C8B-B14F-4D97-AF65-F5344CB8AC3E}">
        <p14:creationId xmlns:p14="http://schemas.microsoft.com/office/powerpoint/2010/main" val="863628668"/>
      </p:ext>
    </p:extLst>
  </p:cSld>
  <p:clrMapOvr>
    <a:masterClrMapping/>
  </p:clrMapOvr>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Picture with Caption">
    <p:spTree>
      <p:nvGrpSpPr>
        <p:cNvPr id="1" name=""/>
        <p:cNvGrpSpPr/>
        <p:nvPr/>
      </p:nvGrpSpPr>
      <p:grpSpPr>
        <a:xfrm>
          <a:off x="0" y="0"/>
          <a:ext cx="0" cy="0"/>
          <a:chOff x="0" y="0"/>
          <a:chExt cx="0" cy="0"/>
        </a:xfrm>
      </p:grpSpPr>
      <p:sp>
        <p:nvSpPr>
          <p:cNvPr id="2"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3" name="Picture 2"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extLst>
      <p:ext uri="{BB962C8B-B14F-4D97-AF65-F5344CB8AC3E}">
        <p14:creationId xmlns:p14="http://schemas.microsoft.com/office/powerpoint/2010/main" val="2481272777"/>
      </p:ext>
    </p:extLst>
  </p:cSld>
  <p:clrMapOvr>
    <a:masterClrMapping/>
  </p:clrMapOvr>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a:xfrm>
            <a:off x="470647" y="2670048"/>
            <a:ext cx="8216154" cy="1627822"/>
          </a:xfrm>
        </p:spPr>
        <p:txBody>
          <a:bodyPr>
            <a:noAutofit/>
          </a:bodyPr>
          <a:lstStyle>
            <a:lvl1pPr algn="ctr">
              <a:defRPr sz="5400" b="1" baseline="0">
                <a:solidFill>
                  <a:srgbClr val="F77F00"/>
                </a:solidFill>
                <a:effectLst>
                  <a:outerShdw blurRad="50800" dist="38100" dir="2700000" algn="tl" rotWithShape="0">
                    <a:prstClr val="black">
                      <a:alpha val="40000"/>
                    </a:prstClr>
                  </a:outerShdw>
                </a:effectLst>
              </a:defRPr>
            </a:lvl1pPr>
          </a:lstStyle>
          <a:p>
            <a:r>
              <a:rPr lang="en-US" dirty="0" smtClean="0"/>
              <a:t>Click to edit Master title style</a:t>
            </a:r>
            <a:endParaRPr lang="en-US" dirty="0"/>
          </a:p>
        </p:txBody>
      </p:sp>
      <p:sp>
        <p:nvSpPr>
          <p:cNvPr id="6" name="Rectangle 5"/>
          <p:cNvSpPr/>
          <p:nvPr userDrawn="1"/>
        </p:nvSpPr>
        <p:spPr>
          <a:xfrm>
            <a:off x="0" y="5200791"/>
            <a:ext cx="9144000" cy="205076"/>
          </a:xfrm>
          <a:prstGeom prst="rect">
            <a:avLst/>
          </a:prstGeom>
          <a:solidFill>
            <a:srgbClr val="F77F00"/>
          </a:solidFill>
          <a:ln>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13272" y="4850288"/>
            <a:ext cx="917456" cy="906083"/>
          </a:xfrm>
          <a:prstGeom prst="rect">
            <a:avLst/>
          </a:prstGeom>
          <a:effectLst>
            <a:glow rad="228600">
              <a:schemeClr val="bg1"/>
            </a:glow>
          </a:effectLst>
        </p:spPr>
      </p:pic>
    </p:spTree>
    <p:extLst>
      <p:ext uri="{BB962C8B-B14F-4D97-AF65-F5344CB8AC3E}">
        <p14:creationId xmlns:p14="http://schemas.microsoft.com/office/powerpoint/2010/main" val="1854687364"/>
      </p:ext>
    </p:extLst>
  </p:cSld>
  <p:clrMapOvr>
    <a:masterClrMapping/>
  </p:clrMapOvr>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nteractive-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eractive- Section Divider">
    <p:spTree>
      <p:nvGrpSpPr>
        <p:cNvPr id="1" name=""/>
        <p:cNvGrpSpPr/>
        <p:nvPr/>
      </p:nvGrpSpPr>
      <p:grpSpPr>
        <a:xfrm>
          <a:off x="0" y="0"/>
          <a:ext cx="0" cy="0"/>
          <a:chOff x="0" y="0"/>
          <a:chExt cx="0" cy="0"/>
        </a:xfrm>
      </p:grpSpPr>
      <p:sp>
        <p:nvSpPr>
          <p:cNvPr id="2" name="Title 1"/>
          <p:cNvSpPr>
            <a:spLocks noGrp="1"/>
          </p:cNvSpPr>
          <p:nvPr>
            <p:ph type="title"/>
          </p:nvPr>
        </p:nvSpPr>
        <p:spPr>
          <a:xfrm>
            <a:off x="501540" y="2747962"/>
            <a:ext cx="8275409" cy="1362075"/>
          </a:xfrm>
        </p:spPr>
        <p:txBody>
          <a:bodyPr anchor="ctr"/>
          <a:lstStyle>
            <a:lvl1pPr algn="ctr">
              <a:defRPr sz="4000" b="0" cap="none">
                <a:solidFill>
                  <a:srgbClr val="5C5C5C"/>
                </a:solidFill>
              </a:defRPr>
            </a:lvl1pPr>
          </a:lstStyle>
          <a:p>
            <a:r>
              <a:rPr lang="en-US" dirty="0" smtClean="0"/>
              <a:t>Click to edit Master title style</a:t>
            </a:r>
            <a:endParaRPr lang="en-US" dirty="0"/>
          </a:p>
        </p:txBody>
      </p:sp>
      <p:sp>
        <p:nvSpPr>
          <p:cNvPr id="5" name="Slide Number Placeholder 6"/>
          <p:cNvSpPr>
            <a:spLocks noGrp="1"/>
          </p:cNvSpPr>
          <p:nvPr>
            <p:ph type="sldNum" sz="quarter" idx="4"/>
          </p:nvPr>
        </p:nvSpPr>
        <p:spPr>
          <a:xfrm>
            <a:off x="8671394"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6"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Slide Number Placeholder 6"/>
          <p:cNvSpPr>
            <a:spLocks noGrp="1"/>
          </p:cNvSpPr>
          <p:nvPr>
            <p:ph type="sldNum" sz="quarter" idx="10"/>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Vertical Title and Text">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5C5C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9"/>
            <a:ext cx="965200" cy="5624844"/>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571287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5" name="Picture 14"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Ovr>
    <a:masterClrMapping/>
  </p:clrMapOvr>
  <p:timing>
    <p:tnLst>
      <p:par>
        <p:cTn xmlns:p14="http://schemas.microsoft.com/office/powerpoint/2010/mai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286000"/>
            <a:ext cx="7772400" cy="1143000"/>
          </a:xfrm>
        </p:spPr>
        <p:txBody>
          <a:bodyPr/>
          <a:lstStyle>
            <a:lvl1pPr algn="ctr">
              <a:defRPr sz="3600">
                <a:solidFill>
                  <a:srgbClr val="5C5C5C"/>
                </a:solidFill>
              </a:defRPr>
            </a:lvl1pPr>
          </a:lstStyle>
          <a:p>
            <a:r>
              <a:rPr lang="en-US" dirty="0"/>
              <a:t>Click to edit Master title style</a:t>
            </a:r>
          </a:p>
        </p:txBody>
      </p:sp>
      <p:sp>
        <p:nvSpPr>
          <p:cNvPr id="4" name="Slide Number Placeholder 6"/>
          <p:cNvSpPr>
            <a:spLocks noGrp="1"/>
          </p:cNvSpPr>
          <p:nvPr>
            <p:ph type="sldNum" sz="quarter" idx="4"/>
          </p:nvPr>
        </p:nvSpPr>
        <p:spPr>
          <a:xfrm>
            <a:off x="8690227"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
        <p:nvSpPr>
          <p:cNvPr id="5" name="Rectangle 2"/>
          <p:cNvSpPr txBox="1">
            <a:spLocks noChangeArrowheads="1"/>
          </p:cNvSpPr>
          <p:nvPr userDrawn="1"/>
        </p:nvSpPr>
        <p:spPr>
          <a:xfrm>
            <a:off x="685800" y="3429000"/>
            <a:ext cx="77724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600" kern="1200">
                <a:solidFill>
                  <a:srgbClr val="5C5C5C"/>
                </a:solidFill>
                <a:latin typeface="Arial"/>
                <a:ea typeface="+mj-ea"/>
                <a:cs typeface="Arial"/>
              </a:defRPr>
            </a:lvl1pPr>
          </a:lstStyle>
          <a:p>
            <a:r>
              <a:rPr lang="en-US" sz="2400" smtClean="0"/>
              <a:t>Click to edit Master title style</a:t>
            </a:r>
            <a:endParaRPr lang="en-US" sz="24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Slide Number Placeholder 6"/>
          <p:cNvSpPr>
            <a:spLocks noGrp="1"/>
          </p:cNvSpPr>
          <p:nvPr>
            <p:ph type="sldNum" sz="quarter" idx="4"/>
          </p:nvPr>
        </p:nvSpPr>
        <p:spPr>
          <a:xfrm>
            <a:off x="8686800" y="6338314"/>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2330365741"/>
      </p:ext>
    </p:extLst>
  </p:cSld>
  <p:clrMapOvr>
    <a:masterClrMapping/>
  </p:clrMapOvr>
  <p:timing>
    <p:tnLst>
      <p:par>
        <p:cTn xmlns:p14="http://schemas.microsoft.com/office/powerpoint/2010/mai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ull Graphic">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63826"/>
            <a:ext cx="8229600" cy="5740936"/>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6" name="Slide Number Placeholder 6"/>
          <p:cNvSpPr>
            <a:spLocks noGrp="1"/>
          </p:cNvSpPr>
          <p:nvPr>
            <p:ph type="sldNum" sz="quarter" idx="4"/>
          </p:nvPr>
        </p:nvSpPr>
        <p:spPr>
          <a:xfrm>
            <a:off x="8686800" y="6338314"/>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791730387"/>
      </p:ext>
    </p:extLst>
  </p:cSld>
  <p:clrMapOvr>
    <a:masterClrMapping/>
  </p:clrMapOvr>
  <p:timing>
    <p:tnLst>
      <p:par>
        <p:cTn xmlns:p14="http://schemas.microsoft.com/office/powerpoint/2010/mai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Slide Number Placeholder 6"/>
          <p:cNvSpPr>
            <a:spLocks noGrp="1"/>
          </p:cNvSpPr>
          <p:nvPr>
            <p:ph type="sldNum" sz="quarter" idx="4"/>
          </p:nvPr>
        </p:nvSpPr>
        <p:spPr>
          <a:xfrm>
            <a:off x="8686800" y="63645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187840244"/>
      </p:ext>
    </p:extLst>
  </p:cSld>
  <p:clrMapOvr>
    <a:masterClrMapping/>
  </p:clrMapOvr>
  <p:timing>
    <p:tnLst>
      <p:par>
        <p:cTn xmlns:p14="http://schemas.microsoft.com/office/powerpoint/2010/mai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15496530"/>
      </p:ext>
    </p:extLst>
  </p:cSld>
  <p:clrMapOvr>
    <a:masterClrMapping/>
  </p:clrMapOvr>
  <p:timing>
    <p:tnLst>
      <p:par>
        <p:cTn xmlns:p14="http://schemas.microsoft.com/office/powerpoint/2010/mai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a:xfrm>
            <a:off x="470647" y="2670048"/>
            <a:ext cx="8216154" cy="1627822"/>
          </a:xfrm>
        </p:spPr>
        <p:txBody>
          <a:bodyPr>
            <a:noAutofit/>
          </a:bodyPr>
          <a:lstStyle>
            <a:lvl1pPr algn="ctr">
              <a:defRPr sz="5400" b="1" baseline="0">
                <a:solidFill>
                  <a:srgbClr val="F77F00"/>
                </a:solidFill>
                <a:effectLst>
                  <a:outerShdw blurRad="50800" dist="38100" dir="2700000" algn="tl" rotWithShape="0">
                    <a:prstClr val="black">
                      <a:alpha val="40000"/>
                    </a:prstClr>
                  </a:outerShdw>
                </a:effectLst>
              </a:defRPr>
            </a:lvl1pPr>
          </a:lstStyle>
          <a:p>
            <a:r>
              <a:rPr lang="en-US" dirty="0" smtClean="0"/>
              <a:t>Click to edit Master title style</a:t>
            </a:r>
            <a:endParaRPr lang="en-US" dirty="0"/>
          </a:p>
        </p:txBody>
      </p:sp>
      <p:sp>
        <p:nvSpPr>
          <p:cNvPr id="6" name="Rectangle 5"/>
          <p:cNvSpPr/>
          <p:nvPr userDrawn="1"/>
        </p:nvSpPr>
        <p:spPr>
          <a:xfrm>
            <a:off x="0" y="5200791"/>
            <a:ext cx="9144000" cy="205076"/>
          </a:xfrm>
          <a:prstGeom prst="rect">
            <a:avLst/>
          </a:prstGeom>
          <a:solidFill>
            <a:srgbClr val="F77F00"/>
          </a:solidFill>
          <a:ln>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13272" y="4850288"/>
            <a:ext cx="917456" cy="906083"/>
          </a:xfrm>
          <a:prstGeom prst="rect">
            <a:avLst/>
          </a:prstGeom>
          <a:effectLst>
            <a:glow rad="228600">
              <a:schemeClr val="bg1"/>
            </a:glow>
          </a:effectLst>
        </p:spPr>
      </p:pic>
    </p:spTree>
    <p:extLst>
      <p:ext uri="{BB962C8B-B14F-4D97-AF65-F5344CB8AC3E}">
        <p14:creationId xmlns:p14="http://schemas.microsoft.com/office/powerpoint/2010/main" val="228705469"/>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lements - Quick Qu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0053"/>
            <a:ext cx="8229598" cy="4215740"/>
          </a:xfrm>
        </p:spPr>
        <p:txBody>
          <a:bodyPr>
            <a:no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graphicFrame>
        <p:nvGraphicFramePr>
          <p:cNvPr id="6" name="Content Placeholder 4"/>
          <p:cNvGraphicFramePr>
            <a:graphicFrameLocks/>
          </p:cNvGraphicFramePr>
          <p:nvPr userDrawn="1">
            <p:extLst>
              <p:ext uri="{D42A27DB-BD31-4B8C-83A1-F6EECF244321}">
                <p14:modId xmlns:p14="http://schemas.microsoft.com/office/powerpoint/2010/main" val="1503221032"/>
              </p:ext>
            </p:extLst>
          </p:nvPr>
        </p:nvGraphicFramePr>
        <p:xfrm>
          <a:off x="457202" y="994031"/>
          <a:ext cx="8229595" cy="820139"/>
        </p:xfrm>
        <a:graphic>
          <a:graphicData uri="http://schemas.openxmlformats.org/drawingml/2006/table">
            <a:tbl>
              <a:tblPr firstRow="1" bandRow="1">
                <a:tableStyleId>{69012ECD-51FC-41F1-AA8D-1B2483CD663E}</a:tableStyleId>
              </a:tblPr>
              <a:tblGrid>
                <a:gridCol w="427544"/>
                <a:gridCol w="3800691"/>
                <a:gridCol w="646924"/>
                <a:gridCol w="646924"/>
                <a:gridCol w="646924"/>
                <a:gridCol w="646924"/>
                <a:gridCol w="646924"/>
                <a:gridCol w="766740"/>
              </a:tblGrid>
              <a:tr h="309140">
                <a:tc gridSpan="2">
                  <a:txBody>
                    <a:bodyPr/>
                    <a:lstStyle/>
                    <a:p>
                      <a:pPr algn="ctr"/>
                      <a:endParaRPr lang="en-US"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hMerge="1">
                  <a:txBody>
                    <a:bodyPr/>
                    <a:lstStyle/>
                    <a:p>
                      <a:endParaRPr lang="en-US" dirty="0"/>
                    </a:p>
                  </a:txBody>
                  <a:tcPr>
                    <a:lnR w="12700" cap="flat" cmpd="sng" algn="ctr">
                      <a:solidFill>
                        <a:schemeClr val="accent1"/>
                      </a:solidFill>
                      <a:prstDash val="solid"/>
                      <a:round/>
                      <a:headEnd type="none" w="med" len="med"/>
                      <a:tailEnd type="none" w="med" len="med"/>
                    </a:lnR>
                  </a:tcPr>
                </a:tc>
                <a:tc>
                  <a:txBody>
                    <a:bodyPr/>
                    <a:lstStyle/>
                    <a:p>
                      <a:pPr algn="ctr"/>
                      <a:r>
                        <a:rPr lang="en-US" sz="1600" b="1" dirty="0" smtClean="0">
                          <a:solidFill>
                            <a:schemeClr val="bg1"/>
                          </a:solidFill>
                        </a:rPr>
                        <a:t>1</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2</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3</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4</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5</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Score</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r>
              <a:tr h="454379">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marL="0" marR="0">
                        <a:lnSpc>
                          <a:spcPct val="115000"/>
                        </a:lnSpc>
                        <a:spcBef>
                          <a:spcPts val="0"/>
                        </a:spcBef>
                        <a:spcAft>
                          <a:spcPts val="0"/>
                        </a:spcAft>
                      </a:pPr>
                      <a:endParaRPr lang="en-US" sz="1800" b="0" dirty="0">
                        <a:latin typeface="+mj-lt"/>
                        <a:ea typeface="Calibri"/>
                        <a:cs typeface="Times New Roman"/>
                      </a:endParaRPr>
                    </a:p>
                  </a:txBody>
                  <a:tcPr marL="38858" marR="38858"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r>
            </a:tbl>
          </a:graphicData>
        </a:graphic>
      </p:graphicFrame>
      <p:sp>
        <p:nvSpPr>
          <p:cNvPr id="10" name="Content Placeholder 2"/>
          <p:cNvSpPr>
            <a:spLocks noGrp="1"/>
          </p:cNvSpPr>
          <p:nvPr>
            <p:ph idx="11"/>
          </p:nvPr>
        </p:nvSpPr>
        <p:spPr>
          <a:xfrm>
            <a:off x="457201" y="994031"/>
            <a:ext cx="4197925" cy="359756"/>
          </a:xfrm>
        </p:spPr>
        <p:txBody>
          <a:bodyPr>
            <a:noAutofit/>
          </a:bodyPr>
          <a:lstStyle>
            <a:lvl1pPr marL="0" indent="0" algn="ctr">
              <a:buNone/>
              <a:defRPr sz="1800">
                <a:solidFill>
                  <a:schemeClr val="bg1"/>
                </a:solidFill>
              </a:defRPr>
            </a:lvl1pPr>
            <a:lvl2pPr>
              <a:defRPr sz="2400"/>
            </a:lvl2pPr>
            <a:lvl3pPr>
              <a:defRPr sz="2000"/>
            </a:lvl3pPr>
            <a:lvl4pPr>
              <a:defRPr sz="1800"/>
            </a:lvl4pPr>
            <a:lvl5pPr>
              <a:defRPr sz="1800"/>
            </a:lvl5pPr>
          </a:lstStyle>
          <a:p>
            <a:pPr lvl="0"/>
            <a:r>
              <a:rPr lang="en-US" dirty="0" smtClean="0"/>
              <a:t>Click to edit Master text styles</a:t>
            </a:r>
          </a:p>
        </p:txBody>
      </p:sp>
      <p:sp>
        <p:nvSpPr>
          <p:cNvPr id="11" name="Content Placeholder 2"/>
          <p:cNvSpPr>
            <a:spLocks noGrp="1"/>
          </p:cNvSpPr>
          <p:nvPr>
            <p:ph idx="12"/>
          </p:nvPr>
        </p:nvSpPr>
        <p:spPr>
          <a:xfrm>
            <a:off x="902525" y="1411183"/>
            <a:ext cx="3752602" cy="359756"/>
          </a:xfrm>
        </p:spPr>
        <p:txBody>
          <a:bodyPr>
            <a:noAutofit/>
          </a:bodyPr>
          <a:lstStyle>
            <a:lvl1pPr marL="0" indent="0" algn="l">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
        <p:nvSpPr>
          <p:cNvPr id="12" name="Content Placeholder 2"/>
          <p:cNvSpPr>
            <a:spLocks noGrp="1"/>
          </p:cNvSpPr>
          <p:nvPr>
            <p:ph idx="13"/>
          </p:nvPr>
        </p:nvSpPr>
        <p:spPr>
          <a:xfrm>
            <a:off x="457202" y="1411183"/>
            <a:ext cx="445323" cy="359756"/>
          </a:xfrm>
        </p:spPr>
        <p:txBody>
          <a:bodyPr>
            <a:noAutofit/>
          </a:bodyPr>
          <a:lstStyle>
            <a:lvl1pPr marL="0" indent="0" algn="ctr">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
        <p:nvSpPr>
          <p:cNvPr id="13" name="Content Placeholder 2"/>
          <p:cNvSpPr>
            <a:spLocks noGrp="1"/>
          </p:cNvSpPr>
          <p:nvPr>
            <p:ph idx="14"/>
          </p:nvPr>
        </p:nvSpPr>
        <p:spPr>
          <a:xfrm>
            <a:off x="7912926" y="1424575"/>
            <a:ext cx="773871" cy="359756"/>
          </a:xfrm>
        </p:spPr>
        <p:txBody>
          <a:bodyPr>
            <a:noAutofit/>
          </a:bodyPr>
          <a:lstStyle>
            <a:lvl1pPr marL="0" indent="0" algn="ctr">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Tree>
    <p:extLst>
      <p:ext uri="{BB962C8B-B14F-4D97-AF65-F5344CB8AC3E}">
        <p14:creationId xmlns:p14="http://schemas.microsoft.com/office/powerpoint/2010/main" val="2311407440"/>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ilmen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0053"/>
            <a:ext cx="8229598" cy="4215740"/>
          </a:xfrm>
        </p:spPr>
        <p:txBody>
          <a:bodyPr>
            <a:no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graphicFrame>
        <p:nvGraphicFramePr>
          <p:cNvPr id="6" name="Content Placeholder 4"/>
          <p:cNvGraphicFramePr>
            <a:graphicFrameLocks/>
          </p:cNvGraphicFramePr>
          <p:nvPr userDrawn="1">
            <p:extLst>
              <p:ext uri="{D42A27DB-BD31-4B8C-83A1-F6EECF244321}">
                <p14:modId xmlns:p14="http://schemas.microsoft.com/office/powerpoint/2010/main" val="2320537590"/>
              </p:ext>
            </p:extLst>
          </p:nvPr>
        </p:nvGraphicFramePr>
        <p:xfrm>
          <a:off x="457202" y="994031"/>
          <a:ext cx="8229595" cy="820139"/>
        </p:xfrm>
        <a:graphic>
          <a:graphicData uri="http://schemas.openxmlformats.org/drawingml/2006/table">
            <a:tbl>
              <a:tblPr firstRow="1" bandRow="1">
                <a:tableStyleId>{69012ECD-51FC-41F1-AA8D-1B2483CD663E}</a:tableStyleId>
              </a:tblPr>
              <a:tblGrid>
                <a:gridCol w="480949"/>
                <a:gridCol w="2719449"/>
                <a:gridCol w="4381995"/>
                <a:gridCol w="647202"/>
              </a:tblGrid>
              <a:tr h="309140">
                <a:tc gridSpan="2">
                  <a:txBody>
                    <a:bodyPr/>
                    <a:lstStyle/>
                    <a:p>
                      <a:pPr algn="ctr"/>
                      <a:endParaRPr lang="en-US"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hMerge="1">
                  <a:txBody>
                    <a:bodyPr/>
                    <a:lstStyle/>
                    <a:p>
                      <a:endParaRPr lang="en-US" dirty="0"/>
                    </a:p>
                  </a:txBody>
                  <a:tcPr>
                    <a:lnR w="12700" cap="flat" cmpd="sng" algn="ctr">
                      <a:solidFill>
                        <a:schemeClr val="accent1"/>
                      </a:solidFill>
                      <a:prstDash val="solid"/>
                      <a:round/>
                      <a:headEnd type="none" w="med" len="med"/>
                      <a:tailEnd type="none" w="med" len="med"/>
                    </a:lnR>
                  </a:tcPr>
                </a:tc>
                <a:tc>
                  <a:txBody>
                    <a:bodyPr/>
                    <a:lstStyle/>
                    <a:p>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gradFill flip="none" rotWithShape="1">
                      <a:gsLst>
                        <a:gs pos="32000">
                          <a:srgbClr val="FF0000"/>
                        </a:gs>
                        <a:gs pos="69000">
                          <a:srgbClr val="FFFF00"/>
                        </a:gs>
                        <a:gs pos="92000">
                          <a:srgbClr val="00B050"/>
                        </a:gs>
                      </a:gsLst>
                      <a:lin ang="0" scaled="1"/>
                      <a:tileRect/>
                    </a:gradFill>
                  </a:tcPr>
                </a:tc>
                <a:tc>
                  <a:txBody>
                    <a:bodyPr/>
                    <a:lstStyle/>
                    <a:p>
                      <a:pPr algn="ctr"/>
                      <a:r>
                        <a:rPr lang="en-US" sz="1200" b="1" dirty="0" smtClean="0">
                          <a:solidFill>
                            <a:schemeClr val="bg1"/>
                          </a:solidFill>
                        </a:rPr>
                        <a:t>Score</a:t>
                      </a:r>
                      <a:endParaRPr lang="en-US" sz="12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r>
              <a:tr h="454379">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marL="0" marR="0">
                        <a:lnSpc>
                          <a:spcPct val="115000"/>
                        </a:lnSpc>
                        <a:spcBef>
                          <a:spcPts val="0"/>
                        </a:spcBef>
                        <a:spcAft>
                          <a:spcPts val="0"/>
                        </a:spcAft>
                      </a:pPr>
                      <a:endParaRPr lang="en-US" sz="1800" b="0" dirty="0">
                        <a:latin typeface="+mj-lt"/>
                        <a:ea typeface="Calibri"/>
                        <a:cs typeface="Times New Roman"/>
                      </a:endParaRPr>
                    </a:p>
                  </a:txBody>
                  <a:tcPr marL="38858" marR="38858"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r>
            </a:tbl>
          </a:graphicData>
        </a:graphic>
      </p:graphicFrame>
      <p:sp>
        <p:nvSpPr>
          <p:cNvPr id="10" name="Content Placeholder 2"/>
          <p:cNvSpPr>
            <a:spLocks noGrp="1"/>
          </p:cNvSpPr>
          <p:nvPr>
            <p:ph idx="11"/>
          </p:nvPr>
        </p:nvSpPr>
        <p:spPr>
          <a:xfrm>
            <a:off x="457202" y="994031"/>
            <a:ext cx="3152898" cy="359756"/>
          </a:xfrm>
        </p:spPr>
        <p:txBody>
          <a:bodyPr>
            <a:noAutofit/>
          </a:bodyPr>
          <a:lstStyle>
            <a:lvl1pPr marL="0" indent="0" algn="ctr">
              <a:buNone/>
              <a:defRPr sz="1600">
                <a:solidFill>
                  <a:schemeClr val="bg1"/>
                </a:solidFill>
              </a:defRPr>
            </a:lvl1pPr>
            <a:lvl2pPr>
              <a:defRPr sz="2400"/>
            </a:lvl2pPr>
            <a:lvl3pPr>
              <a:defRPr sz="2000"/>
            </a:lvl3pPr>
            <a:lvl4pPr>
              <a:defRPr sz="1800"/>
            </a:lvl4pPr>
            <a:lvl5pPr>
              <a:defRPr sz="1800"/>
            </a:lvl5pPr>
          </a:lstStyle>
          <a:p>
            <a:pPr lvl="0"/>
            <a:r>
              <a:rPr lang="en-US" dirty="0" smtClean="0"/>
              <a:t>Click to edit Master text styles</a:t>
            </a:r>
          </a:p>
        </p:txBody>
      </p:sp>
      <p:sp>
        <p:nvSpPr>
          <p:cNvPr id="11" name="Content Placeholder 2"/>
          <p:cNvSpPr>
            <a:spLocks noGrp="1"/>
          </p:cNvSpPr>
          <p:nvPr>
            <p:ph idx="12"/>
          </p:nvPr>
        </p:nvSpPr>
        <p:spPr>
          <a:xfrm>
            <a:off x="985653" y="1411183"/>
            <a:ext cx="2624448" cy="359756"/>
          </a:xfrm>
        </p:spPr>
        <p:txBody>
          <a:bodyPr>
            <a:noAutofit/>
          </a:bodyPr>
          <a:lstStyle>
            <a:lvl1pPr marL="0" indent="0" algn="l">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12" name="Content Placeholder 2"/>
          <p:cNvSpPr>
            <a:spLocks noGrp="1"/>
          </p:cNvSpPr>
          <p:nvPr>
            <p:ph idx="13"/>
          </p:nvPr>
        </p:nvSpPr>
        <p:spPr>
          <a:xfrm>
            <a:off x="457202" y="1411183"/>
            <a:ext cx="445323" cy="359756"/>
          </a:xfrm>
        </p:spPr>
        <p:txBody>
          <a:bodyPr>
            <a:noAutofit/>
          </a:bodyPr>
          <a:lstStyle>
            <a:lvl1pPr marL="0" indent="0" algn="ctr">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13" name="Content Placeholder 2"/>
          <p:cNvSpPr>
            <a:spLocks noGrp="1"/>
          </p:cNvSpPr>
          <p:nvPr>
            <p:ph idx="14"/>
          </p:nvPr>
        </p:nvSpPr>
        <p:spPr>
          <a:xfrm>
            <a:off x="8075221" y="1424575"/>
            <a:ext cx="611576" cy="359756"/>
          </a:xfrm>
        </p:spPr>
        <p:txBody>
          <a:bodyPr>
            <a:noAutofit/>
          </a:bodyPr>
          <a:lstStyle>
            <a:lvl1pPr marL="0" indent="0" algn="ctr">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2" name="TextBox 1"/>
          <p:cNvSpPr txBox="1"/>
          <p:nvPr userDrawn="1"/>
        </p:nvSpPr>
        <p:spPr>
          <a:xfrm>
            <a:off x="3598221" y="971044"/>
            <a:ext cx="4548249" cy="369332"/>
          </a:xfrm>
          <a:prstGeom prst="rect">
            <a:avLst/>
          </a:prstGeom>
          <a:noFill/>
        </p:spPr>
        <p:txBody>
          <a:bodyPr wrap="square" rtlCol="0">
            <a:spAutoFit/>
          </a:bodyPr>
          <a:lstStyle/>
          <a:p>
            <a:r>
              <a:rPr lang="en-US" dirty="0" smtClean="0">
                <a:solidFill>
                  <a:schemeClr val="bg1"/>
                </a:solidFill>
              </a:rPr>
              <a:t>Severe     Fever     Runny</a:t>
            </a:r>
            <a:r>
              <a:rPr lang="en-US" baseline="0" dirty="0" smtClean="0">
                <a:solidFill>
                  <a:schemeClr val="bg1"/>
                </a:solidFill>
              </a:rPr>
              <a:t> </a:t>
            </a:r>
            <a:r>
              <a:rPr lang="en-US" dirty="0" smtClean="0">
                <a:solidFill>
                  <a:schemeClr val="bg1"/>
                </a:solidFill>
              </a:rPr>
              <a:t>Nose     Healthy</a:t>
            </a:r>
            <a:endParaRPr lang="en-US" dirty="0">
              <a:solidFill>
                <a:schemeClr val="bg1"/>
              </a:solidFill>
            </a:endParaRPr>
          </a:p>
        </p:txBody>
      </p:sp>
      <p:sp>
        <p:nvSpPr>
          <p:cNvPr id="7" name="TextBox 6"/>
          <p:cNvSpPr txBox="1"/>
          <p:nvPr userDrawn="1"/>
        </p:nvSpPr>
        <p:spPr>
          <a:xfrm>
            <a:off x="3633851" y="1424575"/>
            <a:ext cx="4441370" cy="369332"/>
          </a:xfrm>
          <a:prstGeom prst="rect">
            <a:avLst/>
          </a:prstGeom>
          <a:noFill/>
        </p:spPr>
        <p:txBody>
          <a:bodyPr wrap="square" rtlCol="0">
            <a:spAutoFit/>
          </a:bodyPr>
          <a:lstStyle/>
          <a:p>
            <a:r>
              <a:rPr lang="en-US" dirty="0" smtClean="0">
                <a:solidFill>
                  <a:schemeClr val="bg1">
                    <a:lumMod val="75000"/>
                  </a:schemeClr>
                </a:solidFill>
              </a:rPr>
              <a:t>1</a:t>
            </a:r>
            <a:r>
              <a:rPr lang="en-US" baseline="0" dirty="0" smtClean="0">
                <a:solidFill>
                  <a:schemeClr val="bg1">
                    <a:lumMod val="75000"/>
                  </a:schemeClr>
                </a:solidFill>
              </a:rPr>
              <a:t>              2              3              4              5</a:t>
            </a:r>
            <a:endParaRPr lang="en-US" dirty="0">
              <a:solidFill>
                <a:schemeClr val="bg1">
                  <a:lumMod val="75000"/>
                </a:schemeClr>
              </a:solidFill>
            </a:endParaRPr>
          </a:p>
        </p:txBody>
      </p:sp>
    </p:spTree>
    <p:extLst>
      <p:ext uri="{BB962C8B-B14F-4D97-AF65-F5344CB8AC3E}">
        <p14:creationId xmlns:p14="http://schemas.microsoft.com/office/powerpoint/2010/main" val="2461300057"/>
      </p:ext>
    </p:extLst>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mmary Stagger">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33846"/>
            <a:ext cx="1727860" cy="1237016"/>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2337459" y="1055619"/>
            <a:ext cx="6349339" cy="1215243"/>
          </a:xfrm>
        </p:spPr>
        <p:txBody>
          <a:bodyPr>
            <a:normAutofit/>
          </a:bodyPr>
          <a:lstStyle>
            <a:lvl1pPr>
              <a:defRPr sz="2000"/>
            </a:lvl1pPr>
          </a:lstStyle>
          <a:p>
            <a:pPr lvl="0"/>
            <a:r>
              <a:rPr lang="en-US" dirty="0" smtClean="0"/>
              <a:t>Click to edit Master text styles</a:t>
            </a:r>
          </a:p>
        </p:txBody>
      </p:sp>
      <p:sp>
        <p:nvSpPr>
          <p:cNvPr id="7" name="Content Placeholder 2"/>
          <p:cNvSpPr>
            <a:spLocks noGrp="1"/>
          </p:cNvSpPr>
          <p:nvPr>
            <p:ph idx="12"/>
          </p:nvPr>
        </p:nvSpPr>
        <p:spPr>
          <a:xfrm>
            <a:off x="457200" y="3663539"/>
            <a:ext cx="1727860" cy="122909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8" name="Content Placeholder 2"/>
          <p:cNvSpPr>
            <a:spLocks noGrp="1"/>
          </p:cNvSpPr>
          <p:nvPr>
            <p:ph idx="13"/>
          </p:nvPr>
        </p:nvSpPr>
        <p:spPr>
          <a:xfrm>
            <a:off x="2337459" y="3663539"/>
            <a:ext cx="6349339" cy="1229095"/>
          </a:xfrm>
        </p:spPr>
        <p:txBody>
          <a:bodyPr>
            <a:normAutofit/>
          </a:bodyPr>
          <a:lstStyle>
            <a:lvl1pPr>
              <a:defRPr sz="2000"/>
            </a:lvl1pPr>
          </a:lstStyle>
          <a:p>
            <a:pPr lvl="0"/>
            <a:r>
              <a:rPr lang="en-US" dirty="0" smtClean="0"/>
              <a:t>Click to edit Master text styles</a:t>
            </a:r>
          </a:p>
        </p:txBody>
      </p:sp>
      <p:sp>
        <p:nvSpPr>
          <p:cNvPr id="9" name="Content Placeholder 2"/>
          <p:cNvSpPr>
            <a:spLocks noGrp="1"/>
          </p:cNvSpPr>
          <p:nvPr>
            <p:ph idx="14"/>
          </p:nvPr>
        </p:nvSpPr>
        <p:spPr>
          <a:xfrm>
            <a:off x="6934224" y="2369718"/>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0" name="Content Placeholder 2"/>
          <p:cNvSpPr>
            <a:spLocks noGrp="1"/>
          </p:cNvSpPr>
          <p:nvPr>
            <p:ph idx="15"/>
          </p:nvPr>
        </p:nvSpPr>
        <p:spPr>
          <a:xfrm>
            <a:off x="459178" y="2369718"/>
            <a:ext cx="6349339" cy="1207322"/>
          </a:xfrm>
        </p:spPr>
        <p:txBody>
          <a:bodyPr>
            <a:normAutofit/>
          </a:bodyPr>
          <a:lstStyle>
            <a:lvl1pPr>
              <a:defRPr sz="2000"/>
            </a:lvl1pPr>
          </a:lstStyle>
          <a:p>
            <a:pPr lvl="0"/>
            <a:r>
              <a:rPr lang="en-US" dirty="0" smtClean="0"/>
              <a:t>Click to edit Master text styles</a:t>
            </a:r>
          </a:p>
        </p:txBody>
      </p:sp>
      <p:sp>
        <p:nvSpPr>
          <p:cNvPr id="11" name="Content Placeholder 2"/>
          <p:cNvSpPr>
            <a:spLocks noGrp="1"/>
          </p:cNvSpPr>
          <p:nvPr>
            <p:ph idx="16"/>
          </p:nvPr>
        </p:nvSpPr>
        <p:spPr>
          <a:xfrm>
            <a:off x="6958940" y="4982127"/>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2" name="Content Placeholder 2"/>
          <p:cNvSpPr>
            <a:spLocks noGrp="1"/>
          </p:cNvSpPr>
          <p:nvPr>
            <p:ph idx="17"/>
          </p:nvPr>
        </p:nvSpPr>
        <p:spPr>
          <a:xfrm>
            <a:off x="483894" y="4982127"/>
            <a:ext cx="6349339" cy="1207322"/>
          </a:xfrm>
        </p:spPr>
        <p:txBody>
          <a:bodyPr>
            <a:normAutofit/>
          </a:bodyPr>
          <a:lstStyle>
            <a:lvl1pPr>
              <a:defRPr sz="2000"/>
            </a:lvl1pPr>
          </a:lstStyle>
          <a:p>
            <a:pPr lvl="0"/>
            <a:r>
              <a:rPr lang="en-US" dirty="0" smtClean="0"/>
              <a:t>Click to edit Master text styles</a:t>
            </a:r>
          </a:p>
        </p:txBody>
      </p:sp>
    </p:spTree>
    <p:extLst>
      <p:ext uri="{BB962C8B-B14F-4D97-AF65-F5344CB8AC3E}">
        <p14:creationId xmlns:p14="http://schemas.microsoft.com/office/powerpoint/2010/main" val="1887700831"/>
      </p:ext>
    </p:extLst>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ummary - In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33846"/>
            <a:ext cx="1727860" cy="1237016"/>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2337459" y="1055619"/>
            <a:ext cx="6349339" cy="1215243"/>
          </a:xfrm>
        </p:spPr>
        <p:txBody>
          <a:bodyPr>
            <a:normAutofit/>
          </a:bodyPr>
          <a:lstStyle>
            <a:lvl1pPr>
              <a:defRPr sz="2000"/>
            </a:lvl1pPr>
          </a:lstStyle>
          <a:p>
            <a:pPr lvl="0"/>
            <a:r>
              <a:rPr lang="en-US" dirty="0" smtClean="0"/>
              <a:t>Click to edit Master text styles</a:t>
            </a:r>
          </a:p>
        </p:txBody>
      </p:sp>
      <p:sp>
        <p:nvSpPr>
          <p:cNvPr id="7" name="Content Placeholder 2"/>
          <p:cNvSpPr>
            <a:spLocks noGrp="1"/>
          </p:cNvSpPr>
          <p:nvPr>
            <p:ph idx="12"/>
          </p:nvPr>
        </p:nvSpPr>
        <p:spPr>
          <a:xfrm>
            <a:off x="457200" y="3663539"/>
            <a:ext cx="1727860" cy="122909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8" name="Content Placeholder 2"/>
          <p:cNvSpPr>
            <a:spLocks noGrp="1"/>
          </p:cNvSpPr>
          <p:nvPr>
            <p:ph idx="13"/>
          </p:nvPr>
        </p:nvSpPr>
        <p:spPr>
          <a:xfrm>
            <a:off x="2337459" y="3663539"/>
            <a:ext cx="6349339" cy="1229095"/>
          </a:xfrm>
        </p:spPr>
        <p:txBody>
          <a:bodyPr>
            <a:normAutofit/>
          </a:bodyPr>
          <a:lstStyle>
            <a:lvl1pPr>
              <a:defRPr sz="2000"/>
            </a:lvl1pPr>
          </a:lstStyle>
          <a:p>
            <a:pPr lvl="0"/>
            <a:r>
              <a:rPr lang="en-US" dirty="0" smtClean="0"/>
              <a:t>Click to edit Master text styles</a:t>
            </a:r>
          </a:p>
        </p:txBody>
      </p:sp>
      <p:sp>
        <p:nvSpPr>
          <p:cNvPr id="9" name="Content Placeholder 2"/>
          <p:cNvSpPr>
            <a:spLocks noGrp="1"/>
          </p:cNvSpPr>
          <p:nvPr>
            <p:ph idx="14"/>
          </p:nvPr>
        </p:nvSpPr>
        <p:spPr>
          <a:xfrm>
            <a:off x="457200" y="2403199"/>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0" name="Content Placeholder 2"/>
          <p:cNvSpPr>
            <a:spLocks noGrp="1"/>
          </p:cNvSpPr>
          <p:nvPr>
            <p:ph idx="15"/>
          </p:nvPr>
        </p:nvSpPr>
        <p:spPr>
          <a:xfrm>
            <a:off x="2337461" y="2374102"/>
            <a:ext cx="6349339" cy="1207322"/>
          </a:xfrm>
        </p:spPr>
        <p:txBody>
          <a:bodyPr>
            <a:normAutofit/>
          </a:bodyPr>
          <a:lstStyle>
            <a:lvl1pPr>
              <a:defRPr sz="2000"/>
            </a:lvl1pPr>
          </a:lstStyle>
          <a:p>
            <a:pPr lvl="0"/>
            <a:r>
              <a:rPr lang="en-US" dirty="0" smtClean="0"/>
              <a:t>Click to edit Master text styles</a:t>
            </a:r>
          </a:p>
        </p:txBody>
      </p:sp>
      <p:sp>
        <p:nvSpPr>
          <p:cNvPr id="11" name="Content Placeholder 2"/>
          <p:cNvSpPr>
            <a:spLocks noGrp="1"/>
          </p:cNvSpPr>
          <p:nvPr>
            <p:ph idx="16"/>
          </p:nvPr>
        </p:nvSpPr>
        <p:spPr>
          <a:xfrm>
            <a:off x="457200" y="4982127"/>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2" name="Content Placeholder 2"/>
          <p:cNvSpPr>
            <a:spLocks noGrp="1"/>
          </p:cNvSpPr>
          <p:nvPr>
            <p:ph idx="17"/>
          </p:nvPr>
        </p:nvSpPr>
        <p:spPr>
          <a:xfrm>
            <a:off x="2337459" y="4982127"/>
            <a:ext cx="6349339" cy="1207322"/>
          </a:xfrm>
        </p:spPr>
        <p:txBody>
          <a:bodyPr>
            <a:normAutofit/>
          </a:bodyPr>
          <a:lstStyle>
            <a:lvl1pPr>
              <a:defRPr sz="2000"/>
            </a:lvl1pPr>
          </a:lstStyle>
          <a:p>
            <a:pPr lvl="0"/>
            <a:r>
              <a:rPr lang="en-US" dirty="0" smtClean="0"/>
              <a:t>Click to edit Master text styles</a:t>
            </a:r>
          </a:p>
        </p:txBody>
      </p:sp>
    </p:spTree>
    <p:extLst>
      <p:ext uri="{BB962C8B-B14F-4D97-AF65-F5344CB8AC3E}">
        <p14:creationId xmlns:p14="http://schemas.microsoft.com/office/powerpoint/2010/main" val="3918371314"/>
      </p:ext>
    </p:extLst>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al Review Resul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80655"/>
            <a:ext cx="8229600" cy="323008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smtClean="0"/>
              <a:t>Click to edit Master title style</a:t>
            </a:r>
            <a:endParaRPr lang="en-US" dirty="0"/>
          </a:p>
        </p:txBody>
      </p:sp>
      <p:sp>
        <p:nvSpPr>
          <p:cNvPr id="8" name="Snip Diagonal Corner Rectangle 7"/>
          <p:cNvSpPr/>
          <p:nvPr userDrawn="1"/>
        </p:nvSpPr>
        <p:spPr>
          <a:xfrm>
            <a:off x="457200" y="4282930"/>
            <a:ext cx="8318665" cy="1983179"/>
          </a:xfrm>
          <a:prstGeom prst="snip2DiagRect">
            <a:avLst/>
          </a:prstGeom>
          <a:noFill/>
          <a:ln w="190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1711394"/>
      </p:ext>
    </p:extLst>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80655"/>
            <a:ext cx="8229600" cy="323008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smtClean="0"/>
              <a:t>Click to edit Master title style</a:t>
            </a:r>
            <a:endParaRPr lang="en-US" dirty="0"/>
          </a:p>
        </p:txBody>
      </p:sp>
      <p:sp>
        <p:nvSpPr>
          <p:cNvPr id="6" name="Content Placeholder 2"/>
          <p:cNvSpPr>
            <a:spLocks noGrp="1"/>
          </p:cNvSpPr>
          <p:nvPr>
            <p:ph idx="11"/>
          </p:nvPr>
        </p:nvSpPr>
        <p:spPr>
          <a:xfrm>
            <a:off x="457200" y="4310743"/>
            <a:ext cx="8229600" cy="195942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94315927"/>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theme" Target="../theme/theme1.xml"/><Relationship Id="rId26" Type="http://schemas.openxmlformats.org/officeDocument/2006/relationships/image" Target="../media/image1.jpe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4" Type="http://schemas.openxmlformats.org/officeDocument/2006/relationships/slideLayout" Target="../slideLayouts/slideLayout28.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theme" Target="../theme/theme2.xml"/><Relationship Id="rId9" Type="http://schemas.openxmlformats.org/officeDocument/2006/relationships/image" Target="../media/image1.jpeg"/><Relationship Id="rId1" Type="http://schemas.openxmlformats.org/officeDocument/2006/relationships/slideLayout" Target="../slideLayouts/slideLayout25.xml"/><Relationship Id="rId2"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4.xml"/><Relationship Id="rId4" Type="http://schemas.openxmlformats.org/officeDocument/2006/relationships/slideLayout" Target="../slideLayouts/slideLayout35.xml"/><Relationship Id="rId5" Type="http://schemas.openxmlformats.org/officeDocument/2006/relationships/slideLayout" Target="../slideLayouts/slideLayout36.xml"/><Relationship Id="rId6" Type="http://schemas.openxmlformats.org/officeDocument/2006/relationships/theme" Target="../theme/theme3.xml"/><Relationship Id="rId7" Type="http://schemas.openxmlformats.org/officeDocument/2006/relationships/image" Target="../media/image1.jpeg"/><Relationship Id="rId1" Type="http://schemas.openxmlformats.org/officeDocument/2006/relationships/slideLayout" Target="../slideLayouts/slideLayout32.xml"/><Relationship Id="rId2"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p:cNvSpPr/>
          <p:nvPr userDrawn="1"/>
        </p:nvSpPr>
        <p:spPr>
          <a:xfrm>
            <a:off x="0" y="0"/>
            <a:ext cx="9144000" cy="914400"/>
          </a:xfrm>
          <a:prstGeom prst="rect">
            <a:avLst/>
          </a:prstGeom>
          <a:solidFill>
            <a:srgbClr val="F77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9097"/>
              </a:solidFill>
              <a:latin typeface="Arial"/>
            </a:endParaRPr>
          </a:p>
        </p:txBody>
      </p:sp>
      <p:sp>
        <p:nvSpPr>
          <p:cNvPr id="2" name="Title Placeholder 1"/>
          <p:cNvSpPr>
            <a:spLocks noGrp="1"/>
          </p:cNvSpPr>
          <p:nvPr userDrawn="1">
            <p:ph type="title"/>
          </p:nvPr>
        </p:nvSpPr>
        <p:spPr>
          <a:xfrm>
            <a:off x="457200" y="6127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4964990"/>
          </a:xfrm>
          <a:prstGeom prst="rect">
            <a:avLst/>
          </a:prstGeom>
          <a:noFill/>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userDrawn="1">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1" name="Picture 10" descr="vested_UT_rgb_300dpi.jpg"/>
          <p:cNvPicPr>
            <a:picLocks noChangeAspect="1"/>
          </p:cNvPicPr>
          <p:nvPr userDrawn="1"/>
        </p:nvPicPr>
        <p:blipFill>
          <a:blip r:embed="rId26"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715" r:id="rId2"/>
    <p:sldLayoutId id="2147483650" r:id="rId3"/>
    <p:sldLayoutId id="2147483703" r:id="rId4"/>
    <p:sldLayoutId id="2147483704" r:id="rId5"/>
    <p:sldLayoutId id="2147483705" r:id="rId6"/>
    <p:sldLayoutId id="2147483706" r:id="rId7"/>
    <p:sldLayoutId id="2147483707" r:id="rId8"/>
    <p:sldLayoutId id="2147483708" r:id="rId9"/>
    <p:sldLayoutId id="2147483713" r:id="rId10"/>
    <p:sldLayoutId id="2147483651" r:id="rId11"/>
    <p:sldLayoutId id="2147483709" r:id="rId12"/>
    <p:sldLayoutId id="2147483652" r:id="rId13"/>
    <p:sldLayoutId id="2147483710" r:id="rId14"/>
    <p:sldLayoutId id="2147483653" r:id="rId15"/>
    <p:sldLayoutId id="2147483654" r:id="rId16"/>
    <p:sldLayoutId id="2147483677" r:id="rId17"/>
    <p:sldLayoutId id="2147483711" r:id="rId18"/>
    <p:sldLayoutId id="2147483725" r:id="rId19"/>
    <p:sldLayoutId id="2147483726" r:id="rId20"/>
    <p:sldLayoutId id="2147483727" r:id="rId21"/>
    <p:sldLayoutId id="2147483714" r:id="rId22"/>
    <p:sldLayoutId id="2147483724" r:id="rId23"/>
    <p:sldLayoutId id="2147483728" r:id="rId24"/>
  </p:sldLayoutIdLst>
  <p:timing>
    <p:tnLst>
      <p:par>
        <p:cTn xmlns:p14="http://schemas.microsoft.com/office/powerpoint/2010/main" id="1" dur="indefinite" restart="never" nodeType="tmRoot"/>
      </p:par>
    </p:tnLst>
  </p:timing>
  <p:hf hdr="0" ftr="0" dt="0"/>
  <p:txStyles>
    <p:titleStyle>
      <a:lvl1pPr algn="l" defTabSz="457200" rtl="0" eaLnBrk="1" latinLnBrk="0" hangingPunct="1">
        <a:spcBef>
          <a:spcPct val="0"/>
        </a:spcBef>
        <a:buNone/>
        <a:defRPr sz="3200" kern="1200">
          <a:solidFill>
            <a:srgbClr val="FFFFFF"/>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userDrawn="1"/>
        </p:nvSpPr>
        <p:spPr>
          <a:xfrm>
            <a:off x="0" y="-1"/>
            <a:ext cx="9144000" cy="914400"/>
          </a:xfrm>
          <a:prstGeom prst="rect">
            <a:avLst/>
          </a:prstGeom>
          <a:solidFill>
            <a:srgbClr val="5C5C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Title Placeholder 1"/>
          <p:cNvSpPr>
            <a:spLocks noGrp="1"/>
          </p:cNvSpPr>
          <p:nvPr userDrawn="1">
            <p:ph type="title"/>
          </p:nvPr>
        </p:nvSpPr>
        <p:spPr>
          <a:xfrm>
            <a:off x="457200" y="7651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503811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5" name="Picture 14" descr="vested_UT_rgb_300dpi.jpg"/>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5" r:id="rId7"/>
  </p:sldLayoutIdLst>
  <p:timing>
    <p:tnLst>
      <p:par>
        <p:cTn xmlns:p14="http://schemas.microsoft.com/office/powerpoint/2010/main" id="1" dur="indefinite" restart="never" nodeType="tmRoot"/>
      </p:par>
    </p:tnLst>
  </p:timing>
  <p:hf hdr="0" ftr="0" dt="0"/>
  <p:txStyles>
    <p:titleStyle>
      <a:lvl1pPr algn="l" defTabSz="457200" rtl="0" eaLnBrk="1" latinLnBrk="0" hangingPunct="1">
        <a:spcBef>
          <a:spcPct val="0"/>
        </a:spcBef>
        <a:buNone/>
        <a:defRPr sz="3200" kern="1200">
          <a:solidFill>
            <a:srgbClr val="FFFFFF"/>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457200" y="6127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503811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3" name="Picture 12" descr="vested_UT_rgb_300dpi.jpg"/>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extLst>
      <p:ext uri="{BB962C8B-B14F-4D97-AF65-F5344CB8AC3E}">
        <p14:creationId xmlns:p14="http://schemas.microsoft.com/office/powerpoint/2010/main" val="1233747093"/>
      </p:ext>
    </p:extLst>
  </p:cSld>
  <p:clrMap bg1="lt1" tx1="dk1" bg2="lt2" tx2="dk2" accent1="accent1" accent2="accent2" accent3="accent3" accent4="accent4" accent5="accent5" accent6="accent6" hlink="hlink" folHlink="folHlink"/>
  <p:sldLayoutIdLst>
    <p:sldLayoutId id="2147483692" r:id="rId1"/>
    <p:sldLayoutId id="2147483718" r:id="rId2"/>
    <p:sldLayoutId id="2147483712" r:id="rId3"/>
    <p:sldLayoutId id="2147483722" r:id="rId4"/>
    <p:sldLayoutId id="2147483723" r:id="rId5"/>
  </p:sldLayoutIdLst>
  <p:timing>
    <p:tnLst>
      <p:par>
        <p:cTn xmlns:p14="http://schemas.microsoft.com/office/powerpoint/2010/main" id="1" dur="indefinite" restart="never" nodeType="tmRoot"/>
      </p:par>
    </p:tnLst>
  </p:timing>
  <p:hf hdr="0" ftr="0" dt="0"/>
  <p:txStyles>
    <p:titleStyle>
      <a:lvl1pPr algn="l" defTabSz="457200" rtl="0" eaLnBrk="1" latinLnBrk="0" hangingPunct="1">
        <a:spcBef>
          <a:spcPct val="0"/>
        </a:spcBef>
        <a:buNone/>
        <a:defRPr sz="3200" kern="1200">
          <a:solidFill>
            <a:srgbClr val="5C5C5C"/>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4" Type="http://schemas.openxmlformats.org/officeDocument/2006/relationships/image" Target="../media/image14.emf"/><Relationship Id="rId5" Type="http://schemas.openxmlformats.org/officeDocument/2006/relationships/image" Target="../media/image15.png"/><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5.png"/><Relationship Id="rId1" Type="http://schemas.openxmlformats.org/officeDocument/2006/relationships/slideLayout" Target="../slideLayouts/slideLayout16.xml"/><Relationship Id="rId2"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3.emf"/><Relationship Id="rId5" Type="http://schemas.openxmlformats.org/officeDocument/2006/relationships/image" Target="../media/image17.png"/><Relationship Id="rId1" Type="http://schemas.openxmlformats.org/officeDocument/2006/relationships/slideLayout" Target="../slideLayouts/slideLayout16.xml"/><Relationship Id="rId2"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4.emf"/><Relationship Id="rId5" Type="http://schemas.openxmlformats.org/officeDocument/2006/relationships/image" Target="../media/image19.jpg"/><Relationship Id="rId1" Type="http://schemas.openxmlformats.org/officeDocument/2006/relationships/slideLayout" Target="../slideLayouts/slideLayout16.xml"/><Relationship Id="rId2"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hyperlink" Target="http://www.vestedway.com/"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20.jpg"/></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png"/><Relationship Id="rId5" Type="http://schemas.openxmlformats.org/officeDocument/2006/relationships/image" Target="../media/image24.png"/><Relationship Id="rId6" Type="http://schemas.microsoft.com/office/2007/relationships/hdphoto" Target="../media/hdphoto1.wdp"/><Relationship Id="rId7" Type="http://schemas.openxmlformats.org/officeDocument/2006/relationships/image" Target="../media/image25.gif"/><Relationship Id="rId1" Type="http://schemas.openxmlformats.org/officeDocument/2006/relationships/slideLayout" Target="../slideLayouts/slideLayout16.xml"/><Relationship Id="rId2"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16.xml"/><Relationship Id="rId2" Type="http://schemas.openxmlformats.org/officeDocument/2006/relationships/image" Target="../media/image2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2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0.jpg"/><Relationship Id="rId3"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hyperlink" Target="http://www.vestedway.com/vested-orientation-download/"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hyperlink" Target="http://www.vestedway.com/vested-orientation-download/"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789331"/>
            <a:ext cx="9144000" cy="825910"/>
          </a:xfrm>
        </p:spPr>
        <p:txBody>
          <a:bodyPr anchor="ctr">
            <a:noAutofit/>
          </a:bodyPr>
          <a:lstStyle/>
          <a:p>
            <a:r>
              <a:rPr lang="en-US" dirty="0" smtClean="0"/>
              <a:t>Getting To We</a:t>
            </a:r>
            <a:endParaRPr lang="en-US" sz="1800" i="1" dirty="0"/>
          </a:p>
        </p:txBody>
      </p:sp>
      <p:sp>
        <p:nvSpPr>
          <p:cNvPr id="4" name="Rectangle 3"/>
          <p:cNvSpPr/>
          <p:nvPr/>
        </p:nvSpPr>
        <p:spPr>
          <a:xfrm>
            <a:off x="3394906" y="125068"/>
            <a:ext cx="2489448" cy="1077218"/>
          </a:xfrm>
          <a:prstGeom prst="rect">
            <a:avLst/>
          </a:prstGeom>
        </p:spPr>
        <p:txBody>
          <a:bodyPr wrap="square">
            <a:spAutoFit/>
          </a:bodyPr>
          <a:lstStyle/>
          <a:p>
            <a:r>
              <a:rPr lang="en-US" sz="3200" dirty="0">
                <a:solidFill>
                  <a:schemeClr val="bg1"/>
                </a:solidFill>
              </a:rPr>
              <a:t>Module </a:t>
            </a:r>
            <a:r>
              <a:rPr lang="en-US" sz="3200" dirty="0" smtClean="0">
                <a:solidFill>
                  <a:schemeClr val="bg1"/>
                </a:solidFill>
              </a:rPr>
              <a:t>4</a:t>
            </a:r>
            <a:r>
              <a:rPr lang="en-US" sz="3200" dirty="0">
                <a:solidFill>
                  <a:schemeClr val="bg1"/>
                </a:solidFill>
              </a:rPr>
              <a:t/>
            </a:r>
            <a:br>
              <a:rPr lang="en-US" sz="3200" dirty="0">
                <a:solidFill>
                  <a:schemeClr val="bg1"/>
                </a:solidFill>
              </a:rPr>
            </a:br>
            <a:endParaRPr lang="en-US" sz="3200" dirty="0">
              <a:solidFill>
                <a:schemeClr val="bg1"/>
              </a:solidFill>
            </a:endParaRPr>
          </a:p>
        </p:txBody>
      </p:sp>
    </p:spTree>
    <p:extLst>
      <p:ext uri="{BB962C8B-B14F-4D97-AF65-F5344CB8AC3E}">
        <p14:creationId xmlns:p14="http://schemas.microsoft.com/office/powerpoint/2010/main" val="379286776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0A9724E5-0A80-3C41-8955-F8E17D92E2DB}" type="slidenum">
              <a:rPr lang="en-US" smtClean="0"/>
              <a:pPr/>
              <a:t>10</a:t>
            </a:fld>
            <a:endParaRPr lang="en-US" dirty="0"/>
          </a:p>
        </p:txBody>
      </p:sp>
      <p:sp>
        <p:nvSpPr>
          <p:cNvPr id="8" name="Title 7"/>
          <p:cNvSpPr>
            <a:spLocks noGrp="1"/>
          </p:cNvSpPr>
          <p:nvPr>
            <p:ph type="title"/>
          </p:nvPr>
        </p:nvSpPr>
        <p:spPr/>
        <p:txBody>
          <a:bodyPr>
            <a:normAutofit/>
          </a:bodyPr>
          <a:lstStyle/>
          <a:p>
            <a:r>
              <a:rPr lang="en-US" dirty="0" smtClean="0"/>
              <a:t>Why Do We Fall Short?</a:t>
            </a:r>
            <a:endParaRPr lang="en-US" dirty="0"/>
          </a:p>
        </p:txBody>
      </p:sp>
      <p:pic>
        <p:nvPicPr>
          <p:cNvPr id="4" name="Picture 3"/>
          <p:cNvPicPr>
            <a:picLocks noChangeAspect="1"/>
          </p:cNvPicPr>
          <p:nvPr/>
        </p:nvPicPr>
        <p:blipFill>
          <a:blip r:embed="rId3"/>
          <a:stretch>
            <a:fillRect/>
          </a:stretch>
        </p:blipFill>
        <p:spPr>
          <a:xfrm>
            <a:off x="3296282" y="1906521"/>
            <a:ext cx="2336462" cy="3513280"/>
          </a:xfrm>
          <a:prstGeom prst="rect">
            <a:avLst/>
          </a:prstGeom>
          <a:effectLst>
            <a:outerShdw blurRad="50800" dist="38100" dir="2700000" algn="ctr" rotWithShape="0">
              <a:srgbClr val="000000">
                <a:alpha val="40000"/>
              </a:srgbClr>
            </a:outerShdw>
          </a:effectLst>
        </p:spPr>
      </p:pic>
      <p:pic>
        <p:nvPicPr>
          <p:cNvPr id="6" name="Picture 5"/>
          <p:cNvPicPr>
            <a:picLocks noChangeAspect="1"/>
          </p:cNvPicPr>
          <p:nvPr/>
        </p:nvPicPr>
        <p:blipFill>
          <a:blip r:embed="rId4"/>
          <a:stretch>
            <a:fillRect/>
          </a:stretch>
        </p:blipFill>
        <p:spPr>
          <a:xfrm>
            <a:off x="6407315" y="1801139"/>
            <a:ext cx="2608636" cy="3758350"/>
          </a:xfrm>
          <a:prstGeom prst="rect">
            <a:avLst/>
          </a:prstGeom>
          <a:effectLst>
            <a:outerShdw blurRad="50800" dist="38100" dir="2700000" algn="ctr" rotWithShape="0">
              <a:srgbClr val="000000">
                <a:alpha val="40000"/>
              </a:srgbClr>
            </a:outerShdw>
          </a:effectLst>
        </p:spPr>
      </p:pic>
      <p:sp>
        <p:nvSpPr>
          <p:cNvPr id="7" name="TextBox 6"/>
          <p:cNvSpPr txBox="1"/>
          <p:nvPr/>
        </p:nvSpPr>
        <p:spPr>
          <a:xfrm>
            <a:off x="5698467" y="3294414"/>
            <a:ext cx="708848" cy="584775"/>
          </a:xfrm>
          <a:prstGeom prst="rect">
            <a:avLst/>
          </a:prstGeom>
          <a:noFill/>
        </p:spPr>
        <p:txBody>
          <a:bodyPr wrap="none" rtlCol="0">
            <a:spAutoFit/>
          </a:bodyPr>
          <a:lstStyle/>
          <a:p>
            <a:r>
              <a:rPr lang="en-US" sz="3200" dirty="0" smtClean="0"/>
              <a:t>vs.</a:t>
            </a:r>
            <a:endParaRPr lang="en-US" sz="3200" dirty="0"/>
          </a:p>
        </p:txBody>
      </p:sp>
      <p:pic>
        <p:nvPicPr>
          <p:cNvPr id="3" name="Picture 2"/>
          <p:cNvPicPr>
            <a:picLocks noChangeAspect="1"/>
          </p:cNvPicPr>
          <p:nvPr/>
        </p:nvPicPr>
        <p:blipFill>
          <a:blip r:embed="rId5"/>
          <a:stretch>
            <a:fillRect/>
          </a:stretch>
        </p:blipFill>
        <p:spPr>
          <a:xfrm>
            <a:off x="276034" y="1921364"/>
            <a:ext cx="2311400" cy="3517900"/>
          </a:xfrm>
          <a:prstGeom prst="rect">
            <a:avLst/>
          </a:prstGeom>
          <a:effectLst>
            <a:outerShdw blurRad="50800" dist="38100" dir="2700000" algn="ctr" rotWithShape="0">
              <a:srgbClr val="000000">
                <a:alpha val="40000"/>
              </a:srgbClr>
            </a:outerShdw>
          </a:effectLst>
        </p:spPr>
      </p:pic>
      <p:sp>
        <p:nvSpPr>
          <p:cNvPr id="9" name="TextBox 8"/>
          <p:cNvSpPr txBox="1"/>
          <p:nvPr/>
        </p:nvSpPr>
        <p:spPr>
          <a:xfrm>
            <a:off x="2689034" y="3330675"/>
            <a:ext cx="708848" cy="584775"/>
          </a:xfrm>
          <a:prstGeom prst="rect">
            <a:avLst/>
          </a:prstGeom>
          <a:noFill/>
        </p:spPr>
        <p:txBody>
          <a:bodyPr wrap="none" rtlCol="0">
            <a:spAutoFit/>
          </a:bodyPr>
          <a:lstStyle/>
          <a:p>
            <a:r>
              <a:rPr lang="en-US" sz="3200" dirty="0" smtClean="0"/>
              <a:t>vs.</a:t>
            </a:r>
            <a:endParaRPr lang="en-US" sz="3200" dirty="0"/>
          </a:p>
        </p:txBody>
      </p:sp>
    </p:spTree>
    <p:extLst>
      <p:ext uri="{BB962C8B-B14F-4D97-AF65-F5344CB8AC3E}">
        <p14:creationId xmlns:p14="http://schemas.microsoft.com/office/powerpoint/2010/main" val="56366214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794607" y="2273300"/>
            <a:ext cx="3289300" cy="2463800"/>
          </a:xfrm>
          <a:prstGeom prst="rect">
            <a:avLst/>
          </a:prstGeom>
        </p:spPr>
      </p:pic>
      <p:pic>
        <p:nvPicPr>
          <p:cNvPr id="9" name="Picture 14" descr="Rope"/>
          <p:cNvPicPr>
            <a:picLocks noChangeAspect="1" noChangeArrowheads="1"/>
          </p:cNvPicPr>
          <p:nvPr/>
        </p:nvPicPr>
        <p:blipFill>
          <a:blip r:embed="rId4" cstate="email"/>
          <a:srcRect/>
          <a:stretch>
            <a:fillRect/>
          </a:stretch>
        </p:blipFill>
        <p:spPr bwMode="auto">
          <a:xfrm flipH="1">
            <a:off x="3175" y="2481532"/>
            <a:ext cx="9140825" cy="2741612"/>
          </a:xfrm>
          <a:prstGeom prst="rect">
            <a:avLst/>
          </a:prstGeom>
          <a:noFill/>
          <a:ln w="9525">
            <a:noFill/>
            <a:miter lim="800000"/>
            <a:headEnd/>
            <a:tailEnd/>
          </a:ln>
        </p:spPr>
      </p:pic>
      <p:sp>
        <p:nvSpPr>
          <p:cNvPr id="5" name="Slide Number Placeholder 4"/>
          <p:cNvSpPr>
            <a:spLocks noGrp="1"/>
          </p:cNvSpPr>
          <p:nvPr>
            <p:ph type="sldNum" sz="quarter" idx="10"/>
          </p:nvPr>
        </p:nvSpPr>
        <p:spPr>
          <a:xfrm>
            <a:off x="8736505" y="5884415"/>
            <a:ext cx="317798" cy="312109"/>
          </a:xfrm>
        </p:spPr>
        <p:txBody>
          <a:bodyPr/>
          <a:lstStyle/>
          <a:p>
            <a:fld id="{0A9724E5-0A80-3C41-8955-F8E17D92E2DB}" type="slidenum">
              <a:rPr lang="en-US" smtClean="0"/>
              <a:pPr/>
              <a:t>11</a:t>
            </a:fld>
            <a:endParaRPr lang="en-US" dirty="0"/>
          </a:p>
        </p:txBody>
      </p:sp>
      <p:pic>
        <p:nvPicPr>
          <p:cNvPr id="7" name="Picture 14" descr="Rope"/>
          <p:cNvPicPr>
            <a:picLocks noChangeAspect="1" noChangeArrowheads="1"/>
          </p:cNvPicPr>
          <p:nvPr/>
        </p:nvPicPr>
        <p:blipFill>
          <a:blip r:embed="rId4" cstate="email"/>
          <a:srcRect/>
          <a:stretch>
            <a:fillRect/>
          </a:stretch>
        </p:blipFill>
        <p:spPr bwMode="auto">
          <a:xfrm>
            <a:off x="0" y="2481532"/>
            <a:ext cx="6907916" cy="2741612"/>
          </a:xfrm>
          <a:prstGeom prst="rect">
            <a:avLst/>
          </a:prstGeom>
          <a:noFill/>
          <a:ln w="9525">
            <a:noFill/>
            <a:miter lim="800000"/>
            <a:headEnd/>
            <a:tailEnd/>
          </a:ln>
        </p:spPr>
      </p:pic>
      <p:pic>
        <p:nvPicPr>
          <p:cNvPr id="10" name="Picture 9"/>
          <p:cNvPicPr>
            <a:picLocks noChangeAspect="1"/>
          </p:cNvPicPr>
          <p:nvPr/>
        </p:nvPicPr>
        <p:blipFill>
          <a:blip r:embed="rId5"/>
          <a:stretch>
            <a:fillRect/>
          </a:stretch>
        </p:blipFill>
        <p:spPr>
          <a:xfrm>
            <a:off x="3381552" y="2063205"/>
            <a:ext cx="2311400" cy="3517900"/>
          </a:xfrm>
          <a:prstGeom prst="rect">
            <a:avLst/>
          </a:prstGeom>
          <a:effectLst>
            <a:outerShdw blurRad="50800" dist="38100" dir="2700000" algn="ctr" rotWithShape="0">
              <a:srgbClr val="000000">
                <a:alpha val="40000"/>
              </a:srgbClr>
            </a:outerShdw>
          </a:effectLst>
        </p:spPr>
      </p:pic>
      <p:sp>
        <p:nvSpPr>
          <p:cNvPr id="3" name="Title 2"/>
          <p:cNvSpPr>
            <a:spLocks noGrp="1"/>
          </p:cNvSpPr>
          <p:nvPr>
            <p:ph type="title"/>
          </p:nvPr>
        </p:nvSpPr>
        <p:spPr/>
        <p:txBody>
          <a:bodyPr/>
          <a:lstStyle/>
          <a:p>
            <a:r>
              <a:rPr lang="en-US" dirty="0"/>
              <a:t>What Game </a:t>
            </a:r>
            <a:r>
              <a:rPr lang="en-US" dirty="0" smtClean="0"/>
              <a:t>Are </a:t>
            </a:r>
            <a:r>
              <a:rPr lang="en-US" dirty="0"/>
              <a:t>YOU Playing?</a:t>
            </a:r>
          </a:p>
        </p:txBody>
      </p:sp>
    </p:spTree>
    <p:extLst>
      <p:ext uri="{BB962C8B-B14F-4D97-AF65-F5344CB8AC3E}">
        <p14:creationId xmlns:p14="http://schemas.microsoft.com/office/powerpoint/2010/main" val="2209763532"/>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1300"/>
                                        <p:tgtEl>
                                          <p:spTgt spid="7"/>
                                        </p:tgtEl>
                                      </p:cBhvr>
                                    </p:animEffect>
                                  </p:childTnLst>
                                </p:cTn>
                              </p:par>
                              <p:par>
                                <p:cTn id="17" presetID="9"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1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a:xfrm>
            <a:off x="8736505" y="5884415"/>
            <a:ext cx="317798" cy="312109"/>
          </a:xfrm>
        </p:spPr>
        <p:txBody>
          <a:bodyPr/>
          <a:lstStyle/>
          <a:p>
            <a:fld id="{0A9724E5-0A80-3C41-8955-F8E17D92E2DB}" type="slidenum">
              <a:rPr lang="en-US" smtClean="0"/>
              <a:pPr/>
              <a:t>12</a:t>
            </a:fld>
            <a:endParaRPr lang="en-US" dirty="0"/>
          </a:p>
        </p:txBody>
      </p:sp>
      <p:pic>
        <p:nvPicPr>
          <p:cNvPr id="10" name="Picture 9"/>
          <p:cNvPicPr>
            <a:picLocks noChangeAspect="1"/>
          </p:cNvPicPr>
          <p:nvPr/>
        </p:nvPicPr>
        <p:blipFill>
          <a:blip r:embed="rId3"/>
          <a:stretch>
            <a:fillRect/>
          </a:stretch>
        </p:blipFill>
        <p:spPr>
          <a:xfrm>
            <a:off x="2794607" y="2564564"/>
            <a:ext cx="3517900" cy="2311400"/>
          </a:xfrm>
          <a:prstGeom prst="rect">
            <a:avLst/>
          </a:prstGeom>
        </p:spPr>
      </p:pic>
      <p:pic>
        <p:nvPicPr>
          <p:cNvPr id="11" name="Picture 10"/>
          <p:cNvPicPr>
            <a:picLocks noChangeAspect="1"/>
          </p:cNvPicPr>
          <p:nvPr/>
        </p:nvPicPr>
        <p:blipFill>
          <a:blip r:embed="rId4"/>
          <a:stretch>
            <a:fillRect/>
          </a:stretch>
        </p:blipFill>
        <p:spPr>
          <a:xfrm>
            <a:off x="3346860" y="1745115"/>
            <a:ext cx="2566473" cy="3859145"/>
          </a:xfrm>
          <a:prstGeom prst="rect">
            <a:avLst/>
          </a:prstGeom>
        </p:spPr>
      </p:pic>
      <p:pic>
        <p:nvPicPr>
          <p:cNvPr id="7" name="Picture 14" descr="Rope"/>
          <p:cNvPicPr>
            <a:picLocks noChangeAspect="1" noChangeArrowheads="1"/>
          </p:cNvPicPr>
          <p:nvPr/>
        </p:nvPicPr>
        <p:blipFill>
          <a:blip r:embed="rId5" cstate="email"/>
          <a:srcRect/>
          <a:stretch>
            <a:fillRect/>
          </a:stretch>
        </p:blipFill>
        <p:spPr bwMode="auto">
          <a:xfrm>
            <a:off x="-2847368" y="2564564"/>
            <a:ext cx="11991368" cy="2741612"/>
          </a:xfrm>
          <a:prstGeom prst="rect">
            <a:avLst/>
          </a:prstGeom>
          <a:noFill/>
          <a:ln w="9525">
            <a:noFill/>
            <a:miter lim="800000"/>
            <a:headEnd/>
            <a:tailEnd/>
          </a:ln>
        </p:spPr>
      </p:pic>
      <p:sp>
        <p:nvSpPr>
          <p:cNvPr id="9" name="Title 2"/>
          <p:cNvSpPr>
            <a:spLocks noGrp="1"/>
          </p:cNvSpPr>
          <p:nvPr>
            <p:ph type="title"/>
          </p:nvPr>
        </p:nvSpPr>
        <p:spPr>
          <a:xfrm>
            <a:off x="457200" y="61278"/>
            <a:ext cx="8229600" cy="782637"/>
          </a:xfrm>
        </p:spPr>
        <p:txBody>
          <a:bodyPr/>
          <a:lstStyle/>
          <a:p>
            <a:r>
              <a:rPr lang="en-US" dirty="0"/>
              <a:t>What Game </a:t>
            </a:r>
            <a:r>
              <a:rPr lang="en-US" dirty="0" smtClean="0"/>
              <a:t>Are </a:t>
            </a:r>
            <a:r>
              <a:rPr lang="en-US" dirty="0"/>
              <a:t>YOU Playing?</a:t>
            </a:r>
          </a:p>
        </p:txBody>
      </p:sp>
    </p:spTree>
    <p:extLst>
      <p:ext uri="{BB962C8B-B14F-4D97-AF65-F5344CB8AC3E}">
        <p14:creationId xmlns:p14="http://schemas.microsoft.com/office/powerpoint/2010/main" val="175335523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dissolv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80661"/>
            <a:ext cx="9137149" cy="2742973"/>
          </a:xfrm>
          <a:prstGeom prst="rect">
            <a:avLst/>
          </a:prstGeom>
        </p:spPr>
      </p:pic>
      <p:sp>
        <p:nvSpPr>
          <p:cNvPr id="2" name="Slide Number Placeholder 1"/>
          <p:cNvSpPr>
            <a:spLocks noGrp="1"/>
          </p:cNvSpPr>
          <p:nvPr>
            <p:ph type="sldNum" sz="quarter" idx="10"/>
          </p:nvPr>
        </p:nvSpPr>
        <p:spPr/>
        <p:txBody>
          <a:bodyPr/>
          <a:lstStyle/>
          <a:p>
            <a:fld id="{0A9724E5-0A80-3C41-8955-F8E17D92E2DB}" type="slidenum">
              <a:rPr lang="en-US" smtClean="0"/>
              <a:pPr/>
              <a:t>13</a:t>
            </a:fld>
            <a:endParaRPr lang="en-US" dirty="0"/>
          </a:p>
        </p:txBody>
      </p:sp>
      <p:sp>
        <p:nvSpPr>
          <p:cNvPr id="3" name="Title 2"/>
          <p:cNvSpPr>
            <a:spLocks noGrp="1"/>
          </p:cNvSpPr>
          <p:nvPr>
            <p:ph type="title"/>
          </p:nvPr>
        </p:nvSpPr>
        <p:spPr/>
        <p:txBody>
          <a:bodyPr/>
          <a:lstStyle/>
          <a:p>
            <a:r>
              <a:rPr lang="en-US" dirty="0" smtClean="0"/>
              <a:t>What Game Are YOU Playing?</a:t>
            </a:r>
            <a:endParaRPr lang="en-US" dirty="0"/>
          </a:p>
        </p:txBody>
      </p:sp>
      <p:pic>
        <p:nvPicPr>
          <p:cNvPr id="7" name="Picture 6"/>
          <p:cNvPicPr>
            <a:picLocks noChangeAspect="1"/>
          </p:cNvPicPr>
          <p:nvPr/>
        </p:nvPicPr>
        <p:blipFill>
          <a:blip r:embed="rId4"/>
          <a:stretch>
            <a:fillRect/>
          </a:stretch>
        </p:blipFill>
        <p:spPr>
          <a:xfrm>
            <a:off x="1977341" y="1556501"/>
            <a:ext cx="2848696" cy="4104215"/>
          </a:xfrm>
          <a:prstGeom prst="rect">
            <a:avLst/>
          </a:prstGeom>
          <a:effectLst>
            <a:outerShdw blurRad="50800" dist="38100" dir="2700000" algn="ctr" rotWithShape="0">
              <a:srgbClr val="000000">
                <a:alpha val="40000"/>
              </a:srgbClr>
            </a:outerShdw>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54092" y="1609190"/>
            <a:ext cx="2831566" cy="3952580"/>
          </a:xfrm>
          <a:prstGeom prst="rect">
            <a:avLst/>
          </a:prstGeom>
          <a:ln>
            <a:solidFill>
              <a:schemeClr val="tx1">
                <a:lumMod val="40000"/>
                <a:lumOff val="60000"/>
              </a:schemeClr>
            </a:solidFill>
          </a:ln>
          <a:effectLst>
            <a:outerShdw blurRad="50800" dist="38100" dir="2700000" algn="ctr" rotWithShape="0">
              <a:srgbClr val="000000">
                <a:alpha val="40000"/>
              </a:srgbClr>
            </a:outerShdw>
          </a:effectLst>
        </p:spPr>
      </p:pic>
    </p:spTree>
    <p:extLst>
      <p:ext uri="{BB962C8B-B14F-4D97-AF65-F5344CB8AC3E}">
        <p14:creationId xmlns:p14="http://schemas.microsoft.com/office/powerpoint/2010/main" val="4461436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219200"/>
            <a:ext cx="8229600" cy="4507797"/>
          </a:xfrm>
        </p:spPr>
        <p:txBody>
          <a:bodyPr>
            <a:normAutofit/>
          </a:bodyPr>
          <a:lstStyle/>
          <a:p>
            <a:r>
              <a:rPr lang="en-US" dirty="0"/>
              <a:t>U</a:t>
            </a:r>
            <a:r>
              <a:rPr lang="en-US" dirty="0" smtClean="0"/>
              <a:t>nderstand The Power Of A </a:t>
            </a:r>
            <a:r>
              <a:rPr lang="en-US" dirty="0" err="1" smtClean="0"/>
              <a:t>WIIFWe</a:t>
            </a:r>
            <a:r>
              <a:rPr lang="en-US" dirty="0" smtClean="0"/>
              <a:t> Mindset – The Philosophical Mantra </a:t>
            </a:r>
            <a:r>
              <a:rPr lang="en-US" dirty="0"/>
              <a:t>F</a:t>
            </a:r>
            <a:r>
              <a:rPr lang="en-US" dirty="0" smtClean="0"/>
              <a:t>or Vested</a:t>
            </a:r>
          </a:p>
          <a:p>
            <a:r>
              <a:rPr lang="en-US" b="1" i="1" dirty="0" smtClean="0">
                <a:solidFill>
                  <a:schemeClr val="accent1"/>
                </a:solidFill>
              </a:rPr>
              <a:t>Be Exposed To A Five–Step Process For Getting To We</a:t>
            </a:r>
          </a:p>
          <a:p>
            <a:r>
              <a:rPr lang="en-US" dirty="0" smtClean="0"/>
              <a:t>See The </a:t>
            </a:r>
            <a:r>
              <a:rPr lang="en-US" dirty="0"/>
              <a:t>P</a:t>
            </a:r>
            <a:r>
              <a:rPr lang="en-US" dirty="0" smtClean="0"/>
              <a:t>ower Of A </a:t>
            </a:r>
            <a:r>
              <a:rPr lang="en-US" dirty="0" err="1" smtClean="0"/>
              <a:t>WIIFWe</a:t>
            </a:r>
            <a:r>
              <a:rPr lang="en-US" dirty="0" smtClean="0"/>
              <a:t> Mindset In Action With A Real Case Study</a:t>
            </a:r>
          </a:p>
          <a:p>
            <a:pPr marL="0" indent="0">
              <a:buNone/>
            </a:pPr>
            <a:endParaRPr lang="en-US" dirty="0" smtClean="0"/>
          </a:p>
          <a:p>
            <a:endParaRPr lang="en-US" dirty="0" smtClean="0"/>
          </a:p>
          <a:p>
            <a:endParaRPr lang="en-US" dirty="0" smtClean="0"/>
          </a:p>
          <a:p>
            <a:endParaRPr lang="en-US" dirty="0"/>
          </a:p>
        </p:txBody>
      </p:sp>
      <p:sp>
        <p:nvSpPr>
          <p:cNvPr id="2" name="Slide Number Placeholder 1"/>
          <p:cNvSpPr>
            <a:spLocks noGrp="1"/>
          </p:cNvSpPr>
          <p:nvPr>
            <p:ph type="sldNum" sz="quarter" idx="10"/>
          </p:nvPr>
        </p:nvSpPr>
        <p:spPr/>
        <p:txBody>
          <a:bodyPr/>
          <a:lstStyle/>
          <a:p>
            <a:fld id="{0A9724E5-0A80-3C41-8955-F8E17D92E2DB}" type="slidenum">
              <a:rPr lang="en-US" smtClean="0"/>
              <a:pPr/>
              <a:t>14</a:t>
            </a:fld>
            <a:endParaRPr lang="en-US" dirty="0"/>
          </a:p>
        </p:txBody>
      </p:sp>
      <p:sp>
        <p:nvSpPr>
          <p:cNvPr id="10" name="Title 9"/>
          <p:cNvSpPr>
            <a:spLocks noGrp="1"/>
          </p:cNvSpPr>
          <p:nvPr>
            <p:ph type="title"/>
          </p:nvPr>
        </p:nvSpPr>
        <p:spPr/>
        <p:txBody>
          <a:bodyPr/>
          <a:lstStyle/>
          <a:p>
            <a:r>
              <a:rPr lang="en-US" dirty="0" smtClean="0"/>
              <a:t>What You Will Learn</a:t>
            </a:r>
            <a:endParaRPr lang="en-US" dirty="0"/>
          </a:p>
        </p:txBody>
      </p:sp>
    </p:spTree>
    <p:extLst>
      <p:ext uri="{BB962C8B-B14F-4D97-AF65-F5344CB8AC3E}">
        <p14:creationId xmlns:p14="http://schemas.microsoft.com/office/powerpoint/2010/main" val="366023479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sz="2700" dirty="0" smtClean="0"/>
              <a:t>Step </a:t>
            </a:r>
            <a:r>
              <a:rPr lang="en-US" sz="2700" dirty="0"/>
              <a:t>1: Getting </a:t>
            </a:r>
            <a:r>
              <a:rPr lang="en-US" sz="2700" dirty="0" smtClean="0"/>
              <a:t>Ready </a:t>
            </a:r>
            <a:r>
              <a:rPr lang="en-US" sz="2700" dirty="0"/>
              <a:t>F</a:t>
            </a:r>
            <a:r>
              <a:rPr lang="en-US" sz="2700" dirty="0" smtClean="0"/>
              <a:t>or </a:t>
            </a:r>
            <a:r>
              <a:rPr lang="en-US" sz="2700" dirty="0" err="1" smtClean="0"/>
              <a:t>WIIFWe</a:t>
            </a:r>
            <a:endParaRPr lang="en-US" sz="2700" dirty="0" smtClean="0"/>
          </a:p>
          <a:p>
            <a:pPr marL="0" indent="0">
              <a:buNone/>
            </a:pPr>
            <a:endParaRPr lang="en-US" sz="2700" dirty="0" smtClean="0"/>
          </a:p>
          <a:p>
            <a:pPr marL="1138238" indent="-1138238">
              <a:buNone/>
            </a:pPr>
            <a:r>
              <a:rPr lang="en-US" sz="2700" dirty="0" smtClean="0"/>
              <a:t>Step </a:t>
            </a:r>
            <a:r>
              <a:rPr lang="en-US" sz="2700" dirty="0"/>
              <a:t>2: Develop </a:t>
            </a:r>
            <a:r>
              <a:rPr lang="en-US" sz="2700" dirty="0" smtClean="0"/>
              <a:t>A </a:t>
            </a:r>
            <a:r>
              <a:rPr lang="en-US" sz="2700" dirty="0"/>
              <a:t>Shared Vision</a:t>
            </a:r>
            <a:endParaRPr lang="en-US" sz="2700" dirty="0" smtClean="0"/>
          </a:p>
          <a:p>
            <a:pPr marL="0" indent="0">
              <a:buNone/>
            </a:pPr>
            <a:endParaRPr lang="en-US" sz="2700" dirty="0" smtClean="0"/>
          </a:p>
          <a:p>
            <a:pPr marL="1138238" indent="-1138238">
              <a:buNone/>
            </a:pPr>
            <a:r>
              <a:rPr lang="en-US" sz="2700" dirty="0" smtClean="0"/>
              <a:t>Step </a:t>
            </a:r>
            <a:r>
              <a:rPr lang="en-US" sz="2700" dirty="0"/>
              <a:t>3: Negotiate </a:t>
            </a:r>
            <a:r>
              <a:rPr lang="en-US" sz="2700" dirty="0" smtClean="0"/>
              <a:t>The </a:t>
            </a:r>
            <a:r>
              <a:rPr lang="en-US" sz="2700" dirty="0"/>
              <a:t>Principles </a:t>
            </a:r>
            <a:r>
              <a:rPr lang="en-US" sz="2700" dirty="0" smtClean="0"/>
              <a:t>Of </a:t>
            </a:r>
            <a:r>
              <a:rPr lang="en-US" sz="2700" dirty="0"/>
              <a:t>The </a:t>
            </a:r>
            <a:r>
              <a:rPr lang="en-US" sz="2700" dirty="0" smtClean="0"/>
              <a:t>Partnership</a:t>
            </a:r>
          </a:p>
          <a:p>
            <a:pPr marL="1138238" indent="-1138238">
              <a:buNone/>
            </a:pPr>
            <a:endParaRPr lang="en-US" sz="2700" dirty="0" smtClean="0"/>
          </a:p>
          <a:p>
            <a:pPr marL="0" indent="0">
              <a:buNone/>
            </a:pPr>
            <a:r>
              <a:rPr lang="en-US" sz="2700" dirty="0" smtClean="0"/>
              <a:t>Step </a:t>
            </a:r>
            <a:r>
              <a:rPr lang="en-US" sz="2700" dirty="0"/>
              <a:t>4: Negotiate </a:t>
            </a:r>
            <a:r>
              <a:rPr lang="en-US" sz="2700" dirty="0" smtClean="0"/>
              <a:t>As We</a:t>
            </a:r>
          </a:p>
          <a:p>
            <a:pPr marL="0" indent="0">
              <a:buNone/>
            </a:pPr>
            <a:endParaRPr lang="en-US" sz="2700" dirty="0" smtClean="0"/>
          </a:p>
          <a:p>
            <a:pPr marL="0" indent="0">
              <a:buNone/>
            </a:pPr>
            <a:r>
              <a:rPr lang="en-US" sz="2700" dirty="0" smtClean="0"/>
              <a:t>Step </a:t>
            </a:r>
            <a:r>
              <a:rPr lang="en-US" sz="2700" dirty="0"/>
              <a:t>5: </a:t>
            </a:r>
            <a:r>
              <a:rPr lang="en-US" sz="2700" dirty="0" smtClean="0"/>
              <a:t>Live As We</a:t>
            </a:r>
            <a:endParaRPr lang="en-US" sz="2700" dirty="0"/>
          </a:p>
        </p:txBody>
      </p:sp>
      <p:sp>
        <p:nvSpPr>
          <p:cNvPr id="3" name="Slide Number Placeholder 2"/>
          <p:cNvSpPr>
            <a:spLocks noGrp="1"/>
          </p:cNvSpPr>
          <p:nvPr>
            <p:ph type="sldNum" sz="quarter" idx="10"/>
          </p:nvPr>
        </p:nvSpPr>
        <p:spPr/>
        <p:txBody>
          <a:bodyPr/>
          <a:lstStyle/>
          <a:p>
            <a:fld id="{0A9724E5-0A80-3C41-8955-F8E17D92E2DB}" type="slidenum">
              <a:rPr lang="en-US" smtClean="0"/>
              <a:pPr/>
              <a:t>15</a:t>
            </a:fld>
            <a:endParaRPr lang="en-US" dirty="0"/>
          </a:p>
        </p:txBody>
      </p:sp>
      <p:sp>
        <p:nvSpPr>
          <p:cNvPr id="4" name="Title 3"/>
          <p:cNvSpPr>
            <a:spLocks noGrp="1"/>
          </p:cNvSpPr>
          <p:nvPr>
            <p:ph type="title"/>
          </p:nvPr>
        </p:nvSpPr>
        <p:spPr/>
        <p:txBody>
          <a:bodyPr/>
          <a:lstStyle/>
          <a:p>
            <a:r>
              <a:rPr lang="en-US" dirty="0" smtClean="0"/>
              <a:t>Getting To We Is A Five Step Process</a:t>
            </a:r>
            <a:endParaRPr lang="en-US" dirty="0"/>
          </a:p>
        </p:txBody>
      </p:sp>
    </p:spTree>
    <p:extLst>
      <p:ext uri="{BB962C8B-B14F-4D97-AF65-F5344CB8AC3E}">
        <p14:creationId xmlns:p14="http://schemas.microsoft.com/office/powerpoint/2010/main" val="188144862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This </a:t>
            </a:r>
            <a:r>
              <a:rPr lang="en-US" dirty="0"/>
              <a:t>initial step </a:t>
            </a:r>
            <a:r>
              <a:rPr lang="en-US" dirty="0" smtClean="0"/>
              <a:t>is where the partners review three </a:t>
            </a:r>
            <a:r>
              <a:rPr lang="en-US" dirty="0"/>
              <a:t>foundational elements for a successful collaborative relationship: </a:t>
            </a:r>
            <a:endParaRPr lang="en-US" dirty="0" smtClean="0"/>
          </a:p>
          <a:p>
            <a:pPr lvl="1"/>
            <a:r>
              <a:rPr lang="en-US" dirty="0" smtClean="0"/>
              <a:t>trust</a:t>
            </a:r>
            <a:r>
              <a:rPr lang="en-US" dirty="0"/>
              <a:t>, </a:t>
            </a:r>
            <a:endParaRPr lang="en-US" dirty="0" smtClean="0"/>
          </a:p>
          <a:p>
            <a:pPr lvl="1"/>
            <a:r>
              <a:rPr lang="en-US" dirty="0" smtClean="0"/>
              <a:t>transparency,</a:t>
            </a:r>
          </a:p>
          <a:p>
            <a:pPr lvl="1"/>
            <a:r>
              <a:rPr lang="en-US" dirty="0" smtClean="0"/>
              <a:t>compatibility</a:t>
            </a:r>
            <a:r>
              <a:rPr lang="en-US" dirty="0"/>
              <a:t>. </a:t>
            </a:r>
            <a:endParaRPr lang="en-US" dirty="0" smtClean="0"/>
          </a:p>
          <a:p>
            <a:r>
              <a:rPr lang="en-US" dirty="0" smtClean="0"/>
              <a:t>If there is a solid foundation, the parties should move to step 2. </a:t>
            </a:r>
            <a:endParaRPr lang="en-US" dirty="0"/>
          </a:p>
        </p:txBody>
      </p:sp>
      <p:sp>
        <p:nvSpPr>
          <p:cNvPr id="3" name="Slide Number Placeholder 2"/>
          <p:cNvSpPr>
            <a:spLocks noGrp="1"/>
          </p:cNvSpPr>
          <p:nvPr>
            <p:ph type="sldNum" sz="quarter" idx="10"/>
          </p:nvPr>
        </p:nvSpPr>
        <p:spPr/>
        <p:txBody>
          <a:bodyPr/>
          <a:lstStyle/>
          <a:p>
            <a:fld id="{0A9724E5-0A80-3C41-8955-F8E17D92E2DB}" type="slidenum">
              <a:rPr lang="en-US" smtClean="0"/>
              <a:pPr/>
              <a:t>16</a:t>
            </a:fld>
            <a:endParaRPr lang="en-US" dirty="0"/>
          </a:p>
        </p:txBody>
      </p:sp>
      <p:sp>
        <p:nvSpPr>
          <p:cNvPr id="4" name="Title 3"/>
          <p:cNvSpPr>
            <a:spLocks noGrp="1"/>
          </p:cNvSpPr>
          <p:nvPr>
            <p:ph type="title"/>
          </p:nvPr>
        </p:nvSpPr>
        <p:spPr>
          <a:xfrm>
            <a:off x="457200" y="61278"/>
            <a:ext cx="8229600" cy="782637"/>
          </a:xfrm>
        </p:spPr>
        <p:txBody>
          <a:bodyPr>
            <a:noAutofit/>
          </a:bodyPr>
          <a:lstStyle/>
          <a:p>
            <a:r>
              <a:rPr lang="en-US" dirty="0" smtClean="0"/>
              <a:t>Step 1: Getting Ready For WIIFWe</a:t>
            </a:r>
            <a:endParaRPr lang="en-US" dirty="0"/>
          </a:p>
        </p:txBody>
      </p:sp>
    </p:spTree>
    <p:extLst>
      <p:ext uri="{BB962C8B-B14F-4D97-AF65-F5344CB8AC3E}">
        <p14:creationId xmlns:p14="http://schemas.microsoft.com/office/powerpoint/2010/main" val="307761493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03125"/>
            <a:ext cx="8229600" cy="4985561"/>
          </a:xfrm>
        </p:spPr>
        <p:txBody>
          <a:bodyPr>
            <a:normAutofit lnSpcReduction="10000"/>
          </a:bodyPr>
          <a:lstStyle/>
          <a:p>
            <a:r>
              <a:rPr lang="en-US" dirty="0" smtClean="0"/>
              <a:t>In </a:t>
            </a:r>
            <a:r>
              <a:rPr lang="en-US" dirty="0"/>
              <a:t>this step, the parties discuss and create a shared vision for the </a:t>
            </a:r>
            <a:r>
              <a:rPr lang="en-US" dirty="0" smtClean="0"/>
              <a:t>partnership. </a:t>
            </a:r>
          </a:p>
          <a:p>
            <a:r>
              <a:rPr lang="en-US" dirty="0" smtClean="0"/>
              <a:t>Each </a:t>
            </a:r>
            <a:r>
              <a:rPr lang="en-US" dirty="0"/>
              <a:t>party will enter the discussion with its own </a:t>
            </a:r>
            <a:r>
              <a:rPr lang="en-US" dirty="0" smtClean="0"/>
              <a:t>vision.</a:t>
            </a:r>
          </a:p>
          <a:p>
            <a:r>
              <a:rPr lang="en-US" dirty="0" smtClean="0"/>
              <a:t>The </a:t>
            </a:r>
            <a:r>
              <a:rPr lang="en-US" dirty="0"/>
              <a:t>parties transform those separate visions into a shared </a:t>
            </a:r>
            <a:r>
              <a:rPr lang="en-US" dirty="0" smtClean="0"/>
              <a:t>vision.</a:t>
            </a:r>
          </a:p>
          <a:p>
            <a:r>
              <a:rPr lang="en-US" dirty="0" smtClean="0"/>
              <a:t>The </a:t>
            </a:r>
            <a:r>
              <a:rPr lang="en-US" dirty="0"/>
              <a:t>shared vision gives the partnership its purpose beyond a series of </a:t>
            </a:r>
            <a:r>
              <a:rPr lang="en-US" dirty="0" smtClean="0"/>
              <a:t>transactions; it guides </a:t>
            </a:r>
            <a:r>
              <a:rPr lang="en-US" dirty="0"/>
              <a:t>the partners, not only throughout the negotiation process, but throughout the entire term of the </a:t>
            </a:r>
            <a:r>
              <a:rPr lang="en-US" dirty="0" smtClean="0"/>
              <a:t>relationship.</a:t>
            </a:r>
          </a:p>
        </p:txBody>
      </p:sp>
      <p:sp>
        <p:nvSpPr>
          <p:cNvPr id="3" name="Slide Number Placeholder 2"/>
          <p:cNvSpPr>
            <a:spLocks noGrp="1"/>
          </p:cNvSpPr>
          <p:nvPr>
            <p:ph type="sldNum" sz="quarter" idx="10"/>
          </p:nvPr>
        </p:nvSpPr>
        <p:spPr/>
        <p:txBody>
          <a:bodyPr/>
          <a:lstStyle/>
          <a:p>
            <a:fld id="{0A9724E5-0A80-3C41-8955-F8E17D92E2DB}" type="slidenum">
              <a:rPr lang="en-US" smtClean="0"/>
              <a:pPr/>
              <a:t>17</a:t>
            </a:fld>
            <a:endParaRPr lang="en-US" dirty="0"/>
          </a:p>
        </p:txBody>
      </p:sp>
      <p:sp>
        <p:nvSpPr>
          <p:cNvPr id="4" name="Title 3"/>
          <p:cNvSpPr>
            <a:spLocks noGrp="1"/>
          </p:cNvSpPr>
          <p:nvPr>
            <p:ph type="title"/>
          </p:nvPr>
        </p:nvSpPr>
        <p:spPr>
          <a:xfrm>
            <a:off x="457199" y="61278"/>
            <a:ext cx="8229601" cy="782637"/>
          </a:xfrm>
        </p:spPr>
        <p:txBody>
          <a:bodyPr>
            <a:noAutofit/>
          </a:bodyPr>
          <a:lstStyle/>
          <a:p>
            <a:r>
              <a:rPr lang="en-US" dirty="0" smtClean="0"/>
              <a:t>Step 2: Develop A Shared Vision</a:t>
            </a:r>
            <a:endParaRPr lang="en-US" dirty="0"/>
          </a:p>
        </p:txBody>
      </p:sp>
    </p:spTree>
    <p:extLst>
      <p:ext uri="{BB962C8B-B14F-4D97-AF65-F5344CB8AC3E}">
        <p14:creationId xmlns:p14="http://schemas.microsoft.com/office/powerpoint/2010/main" val="409107461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0"/>
            <a:ext cx="8229600" cy="4985561"/>
          </a:xfrm>
        </p:spPr>
        <p:txBody>
          <a:bodyPr>
            <a:normAutofit fontScale="85000" lnSpcReduction="10000"/>
          </a:bodyPr>
          <a:lstStyle/>
          <a:p>
            <a:r>
              <a:rPr lang="en-US" dirty="0" smtClean="0"/>
              <a:t>The </a:t>
            </a:r>
            <a:r>
              <a:rPr lang="en-US" dirty="0"/>
              <a:t>Getting to We process </a:t>
            </a:r>
            <a:r>
              <a:rPr lang="en-US" i="1" dirty="0"/>
              <a:t>demands</a:t>
            </a:r>
            <a:r>
              <a:rPr lang="en-US" b="1" dirty="0"/>
              <a:t> </a:t>
            </a:r>
            <a:r>
              <a:rPr lang="en-US" dirty="0"/>
              <a:t>that partners not only improve the </a:t>
            </a:r>
            <a:r>
              <a:rPr lang="en-US" dirty="0" smtClean="0"/>
              <a:t>relationship, but </a:t>
            </a:r>
            <a:r>
              <a:rPr lang="en-US" dirty="0"/>
              <a:t>also abide by a set of principles to drive highly collaborative behavior. </a:t>
            </a:r>
            <a:endParaRPr lang="en-US" dirty="0" smtClean="0"/>
          </a:p>
          <a:p>
            <a:r>
              <a:rPr lang="en-US" dirty="0" smtClean="0"/>
              <a:t>There are six principles the parties should discuss and negotiate to lay the foundation for a </a:t>
            </a:r>
            <a:r>
              <a:rPr lang="en-US" dirty="0" err="1" smtClean="0"/>
              <a:t>WIIFWe</a:t>
            </a:r>
            <a:r>
              <a:rPr lang="en-US" dirty="0" smtClean="0"/>
              <a:t> mindset.  </a:t>
            </a:r>
          </a:p>
          <a:p>
            <a:pPr marL="400050" lvl="1" indent="0">
              <a:buNone/>
            </a:pPr>
            <a:r>
              <a:rPr lang="en-GB" b="1" dirty="0" smtClean="0"/>
              <a:t>1.  Reciprocity</a:t>
            </a:r>
            <a:endParaRPr lang="en-US" b="1" dirty="0"/>
          </a:p>
          <a:p>
            <a:pPr marL="400050" lvl="1" indent="0">
              <a:buNone/>
            </a:pPr>
            <a:r>
              <a:rPr lang="en-GB" b="1" dirty="0" smtClean="0"/>
              <a:t>2.  Autonomy</a:t>
            </a:r>
            <a:endParaRPr lang="en-US" b="1" dirty="0"/>
          </a:p>
          <a:p>
            <a:pPr marL="400050" lvl="1" indent="0">
              <a:buNone/>
            </a:pPr>
            <a:r>
              <a:rPr lang="en-GB" b="1" dirty="0"/>
              <a:t>3</a:t>
            </a:r>
            <a:r>
              <a:rPr lang="en-GB" b="1" dirty="0" smtClean="0"/>
              <a:t>.  Honesty</a:t>
            </a:r>
            <a:endParaRPr lang="en-US" b="1" dirty="0"/>
          </a:p>
          <a:p>
            <a:pPr marL="400050" lvl="1" indent="0">
              <a:buNone/>
            </a:pPr>
            <a:r>
              <a:rPr lang="en-GB" b="1" dirty="0"/>
              <a:t>4</a:t>
            </a:r>
            <a:r>
              <a:rPr lang="en-GB" b="1" dirty="0" smtClean="0"/>
              <a:t>.  Equity</a:t>
            </a:r>
            <a:endParaRPr lang="en-US" b="1" dirty="0"/>
          </a:p>
          <a:p>
            <a:pPr marL="400050" lvl="1" indent="0">
              <a:buNone/>
            </a:pPr>
            <a:r>
              <a:rPr lang="en-GB" b="1" dirty="0"/>
              <a:t>5</a:t>
            </a:r>
            <a:r>
              <a:rPr lang="en-GB" b="1" dirty="0" smtClean="0"/>
              <a:t>.  Loyalty</a:t>
            </a:r>
            <a:endParaRPr lang="en-US" b="1" dirty="0"/>
          </a:p>
          <a:p>
            <a:pPr marL="400050" lvl="1" indent="0">
              <a:buNone/>
            </a:pPr>
            <a:r>
              <a:rPr lang="en-GB" b="1" dirty="0"/>
              <a:t>6</a:t>
            </a:r>
            <a:r>
              <a:rPr lang="en-GB" b="1" dirty="0" smtClean="0"/>
              <a:t>.  Integrity</a:t>
            </a:r>
            <a:endParaRPr lang="en-US" b="1" dirty="0" smtClean="0"/>
          </a:p>
          <a:p>
            <a:r>
              <a:rPr lang="en-US" dirty="0" smtClean="0"/>
              <a:t>Agreeing on these six principles will help prevent the partners from falling into opportunistic </a:t>
            </a:r>
            <a:r>
              <a:rPr lang="en-US" dirty="0"/>
              <a:t>and competitive tit-for-tat </a:t>
            </a:r>
            <a:r>
              <a:rPr lang="en-US" dirty="0" smtClean="0"/>
              <a:t>moves</a:t>
            </a:r>
            <a:endParaRPr lang="en-US" dirty="0"/>
          </a:p>
        </p:txBody>
      </p:sp>
      <p:sp>
        <p:nvSpPr>
          <p:cNvPr id="3" name="Slide Number Placeholder 2"/>
          <p:cNvSpPr>
            <a:spLocks noGrp="1"/>
          </p:cNvSpPr>
          <p:nvPr>
            <p:ph type="sldNum" sz="quarter" idx="10"/>
          </p:nvPr>
        </p:nvSpPr>
        <p:spPr/>
        <p:txBody>
          <a:bodyPr/>
          <a:lstStyle/>
          <a:p>
            <a:fld id="{0A9724E5-0A80-3C41-8955-F8E17D92E2DB}" type="slidenum">
              <a:rPr lang="en-US" smtClean="0"/>
              <a:pPr/>
              <a:t>18</a:t>
            </a:fld>
            <a:endParaRPr lang="en-US" dirty="0"/>
          </a:p>
        </p:txBody>
      </p:sp>
      <p:sp>
        <p:nvSpPr>
          <p:cNvPr id="4" name="Title 3"/>
          <p:cNvSpPr>
            <a:spLocks noGrp="1"/>
          </p:cNvSpPr>
          <p:nvPr>
            <p:ph type="title"/>
          </p:nvPr>
        </p:nvSpPr>
        <p:spPr>
          <a:xfrm>
            <a:off x="232229" y="61278"/>
            <a:ext cx="8694057" cy="782637"/>
          </a:xfrm>
        </p:spPr>
        <p:txBody>
          <a:bodyPr>
            <a:noAutofit/>
          </a:bodyPr>
          <a:lstStyle/>
          <a:p>
            <a:r>
              <a:rPr lang="en-US" sz="2850" dirty="0" smtClean="0"/>
              <a:t>Step 3:  Negotiate The Principles Of The Partnership</a:t>
            </a:r>
            <a:endParaRPr lang="en-US" sz="2850" dirty="0"/>
          </a:p>
        </p:txBody>
      </p:sp>
    </p:spTree>
    <p:extLst>
      <p:ext uri="{BB962C8B-B14F-4D97-AF65-F5344CB8AC3E}">
        <p14:creationId xmlns:p14="http://schemas.microsoft.com/office/powerpoint/2010/main" val="146919945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Step 4 is when it is is time to </a:t>
            </a:r>
            <a:r>
              <a:rPr lang="en-US" dirty="0"/>
              <a:t>negotiate the </a:t>
            </a:r>
            <a:r>
              <a:rPr lang="en-US" dirty="0" smtClean="0"/>
              <a:t>actual details of the “deal.” </a:t>
            </a:r>
          </a:p>
          <a:p>
            <a:r>
              <a:rPr lang="en-US" dirty="0" smtClean="0"/>
              <a:t>The first negotiation is to agree on the </a:t>
            </a:r>
            <a:r>
              <a:rPr lang="en-US" dirty="0"/>
              <a:t>mechanisms </a:t>
            </a:r>
            <a:r>
              <a:rPr lang="en-US" dirty="0" smtClean="0"/>
              <a:t>- the </a:t>
            </a:r>
            <a:r>
              <a:rPr lang="en-US" dirty="0"/>
              <a:t>“negotiation </a:t>
            </a:r>
            <a:r>
              <a:rPr lang="en-US" dirty="0" smtClean="0"/>
              <a:t>rules” -  the strategies </a:t>
            </a:r>
            <a:r>
              <a:rPr lang="en-US" dirty="0"/>
              <a:t>and </a:t>
            </a:r>
            <a:r>
              <a:rPr lang="en-US" dirty="0" smtClean="0"/>
              <a:t>tactics the parties will and will not use.</a:t>
            </a:r>
          </a:p>
          <a:p>
            <a:r>
              <a:rPr lang="en-US" dirty="0" smtClean="0"/>
              <a:t>Once </a:t>
            </a:r>
            <a:r>
              <a:rPr lang="en-US" dirty="0"/>
              <a:t>the partners have agreed to </a:t>
            </a:r>
            <a:r>
              <a:rPr lang="en-US" dirty="0" smtClean="0"/>
              <a:t>the “rules”, </a:t>
            </a:r>
            <a:r>
              <a:rPr lang="en-US" dirty="0"/>
              <a:t>they will use them to gain consensus on the deal </a:t>
            </a:r>
            <a:r>
              <a:rPr lang="en-US" dirty="0" smtClean="0"/>
              <a:t>specifics </a:t>
            </a:r>
            <a:r>
              <a:rPr lang="en-US" dirty="0"/>
              <a:t>of their </a:t>
            </a:r>
            <a:r>
              <a:rPr lang="en-US" dirty="0" smtClean="0"/>
              <a:t>agreement such as scope of work, pricing, risk allocation, terms and conditions.</a:t>
            </a:r>
            <a:endParaRPr lang="en-US" dirty="0"/>
          </a:p>
        </p:txBody>
      </p:sp>
      <p:sp>
        <p:nvSpPr>
          <p:cNvPr id="3" name="Slide Number Placeholder 2"/>
          <p:cNvSpPr>
            <a:spLocks noGrp="1"/>
          </p:cNvSpPr>
          <p:nvPr>
            <p:ph type="sldNum" sz="quarter" idx="10"/>
          </p:nvPr>
        </p:nvSpPr>
        <p:spPr/>
        <p:txBody>
          <a:bodyPr/>
          <a:lstStyle/>
          <a:p>
            <a:fld id="{0A9724E5-0A80-3C41-8955-F8E17D92E2DB}" type="slidenum">
              <a:rPr lang="en-US" smtClean="0"/>
              <a:pPr/>
              <a:t>19</a:t>
            </a:fld>
            <a:endParaRPr lang="en-US" dirty="0"/>
          </a:p>
        </p:txBody>
      </p:sp>
      <p:sp>
        <p:nvSpPr>
          <p:cNvPr id="4" name="Title 3"/>
          <p:cNvSpPr>
            <a:spLocks noGrp="1"/>
          </p:cNvSpPr>
          <p:nvPr>
            <p:ph type="title"/>
          </p:nvPr>
        </p:nvSpPr>
        <p:spPr>
          <a:xfrm>
            <a:off x="457200" y="61278"/>
            <a:ext cx="8229600" cy="782637"/>
          </a:xfrm>
        </p:spPr>
        <p:txBody>
          <a:bodyPr>
            <a:noAutofit/>
          </a:bodyPr>
          <a:lstStyle/>
          <a:p>
            <a:r>
              <a:rPr lang="en-US" dirty="0" smtClean="0"/>
              <a:t>Step 4: Negotiate </a:t>
            </a:r>
            <a:r>
              <a:rPr lang="en-US" dirty="0"/>
              <a:t>A</a:t>
            </a:r>
            <a:r>
              <a:rPr lang="en-US" dirty="0" smtClean="0"/>
              <a:t>s We</a:t>
            </a:r>
            <a:endParaRPr lang="en-US" dirty="0"/>
          </a:p>
        </p:txBody>
      </p:sp>
    </p:spTree>
    <p:extLst>
      <p:ext uri="{BB962C8B-B14F-4D97-AF65-F5344CB8AC3E}">
        <p14:creationId xmlns:p14="http://schemas.microsoft.com/office/powerpoint/2010/main" val="54376403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a:t>
            </a:fld>
            <a:endParaRPr lang="en-US" dirty="0"/>
          </a:p>
        </p:txBody>
      </p:sp>
      <p:sp>
        <p:nvSpPr>
          <p:cNvPr id="3" name="Title 2"/>
          <p:cNvSpPr>
            <a:spLocks noGrp="1"/>
          </p:cNvSpPr>
          <p:nvPr>
            <p:ph type="title"/>
          </p:nvPr>
        </p:nvSpPr>
        <p:spPr/>
        <p:txBody>
          <a:bodyPr/>
          <a:lstStyle/>
          <a:p>
            <a:r>
              <a:rPr lang="en-US" dirty="0" smtClean="0"/>
              <a:t>Terms Of Use</a:t>
            </a:r>
            <a:endParaRPr lang="en-US" dirty="0"/>
          </a:p>
        </p:txBody>
      </p:sp>
      <p:sp>
        <p:nvSpPr>
          <p:cNvPr id="4" name="Rectangle 3"/>
          <p:cNvSpPr/>
          <p:nvPr/>
        </p:nvSpPr>
        <p:spPr>
          <a:xfrm>
            <a:off x="457200" y="1371600"/>
            <a:ext cx="8229600" cy="4770537"/>
          </a:xfrm>
          <a:prstGeom prst="rect">
            <a:avLst/>
          </a:prstGeom>
        </p:spPr>
        <p:txBody>
          <a:bodyPr wrap="square">
            <a:spAutoFit/>
          </a:bodyPr>
          <a:lstStyle/>
          <a:p>
            <a:r>
              <a:rPr lang="en-US" sz="1600" b="1" dirty="0"/>
              <a:t>This orientation pre-courseware and its PowerPoint slides are being licensed as open source material for use by the business community to help individuals share the Vested</a:t>
            </a:r>
            <a:r>
              <a:rPr lang="en-US" sz="1600" b="1" baseline="30000" dirty="0"/>
              <a:t>®</a:t>
            </a:r>
            <a:r>
              <a:rPr lang="en-US" sz="1600" b="1" dirty="0"/>
              <a:t> methodology and principles. The terms of the license are located at www.vestedway.com/termsofuse</a:t>
            </a:r>
            <a:endParaRPr lang="en-US" sz="1600" dirty="0"/>
          </a:p>
          <a:p>
            <a:endParaRPr lang="en-US" sz="1600" dirty="0" smtClean="0"/>
          </a:p>
          <a:p>
            <a:r>
              <a:rPr lang="en-US" sz="1600" dirty="0" smtClean="0"/>
              <a:t>We </a:t>
            </a:r>
            <a:r>
              <a:rPr lang="en-US" sz="1600" dirty="0"/>
              <a:t>encourage you to use some or all of the slides in the presentations under those terms, which include the following business rules:</a:t>
            </a:r>
          </a:p>
          <a:p>
            <a:r>
              <a:rPr lang="en-US" sz="1600" dirty="0"/>
              <a:t> </a:t>
            </a:r>
          </a:p>
          <a:p>
            <a:pPr lvl="0"/>
            <a:r>
              <a:rPr lang="en-US" sz="1600" dirty="0"/>
              <a:t>You must provide attribution and must not alter the PowerPoint deck in terms of the template, background, colors, or the Vested images used.</a:t>
            </a:r>
          </a:p>
          <a:p>
            <a:r>
              <a:rPr lang="en-US" sz="1600" dirty="0"/>
              <a:t> </a:t>
            </a:r>
          </a:p>
          <a:p>
            <a:pPr lvl="0"/>
            <a:r>
              <a:rPr lang="en-US" sz="1600" dirty="0"/>
              <a:t>If you use content in your own document, please attribute the source as follows:</a:t>
            </a:r>
          </a:p>
          <a:p>
            <a:r>
              <a:rPr lang="en-US" sz="1600" dirty="0"/>
              <a:t> </a:t>
            </a:r>
          </a:p>
          <a:p>
            <a:r>
              <a:rPr lang="en-US" sz="1600" dirty="0"/>
              <a:t>Source: Used with permission. Vested</a:t>
            </a:r>
            <a:r>
              <a:rPr lang="en-US" sz="1600" baseline="30000" dirty="0"/>
              <a:t>®</a:t>
            </a:r>
            <a:r>
              <a:rPr lang="en-US" sz="1600" dirty="0"/>
              <a:t>. </a:t>
            </a:r>
            <a:r>
              <a:rPr lang="en-US" sz="1600" u="sng" dirty="0">
                <a:hlinkClick r:id="rId2"/>
              </a:rPr>
              <a:t>www.vestedway.com</a:t>
            </a:r>
            <a:r>
              <a:rPr lang="en-US" sz="1600" dirty="0"/>
              <a:t>. Vested Outsourcing, Inc.</a:t>
            </a:r>
          </a:p>
          <a:p>
            <a:r>
              <a:rPr lang="en-US" sz="1600" dirty="0"/>
              <a:t> </a:t>
            </a:r>
          </a:p>
          <a:p>
            <a:r>
              <a:rPr lang="en-US" sz="1600" dirty="0" smtClean="0"/>
              <a:t>“</a:t>
            </a:r>
            <a:r>
              <a:rPr lang="en-US" sz="1600" dirty="0"/>
              <a:t>Vested” is always written with an uppercase “V.” “Vested” is to be used throughout the presentation, except where you are referring to the outsourcing industry. In such an instance, “Vested Outsourcing” can be used. It is the Faculty’s wish that “Vested Outsourcing” </a:t>
            </a:r>
            <a:r>
              <a:rPr lang="en-US" sz="1600" i="1" dirty="0"/>
              <a:t>not</a:t>
            </a:r>
            <a:r>
              <a:rPr lang="en-US" sz="1600" dirty="0"/>
              <a:t> be abbreviated as “VO.”</a:t>
            </a:r>
          </a:p>
        </p:txBody>
      </p:sp>
    </p:spTree>
    <p:extLst>
      <p:ext uri="{BB962C8B-B14F-4D97-AF65-F5344CB8AC3E}">
        <p14:creationId xmlns:p14="http://schemas.microsoft.com/office/powerpoint/2010/main" val="136527063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t>Relationships are dynamic, and partners must choose to focus on the relationship by taking actions and measures required to keep the relationship highly collaborative. </a:t>
            </a:r>
          </a:p>
          <a:p>
            <a:r>
              <a:rPr lang="en-US" dirty="0"/>
              <a:t>It is imperative for key leaders to visibly drive a </a:t>
            </a:r>
            <a:r>
              <a:rPr lang="en-US" dirty="0" err="1"/>
              <a:t>WIIFWe</a:t>
            </a:r>
            <a:r>
              <a:rPr lang="en-US" dirty="0"/>
              <a:t> mindset with their daily behaviors</a:t>
            </a:r>
            <a:r>
              <a:rPr lang="en-US" dirty="0" smtClean="0"/>
              <a:t>.</a:t>
            </a:r>
          </a:p>
          <a:p>
            <a:r>
              <a:rPr lang="en-US" dirty="0" smtClean="0"/>
              <a:t>Living </a:t>
            </a:r>
            <a:r>
              <a:rPr lang="en-US" dirty="0"/>
              <a:t>as We occurs when the partners maintain a focus on the shared vision and guiding principles throughout the duration of the relationship. </a:t>
            </a:r>
            <a:endParaRPr lang="en-US" dirty="0" smtClean="0"/>
          </a:p>
          <a:p>
            <a:endParaRPr lang="en-US" dirty="0"/>
          </a:p>
        </p:txBody>
      </p:sp>
      <p:sp>
        <p:nvSpPr>
          <p:cNvPr id="3" name="Slide Number Placeholder 2"/>
          <p:cNvSpPr>
            <a:spLocks noGrp="1"/>
          </p:cNvSpPr>
          <p:nvPr>
            <p:ph type="sldNum" sz="quarter" idx="10"/>
          </p:nvPr>
        </p:nvSpPr>
        <p:spPr/>
        <p:txBody>
          <a:bodyPr/>
          <a:lstStyle/>
          <a:p>
            <a:fld id="{0A9724E5-0A80-3C41-8955-F8E17D92E2DB}" type="slidenum">
              <a:rPr lang="en-US" smtClean="0"/>
              <a:pPr/>
              <a:t>20</a:t>
            </a:fld>
            <a:endParaRPr lang="en-US" dirty="0"/>
          </a:p>
        </p:txBody>
      </p:sp>
      <p:sp>
        <p:nvSpPr>
          <p:cNvPr id="4" name="Title 3"/>
          <p:cNvSpPr>
            <a:spLocks noGrp="1"/>
          </p:cNvSpPr>
          <p:nvPr>
            <p:ph type="title"/>
          </p:nvPr>
        </p:nvSpPr>
        <p:spPr>
          <a:xfrm>
            <a:off x="457200" y="61278"/>
            <a:ext cx="8229600" cy="782637"/>
          </a:xfrm>
        </p:spPr>
        <p:txBody>
          <a:bodyPr>
            <a:noAutofit/>
          </a:bodyPr>
          <a:lstStyle/>
          <a:p>
            <a:r>
              <a:rPr lang="en-US" dirty="0" smtClean="0"/>
              <a:t>Step 5: Live As We</a:t>
            </a:r>
            <a:endParaRPr lang="en-US" dirty="0"/>
          </a:p>
        </p:txBody>
      </p:sp>
    </p:spTree>
    <p:extLst>
      <p:ext uri="{BB962C8B-B14F-4D97-AF65-F5344CB8AC3E}">
        <p14:creationId xmlns:p14="http://schemas.microsoft.com/office/powerpoint/2010/main" val="240044413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219200"/>
            <a:ext cx="8229600" cy="4507797"/>
          </a:xfrm>
        </p:spPr>
        <p:txBody>
          <a:bodyPr>
            <a:normAutofit/>
          </a:bodyPr>
          <a:lstStyle/>
          <a:p>
            <a:r>
              <a:rPr lang="en-US" dirty="0"/>
              <a:t>U</a:t>
            </a:r>
            <a:r>
              <a:rPr lang="en-US" dirty="0" smtClean="0"/>
              <a:t>nderstand The Power Of A </a:t>
            </a:r>
            <a:r>
              <a:rPr lang="en-US" dirty="0" err="1" smtClean="0"/>
              <a:t>WIIFWe</a:t>
            </a:r>
            <a:r>
              <a:rPr lang="en-US" dirty="0" smtClean="0"/>
              <a:t> Mindset – The Philosophical Mantra </a:t>
            </a:r>
            <a:r>
              <a:rPr lang="en-US" dirty="0"/>
              <a:t>F</a:t>
            </a:r>
            <a:r>
              <a:rPr lang="en-US" dirty="0" smtClean="0"/>
              <a:t>or Vested</a:t>
            </a:r>
          </a:p>
          <a:p>
            <a:r>
              <a:rPr lang="en-US" dirty="0" smtClean="0"/>
              <a:t>Be Exposed To A Five–Step Process For Getting To We</a:t>
            </a:r>
          </a:p>
          <a:p>
            <a:r>
              <a:rPr lang="en-US" b="1" i="1" dirty="0" smtClean="0">
                <a:solidFill>
                  <a:schemeClr val="accent1"/>
                </a:solidFill>
              </a:rPr>
              <a:t>See The </a:t>
            </a:r>
            <a:r>
              <a:rPr lang="en-US" b="1" i="1" dirty="0">
                <a:solidFill>
                  <a:schemeClr val="accent1"/>
                </a:solidFill>
              </a:rPr>
              <a:t>P</a:t>
            </a:r>
            <a:r>
              <a:rPr lang="en-US" b="1" i="1" dirty="0" smtClean="0">
                <a:solidFill>
                  <a:schemeClr val="accent1"/>
                </a:solidFill>
              </a:rPr>
              <a:t>ower Of A </a:t>
            </a:r>
            <a:r>
              <a:rPr lang="en-US" b="1" i="1" dirty="0" err="1" smtClean="0">
                <a:solidFill>
                  <a:schemeClr val="accent1"/>
                </a:solidFill>
              </a:rPr>
              <a:t>WIIFWe</a:t>
            </a:r>
            <a:r>
              <a:rPr lang="en-US" b="1" i="1" dirty="0" smtClean="0">
                <a:solidFill>
                  <a:schemeClr val="accent1"/>
                </a:solidFill>
              </a:rPr>
              <a:t> Mindset In Action With A Real Case Study</a:t>
            </a:r>
          </a:p>
          <a:p>
            <a:pPr marL="0" indent="0">
              <a:buNone/>
            </a:pPr>
            <a:endParaRPr lang="en-US" dirty="0" smtClean="0"/>
          </a:p>
          <a:p>
            <a:endParaRPr lang="en-US" dirty="0" smtClean="0"/>
          </a:p>
          <a:p>
            <a:endParaRPr lang="en-US" dirty="0" smtClean="0"/>
          </a:p>
          <a:p>
            <a:endParaRPr lang="en-US" dirty="0"/>
          </a:p>
        </p:txBody>
      </p:sp>
      <p:sp>
        <p:nvSpPr>
          <p:cNvPr id="2" name="Slide Number Placeholder 1"/>
          <p:cNvSpPr>
            <a:spLocks noGrp="1"/>
          </p:cNvSpPr>
          <p:nvPr>
            <p:ph type="sldNum" sz="quarter" idx="10"/>
          </p:nvPr>
        </p:nvSpPr>
        <p:spPr/>
        <p:txBody>
          <a:bodyPr/>
          <a:lstStyle/>
          <a:p>
            <a:fld id="{0A9724E5-0A80-3C41-8955-F8E17D92E2DB}" type="slidenum">
              <a:rPr lang="en-US" smtClean="0"/>
              <a:pPr/>
              <a:t>21</a:t>
            </a:fld>
            <a:endParaRPr lang="en-US" dirty="0"/>
          </a:p>
        </p:txBody>
      </p:sp>
      <p:sp>
        <p:nvSpPr>
          <p:cNvPr id="10" name="Title 9"/>
          <p:cNvSpPr>
            <a:spLocks noGrp="1"/>
          </p:cNvSpPr>
          <p:nvPr>
            <p:ph type="title"/>
          </p:nvPr>
        </p:nvSpPr>
        <p:spPr/>
        <p:txBody>
          <a:bodyPr/>
          <a:lstStyle/>
          <a:p>
            <a:r>
              <a:rPr lang="en-US" dirty="0" smtClean="0"/>
              <a:t>What You Will Learn</a:t>
            </a:r>
            <a:endParaRPr lang="en-US" dirty="0"/>
          </a:p>
        </p:txBody>
      </p:sp>
    </p:spTree>
    <p:extLst>
      <p:ext uri="{BB962C8B-B14F-4D97-AF65-F5344CB8AC3E}">
        <p14:creationId xmlns:p14="http://schemas.microsoft.com/office/powerpoint/2010/main" val="366023479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22</a:t>
            </a:fld>
            <a:endParaRPr lang="en-US" dirty="0"/>
          </a:p>
        </p:txBody>
      </p:sp>
      <p:pic>
        <p:nvPicPr>
          <p:cNvPr id="6" name="Picture 5" descr="book3.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7017" y="1419787"/>
            <a:ext cx="3202266" cy="4279392"/>
          </a:xfrm>
          <a:prstGeom prst="rect">
            <a:avLst/>
          </a:prstGeom>
        </p:spPr>
      </p:pic>
      <p:sp>
        <p:nvSpPr>
          <p:cNvPr id="5" name="TextBox 5"/>
          <p:cNvSpPr txBox="1">
            <a:spLocks noChangeArrowheads="1"/>
          </p:cNvSpPr>
          <p:nvPr/>
        </p:nvSpPr>
        <p:spPr bwMode="auto">
          <a:xfrm>
            <a:off x="4276244" y="1958069"/>
            <a:ext cx="4219259"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r>
              <a:rPr lang="en-US" sz="4400" dirty="0"/>
              <a:t>The </a:t>
            </a:r>
            <a:r>
              <a:rPr lang="en-US" sz="4400" dirty="0" smtClean="0"/>
              <a:t>Results </a:t>
            </a:r>
            <a:endParaRPr lang="en-US" sz="4400" dirty="0"/>
          </a:p>
          <a:p>
            <a:pPr eaLnBrk="1" hangingPunct="1"/>
            <a:r>
              <a:rPr lang="en-US" sz="4400" dirty="0" smtClean="0"/>
              <a:t>Are Real</a:t>
            </a:r>
            <a:r>
              <a:rPr lang="en-US" sz="4400" dirty="0"/>
              <a:t>:</a:t>
            </a:r>
          </a:p>
          <a:p>
            <a:pPr eaLnBrk="1" hangingPunct="1"/>
            <a:r>
              <a:rPr lang="en-US" sz="4400" dirty="0" smtClean="0">
                <a:latin typeface="+mj-lt"/>
              </a:rPr>
              <a:t>Rocky Flats Closure Project</a:t>
            </a:r>
          </a:p>
        </p:txBody>
      </p:sp>
    </p:spTree>
    <p:extLst>
      <p:ext uri="{BB962C8B-B14F-4D97-AF65-F5344CB8AC3E}">
        <p14:creationId xmlns:p14="http://schemas.microsoft.com/office/powerpoint/2010/main" val="284664472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23</a:t>
            </a:fld>
            <a:endParaRPr lang="en-US" dirty="0"/>
          </a:p>
        </p:txBody>
      </p:sp>
      <p:sp>
        <p:nvSpPr>
          <p:cNvPr id="4" name="Title 1"/>
          <p:cNvSpPr>
            <a:spLocks noGrp="1"/>
          </p:cNvSpPr>
          <p:nvPr>
            <p:ph type="title"/>
          </p:nvPr>
        </p:nvSpPr>
        <p:spPr>
          <a:xfrm>
            <a:off x="609600" y="166317"/>
            <a:ext cx="6629400" cy="581026"/>
          </a:xfrm>
        </p:spPr>
        <p:txBody>
          <a:bodyPr>
            <a:normAutofit/>
          </a:bodyPr>
          <a:lstStyle/>
          <a:p>
            <a:r>
              <a:rPr lang="en-US" dirty="0" smtClean="0"/>
              <a:t>Making The Impossible Possible</a:t>
            </a:r>
            <a:endParaRPr lang="en-US" dirty="0"/>
          </a:p>
        </p:txBody>
      </p:sp>
      <p:sp>
        <p:nvSpPr>
          <p:cNvPr id="5" name="Content Placeholder 2"/>
          <p:cNvSpPr txBox="1">
            <a:spLocks/>
          </p:cNvSpPr>
          <p:nvPr/>
        </p:nvSpPr>
        <p:spPr>
          <a:xfrm>
            <a:off x="276577" y="1024466"/>
            <a:ext cx="5757635" cy="2974966"/>
          </a:xfrm>
          <a:prstGeom prst="rect">
            <a:avLst/>
          </a:prstGeom>
        </p:spPr>
        <p:txBody>
          <a:bodyPr>
            <a:normAutofit/>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Situation:</a:t>
            </a:r>
          </a:p>
          <a:p>
            <a:pPr lvl="1"/>
            <a:r>
              <a:rPr lang="en-US" sz="1800" dirty="0" smtClean="0"/>
              <a:t>Legacy of Cold War</a:t>
            </a:r>
          </a:p>
          <a:p>
            <a:pPr lvl="1"/>
            <a:r>
              <a:rPr lang="en-US" sz="1800" dirty="0" smtClean="0"/>
              <a:t>A radioactive mess 15 miles from Denver</a:t>
            </a:r>
          </a:p>
          <a:p>
            <a:pPr lvl="1"/>
            <a:r>
              <a:rPr lang="en-US" sz="1800" dirty="0" smtClean="0"/>
              <a:t>1,000 pounds of plutonium “missing”</a:t>
            </a:r>
          </a:p>
          <a:p>
            <a:pPr lvl="1"/>
            <a:r>
              <a:rPr lang="en-US" sz="1800" dirty="0" smtClean="0"/>
              <a:t>Site of worst industrial fire in US history</a:t>
            </a:r>
          </a:p>
          <a:p>
            <a:pPr lvl="1"/>
            <a:r>
              <a:rPr lang="en-US" sz="1800" dirty="0" smtClean="0"/>
              <a:t>“Most dangerous building in the world”</a:t>
            </a:r>
          </a:p>
          <a:p>
            <a:pPr lvl="1"/>
            <a:r>
              <a:rPr lang="en-US" sz="1800" dirty="0" smtClean="0"/>
              <a:t>Shut down after joint FBI &amp; EPA raid</a:t>
            </a:r>
          </a:p>
          <a:p>
            <a:pPr lvl="1"/>
            <a:r>
              <a:rPr lang="en-US" sz="1800" dirty="0" smtClean="0"/>
              <a:t>Secrecy, suspicion and protests</a:t>
            </a:r>
          </a:p>
        </p:txBody>
      </p:sp>
      <p:pic>
        <p:nvPicPr>
          <p:cNvPr id="6" name="Picture 5"/>
          <p:cNvPicPr>
            <a:picLocks noChangeAspect="1"/>
          </p:cNvPicPr>
          <p:nvPr/>
        </p:nvPicPr>
        <p:blipFill>
          <a:blip r:embed="rId2"/>
          <a:stretch>
            <a:fillRect/>
          </a:stretch>
        </p:blipFill>
        <p:spPr>
          <a:xfrm rot="21241081">
            <a:off x="5001623" y="3587905"/>
            <a:ext cx="3456854" cy="23155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descr="images-8.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98304">
            <a:off x="471512" y="4161485"/>
            <a:ext cx="3424331" cy="22295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p:cNvPicPr>
            <a:picLocks noChangeAspect="1"/>
          </p:cNvPicPr>
          <p:nvPr/>
        </p:nvPicPr>
        <p:blipFill>
          <a:blip r:embed="rId4"/>
          <a:stretch>
            <a:fillRect/>
          </a:stretch>
        </p:blipFill>
        <p:spPr>
          <a:xfrm>
            <a:off x="7035970" y="1324998"/>
            <a:ext cx="1811569" cy="27996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images-5.jpeg"/>
          <p:cNvPicPr>
            <a:picLocks noChangeAspect="1"/>
          </p:cNvPicPr>
          <p:nvPr/>
        </p:nvPicPr>
        <p:blipFill>
          <a:blip r:embed="rId5">
            <a:extLst>
              <a:ext uri="{BEBA8EAE-BF5A-486C-A8C5-ECC9F3942E4B}">
                <a14:imgProps xmlns:a14="http://schemas.microsoft.com/office/drawing/2010/main">
                  <a14:imgLayer r:embed="rId6">
                    <a14:imgEffect>
                      <a14:backgroundRemoval t="0" b="98750" l="2041" r="98980"/>
                    </a14:imgEffect>
                  </a14:imgLayer>
                </a14:imgProps>
              </a:ext>
              <a:ext uri="{28A0092B-C50C-407E-A947-70E740481C1C}">
                <a14:useLocalDpi xmlns:a14="http://schemas.microsoft.com/office/drawing/2010/main" val="0"/>
              </a:ext>
            </a:extLst>
          </a:blip>
          <a:stretch>
            <a:fillRect/>
          </a:stretch>
        </p:blipFill>
        <p:spPr>
          <a:xfrm>
            <a:off x="3928778" y="4947588"/>
            <a:ext cx="1680210" cy="1371600"/>
          </a:xfrm>
          <a:prstGeom prst="rect">
            <a:avLst/>
          </a:prstGeom>
        </p:spPr>
      </p:pic>
      <p:pic>
        <p:nvPicPr>
          <p:cNvPr id="8" name="Picture 7" descr="Plutonium.gi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99257" y="2836222"/>
            <a:ext cx="970767" cy="1288473"/>
          </a:xfrm>
          <a:prstGeom prst="rect">
            <a:avLst/>
          </a:prstGeom>
        </p:spPr>
      </p:pic>
    </p:spTree>
    <p:extLst>
      <p:ext uri="{BB962C8B-B14F-4D97-AF65-F5344CB8AC3E}">
        <p14:creationId xmlns:p14="http://schemas.microsoft.com/office/powerpoint/2010/main" val="230649876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24</a:t>
            </a:fld>
            <a:endParaRPr lang="en-US" dirty="0"/>
          </a:p>
        </p:txBody>
      </p:sp>
      <p:sp>
        <p:nvSpPr>
          <p:cNvPr id="3" name="Title 1"/>
          <p:cNvSpPr>
            <a:spLocks noGrp="1"/>
          </p:cNvSpPr>
          <p:nvPr>
            <p:ph type="title"/>
          </p:nvPr>
        </p:nvSpPr>
        <p:spPr>
          <a:xfrm>
            <a:off x="194037" y="84666"/>
            <a:ext cx="8732249" cy="733425"/>
          </a:xfrm>
        </p:spPr>
        <p:txBody>
          <a:bodyPr>
            <a:noAutofit/>
          </a:bodyPr>
          <a:lstStyle/>
          <a:p>
            <a:r>
              <a:rPr lang="en-US" dirty="0"/>
              <a:t>No </a:t>
            </a:r>
            <a:r>
              <a:rPr lang="en-US" dirty="0" smtClean="0"/>
              <a:t>One Had Ever Done This Before</a:t>
            </a:r>
            <a:r>
              <a:rPr lang="en-US" dirty="0"/>
              <a:t>, </a:t>
            </a:r>
            <a:r>
              <a:rPr lang="en-US" dirty="0" smtClean="0"/>
              <a:t>Anywhere</a:t>
            </a:r>
            <a:endParaRPr lang="en-US" dirty="0"/>
          </a:p>
        </p:txBody>
      </p:sp>
      <p:sp>
        <p:nvSpPr>
          <p:cNvPr id="4" name="Content Placeholder 2"/>
          <p:cNvSpPr txBox="1">
            <a:spLocks/>
          </p:cNvSpPr>
          <p:nvPr/>
        </p:nvSpPr>
        <p:spPr>
          <a:xfrm>
            <a:off x="194037" y="620136"/>
            <a:ext cx="9366704" cy="5095599"/>
          </a:xfrm>
          <a:prstGeom prst="rect">
            <a:avLst/>
          </a:prstGeom>
        </p:spPr>
        <p:txBody>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sz="3200" dirty="0" smtClean="0"/>
          </a:p>
          <a:p>
            <a:pPr marL="0" indent="0">
              <a:buNone/>
            </a:pPr>
            <a:r>
              <a:rPr lang="en-US" sz="3600" dirty="0" smtClean="0">
                <a:solidFill>
                  <a:schemeClr val="tx1"/>
                </a:solidFill>
              </a:rPr>
              <a:t>The Desired Outcomes:</a:t>
            </a:r>
          </a:p>
          <a:p>
            <a:pPr lvl="1">
              <a:buFont typeface="Arial"/>
              <a:buChar char="•"/>
            </a:pPr>
            <a:r>
              <a:rPr lang="en-US" sz="3200" b="1" dirty="0" smtClean="0">
                <a:solidFill>
                  <a:schemeClr val="tx1"/>
                </a:solidFill>
              </a:rPr>
              <a:t>Clean </a:t>
            </a:r>
            <a:r>
              <a:rPr lang="en-US" sz="2800" b="1" dirty="0">
                <a:solidFill>
                  <a:schemeClr val="tx1"/>
                </a:solidFill>
              </a:rPr>
              <a:t>-</a:t>
            </a:r>
            <a:r>
              <a:rPr lang="en-US" sz="3200" b="1" dirty="0">
                <a:solidFill>
                  <a:schemeClr val="tx1"/>
                </a:solidFill>
              </a:rPr>
              <a:t> </a:t>
            </a:r>
            <a:r>
              <a:rPr lang="en-US" sz="2800" dirty="0" smtClean="0">
                <a:solidFill>
                  <a:schemeClr val="tx1"/>
                </a:solidFill>
              </a:rPr>
              <a:t>turn </a:t>
            </a:r>
            <a:r>
              <a:rPr lang="en-US" sz="2800" dirty="0">
                <a:solidFill>
                  <a:schemeClr val="tx1"/>
                </a:solidFill>
              </a:rPr>
              <a:t>it into a wildlife </a:t>
            </a:r>
            <a:r>
              <a:rPr lang="en-US" sz="2800" dirty="0" smtClean="0">
                <a:solidFill>
                  <a:schemeClr val="tx1"/>
                </a:solidFill>
              </a:rPr>
              <a:t>refuge </a:t>
            </a:r>
            <a:endParaRPr lang="en-US" sz="2800" dirty="0">
              <a:solidFill>
                <a:schemeClr val="tx1"/>
              </a:solidFill>
            </a:endParaRPr>
          </a:p>
          <a:p>
            <a:pPr lvl="1">
              <a:buFont typeface="Arial"/>
              <a:buChar char="•"/>
            </a:pPr>
            <a:r>
              <a:rPr lang="en-US" sz="3200" b="1" dirty="0" smtClean="0">
                <a:solidFill>
                  <a:schemeClr val="tx1"/>
                </a:solidFill>
              </a:rPr>
              <a:t>Closed </a:t>
            </a:r>
            <a:r>
              <a:rPr lang="en-US" sz="2800" b="1" dirty="0" smtClean="0">
                <a:solidFill>
                  <a:schemeClr val="tx1"/>
                </a:solidFill>
              </a:rPr>
              <a:t>- </a:t>
            </a:r>
            <a:r>
              <a:rPr lang="en-US" sz="2800" dirty="0" smtClean="0">
                <a:solidFill>
                  <a:schemeClr val="tx1"/>
                </a:solidFill>
              </a:rPr>
              <a:t>ahead of schedule</a:t>
            </a:r>
            <a:endParaRPr lang="en-US" sz="2800" dirty="0">
              <a:solidFill>
                <a:schemeClr val="tx1"/>
              </a:solidFill>
            </a:endParaRPr>
          </a:p>
          <a:p>
            <a:pPr lvl="1">
              <a:buFont typeface="Arial"/>
              <a:buChar char="•"/>
            </a:pPr>
            <a:r>
              <a:rPr lang="en-US" sz="3200" b="1" dirty="0" smtClean="0">
                <a:solidFill>
                  <a:schemeClr val="tx1"/>
                </a:solidFill>
              </a:rPr>
              <a:t>Cost </a:t>
            </a:r>
            <a:r>
              <a:rPr lang="en-US" sz="2800" b="1" dirty="0" smtClean="0">
                <a:solidFill>
                  <a:schemeClr val="tx1"/>
                </a:solidFill>
              </a:rPr>
              <a:t>- </a:t>
            </a:r>
            <a:r>
              <a:rPr lang="en-US" sz="2800" dirty="0">
                <a:solidFill>
                  <a:schemeClr val="tx1"/>
                </a:solidFill>
              </a:rPr>
              <a:t>u</a:t>
            </a:r>
            <a:r>
              <a:rPr lang="en-US" sz="2800" dirty="0" smtClean="0">
                <a:solidFill>
                  <a:schemeClr val="tx1"/>
                </a:solidFill>
              </a:rPr>
              <a:t>nder budget</a:t>
            </a:r>
          </a:p>
          <a:p>
            <a:pPr lvl="1">
              <a:buFont typeface="Arial"/>
              <a:buChar char="•"/>
            </a:pPr>
            <a:r>
              <a:rPr lang="en-US" sz="3200" b="1" dirty="0" smtClean="0">
                <a:solidFill>
                  <a:schemeClr val="tx1"/>
                </a:solidFill>
              </a:rPr>
              <a:t>Safe </a:t>
            </a:r>
            <a:r>
              <a:rPr lang="en-US" sz="2800" dirty="0" smtClean="0">
                <a:solidFill>
                  <a:schemeClr val="tx1"/>
                </a:solidFill>
              </a:rPr>
              <a:t>- workforce and remove of nuclear waste</a:t>
            </a:r>
          </a:p>
          <a:p>
            <a:pPr lvl="1"/>
            <a:endParaRPr lang="en-US" sz="3200" dirty="0" smtClean="0"/>
          </a:p>
          <a:p>
            <a:endParaRPr lang="en-US" sz="3600" dirty="0"/>
          </a:p>
        </p:txBody>
      </p:sp>
      <p:sp>
        <p:nvSpPr>
          <p:cNvPr id="6" name="Rectangle 5"/>
          <p:cNvSpPr/>
          <p:nvPr/>
        </p:nvSpPr>
        <p:spPr>
          <a:xfrm>
            <a:off x="304800" y="5011080"/>
            <a:ext cx="8505371" cy="584775"/>
          </a:xfrm>
          <a:prstGeom prst="rect">
            <a:avLst/>
          </a:prstGeom>
          <a:noFill/>
        </p:spPr>
        <p:txBody>
          <a:bodyPr wrap="square">
            <a:spAutoFit/>
          </a:bodyPr>
          <a:lstStyle/>
          <a:p>
            <a:pPr marL="0" indent="0">
              <a:buNone/>
            </a:pPr>
            <a:r>
              <a:rPr lang="en-US" sz="3200" dirty="0">
                <a:solidFill>
                  <a:schemeClr val="accent1"/>
                </a:solidFill>
              </a:rPr>
              <a:t>GAO gave them a 1% chance of succeeding</a:t>
            </a:r>
          </a:p>
        </p:txBody>
      </p:sp>
    </p:spTree>
    <p:extLst>
      <p:ext uri="{BB962C8B-B14F-4D97-AF65-F5344CB8AC3E}">
        <p14:creationId xmlns:p14="http://schemas.microsoft.com/office/powerpoint/2010/main" val="311528613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25</a:t>
            </a:fld>
            <a:endParaRPr lang="en-US" dirty="0"/>
          </a:p>
        </p:txBody>
      </p:sp>
      <p:sp>
        <p:nvSpPr>
          <p:cNvPr id="5" name="Title 1"/>
          <p:cNvSpPr>
            <a:spLocks noGrp="1"/>
          </p:cNvSpPr>
          <p:nvPr>
            <p:ph type="title"/>
          </p:nvPr>
        </p:nvSpPr>
        <p:spPr>
          <a:xfrm>
            <a:off x="369000" y="61278"/>
            <a:ext cx="8686800" cy="782637"/>
          </a:xfrm>
        </p:spPr>
        <p:txBody>
          <a:bodyPr>
            <a:noAutofit/>
          </a:bodyPr>
          <a:lstStyle/>
          <a:p>
            <a:r>
              <a:rPr lang="en-US" dirty="0" smtClean="0"/>
              <a:t>Working Together…With Flexibility</a:t>
            </a:r>
            <a:endParaRPr lang="en-US" dirty="0"/>
          </a:p>
        </p:txBody>
      </p:sp>
      <p:sp>
        <p:nvSpPr>
          <p:cNvPr id="6" name="Content Placeholder 2"/>
          <p:cNvSpPr txBox="1">
            <a:spLocks/>
          </p:cNvSpPr>
          <p:nvPr/>
        </p:nvSpPr>
        <p:spPr>
          <a:xfrm>
            <a:off x="369000" y="1094874"/>
            <a:ext cx="8394001" cy="685800"/>
          </a:xfrm>
          <a:prstGeom prst="rect">
            <a:avLst/>
          </a:prstGeom>
        </p:spPr>
        <p:txBody>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t>The foundation was grounded in the actual contract</a:t>
            </a:r>
          </a:p>
        </p:txBody>
      </p:sp>
      <p:sp>
        <p:nvSpPr>
          <p:cNvPr id="9" name="TextBox 8"/>
          <p:cNvSpPr txBox="1"/>
          <p:nvPr/>
        </p:nvSpPr>
        <p:spPr>
          <a:xfrm>
            <a:off x="590482" y="1976099"/>
            <a:ext cx="3814413" cy="3108544"/>
          </a:xfrm>
          <a:prstGeom prst="rect">
            <a:avLst/>
          </a:prstGeom>
          <a:noFill/>
        </p:spPr>
        <p:txBody>
          <a:bodyPr wrap="square" rtlCol="0">
            <a:spAutoFit/>
          </a:bodyPr>
          <a:lstStyle/>
          <a:p>
            <a:pPr lvl="0"/>
            <a:r>
              <a:rPr lang="en-US" sz="2800" dirty="0">
                <a:solidFill>
                  <a:schemeClr val="bg2">
                    <a:lumMod val="50000"/>
                  </a:schemeClr>
                </a:solidFill>
              </a:rPr>
              <a:t>“Seek ways </a:t>
            </a:r>
            <a:r>
              <a:rPr lang="en-US" sz="2800" dirty="0" smtClean="0">
                <a:solidFill>
                  <a:schemeClr val="bg2">
                    <a:lumMod val="50000"/>
                  </a:schemeClr>
                </a:solidFill>
              </a:rPr>
              <a:t>to accelerate </a:t>
            </a:r>
            <a:r>
              <a:rPr lang="en-US" sz="2800" dirty="0">
                <a:solidFill>
                  <a:schemeClr val="bg2">
                    <a:lumMod val="50000"/>
                  </a:schemeClr>
                </a:solidFill>
              </a:rPr>
              <a:t>cleanup actions and eliminate unnecessary tasks and reviews, by requiring that the Parties work together.”</a:t>
            </a:r>
          </a:p>
        </p:txBody>
      </p:sp>
      <p:sp>
        <p:nvSpPr>
          <p:cNvPr id="11" name="TextBox 10"/>
          <p:cNvSpPr txBox="1"/>
          <p:nvPr/>
        </p:nvSpPr>
        <p:spPr>
          <a:xfrm>
            <a:off x="4812229" y="1976099"/>
            <a:ext cx="3814413" cy="3970318"/>
          </a:xfrm>
          <a:prstGeom prst="rect">
            <a:avLst/>
          </a:prstGeom>
          <a:noFill/>
        </p:spPr>
        <p:txBody>
          <a:bodyPr wrap="square" rtlCol="0">
            <a:spAutoFit/>
          </a:bodyPr>
          <a:lstStyle/>
          <a:p>
            <a:r>
              <a:rPr lang="en-US" sz="2800" dirty="0">
                <a:solidFill>
                  <a:srgbClr val="7F7F7F"/>
                </a:solidFill>
              </a:rPr>
              <a:t>“Provide the flexibility to modify the work scope and schedules, recognizing that priorities may change due to emerging information on site conditions, risks and resources.”</a:t>
            </a:r>
          </a:p>
        </p:txBody>
      </p:sp>
      <p:sp>
        <p:nvSpPr>
          <p:cNvPr id="4" name="Flowchart: Document 3"/>
          <p:cNvSpPr/>
          <p:nvPr/>
        </p:nvSpPr>
        <p:spPr>
          <a:xfrm>
            <a:off x="507298" y="1888665"/>
            <a:ext cx="3957755" cy="4294421"/>
          </a:xfrm>
          <a:prstGeom prst="flowChartDocument">
            <a:avLst/>
          </a:prstGeom>
          <a:noFill/>
          <a:ln w="28575"/>
          <a:effectLst>
            <a:outerShdw blurRad="40000" dist="508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Document 12"/>
          <p:cNvSpPr/>
          <p:nvPr/>
        </p:nvSpPr>
        <p:spPr>
          <a:xfrm>
            <a:off x="4805246" y="1888664"/>
            <a:ext cx="3957755" cy="4294421"/>
          </a:xfrm>
          <a:prstGeom prst="flowChartDocument">
            <a:avLst/>
          </a:prstGeom>
          <a:noFill/>
          <a:ln w="28575"/>
          <a:effectLst>
            <a:outerShdw blurRad="40000" dist="508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276949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26</a:t>
            </a:fld>
            <a:endParaRPr lang="en-US" dirty="0"/>
          </a:p>
        </p:txBody>
      </p:sp>
      <p:sp>
        <p:nvSpPr>
          <p:cNvPr id="3" name="Title 2"/>
          <p:cNvSpPr>
            <a:spLocks noGrp="1"/>
          </p:cNvSpPr>
          <p:nvPr>
            <p:ph type="title"/>
          </p:nvPr>
        </p:nvSpPr>
        <p:spPr/>
        <p:txBody>
          <a:bodyPr/>
          <a:lstStyle/>
          <a:p>
            <a:r>
              <a:rPr lang="en-US" dirty="0" smtClean="0"/>
              <a:t>Results</a:t>
            </a:r>
            <a:endParaRPr lang="en-US" dirty="0"/>
          </a:p>
        </p:txBody>
      </p:sp>
      <p:sp>
        <p:nvSpPr>
          <p:cNvPr id="4" name="Rectangle 3"/>
          <p:cNvSpPr/>
          <p:nvPr/>
        </p:nvSpPr>
        <p:spPr>
          <a:xfrm>
            <a:off x="6658284" y="2826386"/>
            <a:ext cx="2112207" cy="2082862"/>
          </a:xfrm>
          <a:prstGeom prst="rect">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6712477" y="2888662"/>
            <a:ext cx="2058014" cy="1938992"/>
          </a:xfrm>
          <a:prstGeom prst="rect">
            <a:avLst/>
          </a:prstGeom>
          <a:noFill/>
        </p:spPr>
        <p:txBody>
          <a:bodyPr wrap="square" rtlCol="0">
            <a:spAutoFit/>
          </a:bodyPr>
          <a:lstStyle/>
          <a:p>
            <a:r>
              <a:rPr lang="en-US" sz="1200" dirty="0" smtClean="0">
                <a:solidFill>
                  <a:srgbClr val="FFFFFF"/>
                </a:solidFill>
                <a:ea typeface="Gill Sans Light" charset="0"/>
                <a:cs typeface="Gill Sans Light" charset="0"/>
              </a:rPr>
              <a:t>Five-year </a:t>
            </a:r>
            <a:r>
              <a:rPr lang="en-US" sz="1200" dirty="0">
                <a:solidFill>
                  <a:srgbClr val="FFFFFF"/>
                </a:solidFill>
                <a:ea typeface="Gill Sans Light" charset="0"/>
                <a:cs typeface="Gill Sans Light" charset="0"/>
              </a:rPr>
              <a:t>contract with </a:t>
            </a:r>
            <a:r>
              <a:rPr lang="en-US" sz="1200" dirty="0" smtClean="0">
                <a:solidFill>
                  <a:srgbClr val="FFFFFF"/>
                </a:solidFill>
                <a:ea typeface="Gill Sans Light" charset="0"/>
                <a:cs typeface="Gill Sans Light" charset="0"/>
              </a:rPr>
              <a:t>five- </a:t>
            </a:r>
            <a:r>
              <a:rPr lang="en-US" sz="1200" dirty="0">
                <a:solidFill>
                  <a:srgbClr val="FFFFFF"/>
                </a:solidFill>
                <a:ea typeface="Gill Sans Light" charset="0"/>
                <a:cs typeface="Gill Sans Light" charset="0"/>
              </a:rPr>
              <a:t>year sole source extension</a:t>
            </a:r>
          </a:p>
          <a:p>
            <a:pPr>
              <a:buFontTx/>
              <a:buAutoNum type="arabicPlain" startAt="5"/>
            </a:pPr>
            <a:endParaRPr lang="en-US" sz="1200" dirty="0">
              <a:solidFill>
                <a:srgbClr val="FFFFFF"/>
              </a:solidFill>
              <a:ea typeface="Gill Sans Light" charset="0"/>
              <a:cs typeface="Gill Sans Light" charset="0"/>
            </a:endParaRPr>
          </a:p>
          <a:p>
            <a:r>
              <a:rPr lang="en-US" sz="1200" b="1" dirty="0">
                <a:solidFill>
                  <a:srgbClr val="FFFFFF"/>
                </a:solidFill>
                <a:ea typeface="Gill Sans Light" charset="0"/>
                <a:cs typeface="Gill Sans Light" charset="0"/>
              </a:rPr>
              <a:t>20%</a:t>
            </a:r>
            <a:r>
              <a:rPr lang="en-US" sz="1200" dirty="0">
                <a:solidFill>
                  <a:srgbClr val="FFFFFF"/>
                </a:solidFill>
                <a:ea typeface="Gill Sans Light" charset="0"/>
                <a:cs typeface="Gill Sans Light" charset="0"/>
              </a:rPr>
              <a:t> of profits paid to ALL employees – even union workers involved</a:t>
            </a:r>
          </a:p>
          <a:p>
            <a:endParaRPr lang="en-US" sz="1200" dirty="0">
              <a:solidFill>
                <a:srgbClr val="FFFFFF"/>
              </a:solidFill>
              <a:ea typeface="Gill Sans Light" charset="0"/>
              <a:cs typeface="Gill Sans Light" charset="0"/>
            </a:endParaRPr>
          </a:p>
          <a:p>
            <a:r>
              <a:rPr lang="en-US" sz="1200" b="1" dirty="0">
                <a:solidFill>
                  <a:srgbClr val="FFFFFF"/>
                </a:solidFill>
                <a:ea typeface="Gill Sans Light" charset="0"/>
                <a:cs typeface="Gill Sans Light" charset="0"/>
              </a:rPr>
              <a:t>11.6%</a:t>
            </a:r>
            <a:r>
              <a:rPr lang="en-US" sz="1200" dirty="0">
                <a:solidFill>
                  <a:srgbClr val="FFFFFF"/>
                </a:solidFill>
                <a:ea typeface="Gill Sans Light" charset="0"/>
                <a:cs typeface="Gill Sans Light" charset="0"/>
              </a:rPr>
              <a:t> profit margins due </a:t>
            </a:r>
            <a:endParaRPr lang="en-US" sz="1200" dirty="0" smtClean="0">
              <a:solidFill>
                <a:srgbClr val="FFFFFF"/>
              </a:solidFill>
              <a:ea typeface="Gill Sans Light" charset="0"/>
              <a:cs typeface="Gill Sans Light" charset="0"/>
            </a:endParaRPr>
          </a:p>
          <a:p>
            <a:r>
              <a:rPr lang="en-US" sz="1200" dirty="0" smtClean="0">
                <a:solidFill>
                  <a:srgbClr val="FFFFFF"/>
                </a:solidFill>
                <a:ea typeface="Gill Sans Light" charset="0"/>
                <a:cs typeface="Gill Sans Light" charset="0"/>
              </a:rPr>
              <a:t>to </a:t>
            </a:r>
            <a:r>
              <a:rPr lang="en-US" sz="1200" dirty="0">
                <a:solidFill>
                  <a:srgbClr val="FFFFFF"/>
                </a:solidFill>
                <a:ea typeface="Gill Sans Light" charset="0"/>
                <a:cs typeface="Gill Sans Light" charset="0"/>
              </a:rPr>
              <a:t>incentives – above DOE average of 4.1% </a:t>
            </a:r>
          </a:p>
        </p:txBody>
      </p:sp>
      <p:sp>
        <p:nvSpPr>
          <p:cNvPr id="6" name="Rectangle 5"/>
          <p:cNvSpPr/>
          <p:nvPr/>
        </p:nvSpPr>
        <p:spPr>
          <a:xfrm>
            <a:off x="5018497" y="1034945"/>
            <a:ext cx="2553277" cy="1332518"/>
          </a:xfrm>
          <a:prstGeom prst="rect">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5072689" y="1097220"/>
            <a:ext cx="2581450" cy="1200329"/>
          </a:xfrm>
          <a:prstGeom prst="rect">
            <a:avLst/>
          </a:prstGeom>
          <a:noFill/>
        </p:spPr>
        <p:txBody>
          <a:bodyPr wrap="square" rtlCol="0">
            <a:spAutoFit/>
          </a:bodyPr>
          <a:lstStyle/>
          <a:p>
            <a:r>
              <a:rPr lang="en-US" sz="1200" dirty="0">
                <a:solidFill>
                  <a:srgbClr val="FFFFFF"/>
                </a:solidFill>
                <a:ea typeface="Gill Sans Light" charset="0"/>
                <a:cs typeface="Gill Sans Light" charset="0"/>
              </a:rPr>
              <a:t>Total cost is </a:t>
            </a:r>
            <a:r>
              <a:rPr lang="en-US" sz="1200" b="1" dirty="0">
                <a:solidFill>
                  <a:srgbClr val="FFFFFF"/>
                </a:solidFill>
                <a:ea typeface="Gill Sans Light" charset="0"/>
                <a:cs typeface="Gill Sans Light" charset="0"/>
              </a:rPr>
              <a:t>$30 Billion </a:t>
            </a:r>
            <a:r>
              <a:rPr lang="en-US" sz="1200" b="1" dirty="0" smtClean="0">
                <a:solidFill>
                  <a:srgbClr val="FFFFFF"/>
                </a:solidFill>
                <a:ea typeface="Gill Sans Light" charset="0"/>
                <a:cs typeface="Gill Sans Light" charset="0"/>
              </a:rPr>
              <a:t>less</a:t>
            </a:r>
            <a:r>
              <a:rPr lang="en-US" sz="1200" dirty="0" smtClean="0">
                <a:solidFill>
                  <a:srgbClr val="FFFFFF"/>
                </a:solidFill>
                <a:ea typeface="Gill Sans Light" charset="0"/>
                <a:cs typeface="Gill Sans Light" charset="0"/>
              </a:rPr>
              <a:t> </a:t>
            </a:r>
          </a:p>
          <a:p>
            <a:r>
              <a:rPr lang="en-US" sz="1200" dirty="0" smtClean="0">
                <a:solidFill>
                  <a:srgbClr val="FFFFFF"/>
                </a:solidFill>
                <a:ea typeface="Gill Sans Light" charset="0"/>
                <a:cs typeface="Gill Sans Light" charset="0"/>
              </a:rPr>
              <a:t>than </a:t>
            </a:r>
            <a:r>
              <a:rPr lang="en-US" sz="1200" dirty="0">
                <a:solidFill>
                  <a:srgbClr val="FFFFFF"/>
                </a:solidFill>
                <a:ea typeface="Gill Sans Light" charset="0"/>
                <a:cs typeface="Gill Sans Light" charset="0"/>
              </a:rPr>
              <a:t>initially projected</a:t>
            </a:r>
          </a:p>
          <a:p>
            <a:endParaRPr lang="en-US" sz="1200" dirty="0">
              <a:solidFill>
                <a:srgbClr val="FFFFFF"/>
              </a:solidFill>
              <a:ea typeface="Gill Sans Light" charset="0"/>
              <a:cs typeface="Gill Sans Light" charset="0"/>
            </a:endParaRPr>
          </a:p>
          <a:p>
            <a:r>
              <a:rPr lang="en-US" sz="1200" dirty="0">
                <a:solidFill>
                  <a:srgbClr val="FFFFFF"/>
                </a:solidFill>
                <a:ea typeface="Gill Sans Light" charset="0"/>
                <a:cs typeface="Gill Sans Light" charset="0"/>
              </a:rPr>
              <a:t>Completion date is </a:t>
            </a:r>
            <a:r>
              <a:rPr lang="en-US" sz="1200" b="1" dirty="0">
                <a:solidFill>
                  <a:srgbClr val="FFFFFF"/>
                </a:solidFill>
                <a:ea typeface="Gill Sans Light" charset="0"/>
                <a:cs typeface="Gill Sans Light" charset="0"/>
              </a:rPr>
              <a:t>65 years earlier than projected </a:t>
            </a:r>
            <a:r>
              <a:rPr lang="en-US" sz="1200" dirty="0">
                <a:solidFill>
                  <a:srgbClr val="FFFFFF"/>
                </a:solidFill>
                <a:ea typeface="Gill Sans Light" charset="0"/>
                <a:cs typeface="Gill Sans Light" charset="0"/>
              </a:rPr>
              <a:t>– saving $100m in security per year alone! </a:t>
            </a:r>
          </a:p>
        </p:txBody>
      </p:sp>
      <p:sp>
        <p:nvSpPr>
          <p:cNvPr id="8" name="Rectangle 7"/>
          <p:cNvSpPr/>
          <p:nvPr/>
        </p:nvSpPr>
        <p:spPr>
          <a:xfrm>
            <a:off x="386982" y="1510122"/>
            <a:ext cx="2450980" cy="3399126"/>
          </a:xfrm>
          <a:prstGeom prst="rect">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470167" y="1597555"/>
            <a:ext cx="2367795" cy="3139320"/>
          </a:xfrm>
          <a:prstGeom prst="rect">
            <a:avLst/>
          </a:prstGeom>
          <a:noFill/>
        </p:spPr>
        <p:txBody>
          <a:bodyPr wrap="square" rtlCol="0">
            <a:spAutoFit/>
          </a:bodyPr>
          <a:lstStyle/>
          <a:p>
            <a:pPr marL="58738"/>
            <a:r>
              <a:rPr lang="en-US" sz="1100" dirty="0">
                <a:solidFill>
                  <a:schemeClr val="bg2"/>
                </a:solidFill>
                <a:ea typeface="Gill Sans Light" charset="0"/>
                <a:cs typeface="Gill Sans Light" charset="0"/>
              </a:rPr>
              <a:t>283 million </a:t>
            </a:r>
            <a:r>
              <a:rPr lang="en-US" sz="1100" dirty="0" err="1">
                <a:solidFill>
                  <a:schemeClr val="bg2"/>
                </a:solidFill>
                <a:ea typeface="Gill Sans Light" charset="0"/>
                <a:cs typeface="Gill Sans Light" charset="0"/>
              </a:rPr>
              <a:t>sf</a:t>
            </a:r>
            <a:r>
              <a:rPr lang="en-US" sz="1100" dirty="0">
                <a:solidFill>
                  <a:schemeClr val="bg2"/>
                </a:solidFill>
                <a:ea typeface="Gill Sans Light" charset="0"/>
                <a:cs typeface="Gill Sans Light" charset="0"/>
              </a:rPr>
              <a:t> of land decontaminated; now a wildlife refuge</a:t>
            </a:r>
          </a:p>
          <a:p>
            <a:pPr marL="58738"/>
            <a:endParaRPr lang="en-US" sz="1100" dirty="0">
              <a:solidFill>
                <a:schemeClr val="bg2"/>
              </a:solidFill>
              <a:ea typeface="Gill Sans Light" charset="0"/>
              <a:cs typeface="Gill Sans Light" charset="0"/>
            </a:endParaRPr>
          </a:p>
          <a:p>
            <a:pPr marL="58738"/>
            <a:r>
              <a:rPr lang="en-US" sz="1100" dirty="0">
                <a:solidFill>
                  <a:schemeClr val="bg2"/>
                </a:solidFill>
                <a:ea typeface="Gill Sans Light" charset="0"/>
                <a:cs typeface="Gill Sans Light" charset="0"/>
              </a:rPr>
              <a:t>Pollution per gram of soil decreased from 651 </a:t>
            </a:r>
            <a:r>
              <a:rPr lang="en-US" sz="1100" dirty="0" err="1">
                <a:solidFill>
                  <a:schemeClr val="bg2"/>
                </a:solidFill>
                <a:ea typeface="Gill Sans Light" charset="0"/>
                <a:cs typeface="Gill Sans Light" charset="0"/>
              </a:rPr>
              <a:t>cPi</a:t>
            </a:r>
            <a:r>
              <a:rPr lang="en-US" sz="1100" dirty="0">
                <a:solidFill>
                  <a:schemeClr val="bg2"/>
                </a:solidFill>
                <a:ea typeface="Gill Sans Light" charset="0"/>
                <a:cs typeface="Gill Sans Light" charset="0"/>
              </a:rPr>
              <a:t> to 28 </a:t>
            </a:r>
            <a:r>
              <a:rPr lang="en-US" sz="1100" dirty="0" err="1">
                <a:solidFill>
                  <a:schemeClr val="bg2"/>
                </a:solidFill>
                <a:ea typeface="Gill Sans Light" charset="0"/>
                <a:cs typeface="Gill Sans Light" charset="0"/>
              </a:rPr>
              <a:t>cPi</a:t>
            </a:r>
            <a:r>
              <a:rPr lang="en-US" sz="1100" dirty="0">
                <a:solidFill>
                  <a:schemeClr val="bg2"/>
                </a:solidFill>
                <a:ea typeface="Gill Sans Light" charset="0"/>
                <a:cs typeface="Gill Sans Light" charset="0"/>
              </a:rPr>
              <a:t> </a:t>
            </a:r>
            <a:r>
              <a:rPr lang="en-US" sz="1100" b="1" dirty="0">
                <a:solidFill>
                  <a:schemeClr val="bg2"/>
                </a:solidFill>
                <a:ea typeface="Gill Sans Light" charset="0"/>
                <a:cs typeface="Gill Sans Light" charset="0"/>
              </a:rPr>
              <a:t>(44% below target)</a:t>
            </a:r>
          </a:p>
          <a:p>
            <a:pPr marL="58738"/>
            <a:endParaRPr lang="en-US" sz="1100" dirty="0">
              <a:solidFill>
                <a:schemeClr val="bg2"/>
              </a:solidFill>
              <a:ea typeface="Gill Sans Light" charset="0"/>
              <a:cs typeface="Gill Sans Light" charset="0"/>
            </a:endParaRPr>
          </a:p>
          <a:p>
            <a:pPr marL="58738"/>
            <a:r>
              <a:rPr lang="en-US" sz="1100" dirty="0">
                <a:solidFill>
                  <a:schemeClr val="bg2"/>
                </a:solidFill>
                <a:ea typeface="Gill Sans Light" charset="0"/>
                <a:cs typeface="Gill Sans Light" charset="0"/>
              </a:rPr>
              <a:t>Safety rate improved by </a:t>
            </a:r>
            <a:r>
              <a:rPr lang="en-US" sz="1100" b="1" dirty="0">
                <a:solidFill>
                  <a:schemeClr val="bg2"/>
                </a:solidFill>
                <a:ea typeface="Gill Sans Light" charset="0"/>
                <a:cs typeface="Gill Sans Light" charset="0"/>
              </a:rPr>
              <a:t>over 800% and $300k rebate </a:t>
            </a:r>
            <a:r>
              <a:rPr lang="en-US" sz="1100" dirty="0">
                <a:solidFill>
                  <a:schemeClr val="bg2"/>
                </a:solidFill>
                <a:ea typeface="Gill Sans Light" charset="0"/>
                <a:cs typeface="Gill Sans Light" charset="0"/>
              </a:rPr>
              <a:t>from insurance</a:t>
            </a:r>
          </a:p>
          <a:p>
            <a:pPr marL="58738"/>
            <a:r>
              <a:rPr lang="en-US" sz="1100" dirty="0">
                <a:solidFill>
                  <a:schemeClr val="bg2"/>
                </a:solidFill>
                <a:ea typeface="Gill Sans Light" charset="0"/>
                <a:cs typeface="Gill Sans Light" charset="0"/>
              </a:rPr>
              <a:t> </a:t>
            </a:r>
          </a:p>
          <a:p>
            <a:pPr marL="58738"/>
            <a:r>
              <a:rPr lang="en-US" sz="1100" dirty="0">
                <a:solidFill>
                  <a:schemeClr val="bg2"/>
                </a:solidFill>
                <a:ea typeface="Gill Sans Light" charset="0"/>
                <a:cs typeface="Gill Sans Light" charset="0"/>
              </a:rPr>
              <a:t>1995 =900 employee grievances</a:t>
            </a:r>
          </a:p>
          <a:p>
            <a:pPr marL="58738"/>
            <a:r>
              <a:rPr lang="en-US" sz="1100" dirty="0">
                <a:solidFill>
                  <a:schemeClr val="bg2"/>
                </a:solidFill>
                <a:ea typeface="Gill Sans Light" charset="0"/>
                <a:cs typeface="Gill Sans Light" charset="0"/>
              </a:rPr>
              <a:t>2005 = a handful</a:t>
            </a:r>
          </a:p>
          <a:p>
            <a:pPr marL="58738"/>
            <a:endParaRPr lang="en-US" sz="1100" dirty="0">
              <a:solidFill>
                <a:schemeClr val="bg2"/>
              </a:solidFill>
              <a:ea typeface="Gill Sans Light" charset="0"/>
              <a:cs typeface="Gill Sans Light" charset="0"/>
            </a:endParaRPr>
          </a:p>
          <a:p>
            <a:pPr marL="58738"/>
            <a:r>
              <a:rPr lang="en-US" sz="1100" dirty="0">
                <a:solidFill>
                  <a:schemeClr val="bg2"/>
                </a:solidFill>
                <a:ea typeface="Gill Sans Light" charset="0"/>
                <a:cs typeface="Gill Sans Light" charset="0"/>
              </a:rPr>
              <a:t>Over </a:t>
            </a:r>
            <a:r>
              <a:rPr lang="en-US" sz="1100" b="1" dirty="0">
                <a:solidFill>
                  <a:schemeClr val="bg2"/>
                </a:solidFill>
                <a:ea typeface="Gill Sans Light" charset="0"/>
                <a:cs typeface="Gill Sans Light" charset="0"/>
              </a:rPr>
              <a:t>200 innovations</a:t>
            </a:r>
            <a:r>
              <a:rPr lang="en-US" sz="1100" dirty="0">
                <a:solidFill>
                  <a:schemeClr val="bg2"/>
                </a:solidFill>
                <a:ea typeface="Gill Sans Light" charset="0"/>
                <a:cs typeface="Gill Sans Light" charset="0"/>
              </a:rPr>
              <a:t>, including Glove Box decontamination from 1 per year to 3 per </a:t>
            </a:r>
            <a:r>
              <a:rPr lang="en-US" sz="1100" dirty="0" smtClean="0">
                <a:solidFill>
                  <a:schemeClr val="bg2"/>
                </a:solidFill>
                <a:ea typeface="Gill Sans Light" charset="0"/>
                <a:cs typeface="Gill Sans Light" charset="0"/>
              </a:rPr>
              <a:t>day</a:t>
            </a:r>
            <a:endParaRPr lang="en-US" sz="1100" dirty="0">
              <a:solidFill>
                <a:schemeClr val="bg2"/>
              </a:solidFill>
              <a:ea typeface="Gill Sans Light" charset="0"/>
              <a:cs typeface="Gill Sans Light" charset="0"/>
            </a:endParaRPr>
          </a:p>
        </p:txBody>
      </p:sp>
      <p:sp>
        <p:nvSpPr>
          <p:cNvPr id="10" name="Oval Callout 9"/>
          <p:cNvSpPr>
            <a:spLocks noChangeArrowheads="1"/>
          </p:cNvSpPr>
          <p:nvPr/>
        </p:nvSpPr>
        <p:spPr bwMode="auto">
          <a:xfrm rot="10800000">
            <a:off x="7461385" y="5051922"/>
            <a:ext cx="1420308" cy="793051"/>
          </a:xfrm>
          <a:prstGeom prst="wedgeEllipseCallout">
            <a:avLst>
              <a:gd name="adj1" fmla="val 64674"/>
              <a:gd name="adj2" fmla="val 30476"/>
            </a:avLst>
          </a:prstGeom>
          <a:solidFill>
            <a:schemeClr val="bg2"/>
          </a:solidFill>
          <a:ln w="12700" cmpd="sng" algn="ctr">
            <a:solidFill>
              <a:schemeClr val="tx1">
                <a:lumMod val="40000"/>
                <a:lumOff val="60000"/>
              </a:schemeClr>
            </a:solidFill>
            <a:round/>
            <a:headEnd/>
            <a:tailEnd/>
          </a:ln>
          <a:effectLst>
            <a:outerShdw blurRad="50800" dist="38100" dir="2700000" algn="tl" rotWithShape="0">
              <a:prstClr val="black">
                <a:alpha val="40000"/>
              </a:prstClr>
            </a:outerShdw>
          </a:effectLst>
        </p:spPr>
        <p:txBody>
          <a:bodyPr wrap="square">
            <a:spAutoFit/>
          </a:bodyPr>
          <a:lstStyle/>
          <a:p>
            <a:pPr fontAlgn="base">
              <a:spcBef>
                <a:spcPct val="0"/>
              </a:spcBef>
              <a:spcAft>
                <a:spcPct val="0"/>
              </a:spcAft>
            </a:pPr>
            <a:endParaRPr lang="en-US" dirty="0">
              <a:solidFill>
                <a:srgbClr val="000000"/>
              </a:solidFill>
              <a:cs typeface="Arial" pitchFamily="34" charset="0"/>
            </a:endParaRPr>
          </a:p>
        </p:txBody>
      </p:sp>
      <p:sp>
        <p:nvSpPr>
          <p:cNvPr id="11" name="TextBox 130"/>
          <p:cNvSpPr txBox="1">
            <a:spLocks noChangeArrowheads="1"/>
          </p:cNvSpPr>
          <p:nvPr/>
        </p:nvSpPr>
        <p:spPr bwMode="auto">
          <a:xfrm>
            <a:off x="7432110" y="5091619"/>
            <a:ext cx="1475909" cy="677108"/>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1400" b="1" dirty="0">
                <a:solidFill>
                  <a:srgbClr val="F87F00"/>
                </a:solidFill>
                <a:latin typeface="+mn-lt"/>
                <a:cs typeface="Arial" pitchFamily="34" charset="0"/>
              </a:rPr>
              <a:t>I WIN </a:t>
            </a:r>
          </a:p>
          <a:p>
            <a:pPr algn="ctr" fontAlgn="base">
              <a:spcBef>
                <a:spcPct val="0"/>
              </a:spcBef>
              <a:spcAft>
                <a:spcPct val="0"/>
              </a:spcAft>
            </a:pPr>
            <a:r>
              <a:rPr lang="en-US" sz="1200" dirty="0">
                <a:solidFill>
                  <a:srgbClr val="F87F00"/>
                </a:solidFill>
                <a:latin typeface="+mn-lt"/>
                <a:cs typeface="Arial" pitchFamily="34" charset="0"/>
              </a:rPr>
              <a:t>with </a:t>
            </a:r>
            <a:r>
              <a:rPr lang="en-US" sz="1200" dirty="0" smtClean="0">
                <a:solidFill>
                  <a:srgbClr val="F87F00"/>
                </a:solidFill>
                <a:latin typeface="+mn-lt"/>
                <a:cs typeface="Arial" pitchFamily="34" charset="0"/>
              </a:rPr>
              <a:t>higher</a:t>
            </a:r>
          </a:p>
          <a:p>
            <a:pPr algn="ctr" fontAlgn="base">
              <a:spcBef>
                <a:spcPct val="0"/>
              </a:spcBef>
              <a:spcAft>
                <a:spcPct val="0"/>
              </a:spcAft>
            </a:pPr>
            <a:r>
              <a:rPr lang="en-US" sz="1200" dirty="0" smtClean="0">
                <a:solidFill>
                  <a:srgbClr val="F87F00"/>
                </a:solidFill>
                <a:cs typeface="Arial" pitchFamily="34" charset="0"/>
              </a:rPr>
              <a:t>profits</a:t>
            </a:r>
            <a:endParaRPr lang="en-US" sz="1200" dirty="0">
              <a:solidFill>
                <a:srgbClr val="F87F00"/>
              </a:solidFill>
              <a:latin typeface="+mn-lt"/>
              <a:cs typeface="Arial" pitchFamily="34" charset="0"/>
            </a:endParaRPr>
          </a:p>
        </p:txBody>
      </p:sp>
      <p:sp>
        <p:nvSpPr>
          <p:cNvPr id="12" name="Isosceles Triangle 11"/>
          <p:cNvSpPr/>
          <p:nvPr/>
        </p:nvSpPr>
        <p:spPr>
          <a:xfrm>
            <a:off x="2675557" y="2343519"/>
            <a:ext cx="4251960" cy="3156156"/>
          </a:xfrm>
          <a:prstGeom prst="triangle">
            <a:avLst/>
          </a:prstGeom>
          <a:solidFill>
            <a:srgbClr val="F77F00"/>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b="1" dirty="0"/>
          </a:p>
        </p:txBody>
      </p:sp>
      <p:pic>
        <p:nvPicPr>
          <p:cNvPr id="13" name="Picture 12" descr="manager3-no-circ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1178" y="4777553"/>
            <a:ext cx="1096458" cy="996598"/>
          </a:xfrm>
          <a:prstGeom prst="rect">
            <a:avLst/>
          </a:prstGeom>
        </p:spPr>
      </p:pic>
      <p:pic>
        <p:nvPicPr>
          <p:cNvPr id="14" name="Picture 13" descr="manager2-no-circ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7055" y="1900319"/>
            <a:ext cx="1044101" cy="1038406"/>
          </a:xfrm>
          <a:prstGeom prst="rect">
            <a:avLst/>
          </a:prstGeom>
        </p:spPr>
      </p:pic>
      <p:pic>
        <p:nvPicPr>
          <p:cNvPr id="17" name="Picture 16" descr="manager1-no-circle.png"/>
          <p:cNvPicPr>
            <a:picLocks noChangeAspect="1"/>
          </p:cNvPicPr>
          <p:nvPr/>
        </p:nvPicPr>
        <p:blipFill rotWithShape="1">
          <a:blip r:embed="rId4">
            <a:extLst>
              <a:ext uri="{28A0092B-C50C-407E-A947-70E740481C1C}">
                <a14:useLocalDpi xmlns:a14="http://schemas.microsoft.com/office/drawing/2010/main" val="0"/>
              </a:ext>
            </a:extLst>
          </a:blip>
          <a:srcRect l="3379" r="-1"/>
          <a:stretch/>
        </p:blipFill>
        <p:spPr>
          <a:xfrm>
            <a:off x="2186788" y="4736132"/>
            <a:ext cx="1101492" cy="1070688"/>
          </a:xfrm>
          <a:prstGeom prst="rect">
            <a:avLst/>
          </a:prstGeom>
        </p:spPr>
      </p:pic>
      <p:sp>
        <p:nvSpPr>
          <p:cNvPr id="19" name="Oval Callout 18"/>
          <p:cNvSpPr>
            <a:spLocks noChangeArrowheads="1"/>
          </p:cNvSpPr>
          <p:nvPr/>
        </p:nvSpPr>
        <p:spPr bwMode="auto">
          <a:xfrm rot="10800000">
            <a:off x="3156086" y="1202709"/>
            <a:ext cx="1420308" cy="793051"/>
          </a:xfrm>
          <a:prstGeom prst="wedgeEllipseCallout">
            <a:avLst>
              <a:gd name="adj1" fmla="val -40707"/>
              <a:gd name="adj2" fmla="val -57767"/>
            </a:avLst>
          </a:prstGeom>
          <a:solidFill>
            <a:schemeClr val="bg2"/>
          </a:solidFill>
          <a:ln w="12700" cmpd="sng" algn="ctr">
            <a:solidFill>
              <a:schemeClr val="tx1">
                <a:lumMod val="40000"/>
                <a:lumOff val="60000"/>
              </a:schemeClr>
            </a:solidFill>
            <a:round/>
            <a:headEnd/>
            <a:tailEnd/>
          </a:ln>
          <a:effectLst>
            <a:outerShdw blurRad="50800" dist="38100" dir="2700000" algn="tl" rotWithShape="0">
              <a:prstClr val="black">
                <a:alpha val="40000"/>
              </a:prstClr>
            </a:outerShdw>
          </a:effectLst>
        </p:spPr>
        <p:txBody>
          <a:bodyPr wrap="square">
            <a:spAutoFit/>
          </a:bodyPr>
          <a:lstStyle/>
          <a:p>
            <a:pPr fontAlgn="base">
              <a:spcBef>
                <a:spcPct val="0"/>
              </a:spcBef>
              <a:spcAft>
                <a:spcPct val="0"/>
              </a:spcAft>
            </a:pPr>
            <a:endParaRPr lang="en-US" dirty="0">
              <a:solidFill>
                <a:srgbClr val="000000"/>
              </a:solidFill>
              <a:cs typeface="Arial" pitchFamily="34" charset="0"/>
            </a:endParaRPr>
          </a:p>
        </p:txBody>
      </p:sp>
      <p:sp>
        <p:nvSpPr>
          <p:cNvPr id="20" name="TextBox 130"/>
          <p:cNvSpPr txBox="1">
            <a:spLocks noChangeArrowheads="1"/>
          </p:cNvSpPr>
          <p:nvPr/>
        </p:nvSpPr>
        <p:spPr bwMode="auto">
          <a:xfrm>
            <a:off x="3113443" y="1215670"/>
            <a:ext cx="1475909" cy="677108"/>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1400" b="1" dirty="0">
                <a:solidFill>
                  <a:srgbClr val="F87F00"/>
                </a:solidFill>
                <a:latin typeface="+mn-lt"/>
                <a:cs typeface="Arial" pitchFamily="34" charset="0"/>
              </a:rPr>
              <a:t>I WIN </a:t>
            </a:r>
          </a:p>
          <a:p>
            <a:pPr algn="ctr" fontAlgn="base">
              <a:spcBef>
                <a:spcPct val="0"/>
              </a:spcBef>
              <a:spcAft>
                <a:spcPct val="0"/>
              </a:spcAft>
            </a:pPr>
            <a:r>
              <a:rPr lang="en-US" sz="1200" dirty="0">
                <a:solidFill>
                  <a:srgbClr val="F87F00"/>
                </a:solidFill>
                <a:latin typeface="+mn-lt"/>
                <a:cs typeface="Arial" pitchFamily="34" charset="0"/>
              </a:rPr>
              <a:t>with lowest possible costs</a:t>
            </a:r>
          </a:p>
        </p:txBody>
      </p:sp>
      <p:sp>
        <p:nvSpPr>
          <p:cNvPr id="21" name="Oval Callout 20"/>
          <p:cNvSpPr>
            <a:spLocks noChangeArrowheads="1"/>
          </p:cNvSpPr>
          <p:nvPr/>
        </p:nvSpPr>
        <p:spPr bwMode="auto">
          <a:xfrm rot="10800000">
            <a:off x="512810" y="5137887"/>
            <a:ext cx="1420308" cy="793051"/>
          </a:xfrm>
          <a:prstGeom prst="wedgeEllipseCallout">
            <a:avLst>
              <a:gd name="adj1" fmla="val -68079"/>
              <a:gd name="adj2" fmla="val 32927"/>
            </a:avLst>
          </a:prstGeom>
          <a:solidFill>
            <a:schemeClr val="bg2"/>
          </a:solidFill>
          <a:ln w="12700" cmpd="sng" algn="ctr">
            <a:solidFill>
              <a:schemeClr val="tx1">
                <a:lumMod val="40000"/>
                <a:lumOff val="60000"/>
              </a:schemeClr>
            </a:solidFill>
            <a:round/>
            <a:headEnd/>
            <a:tailEnd/>
          </a:ln>
          <a:effectLst>
            <a:outerShdw blurRad="50800" dist="38100" dir="2700000" algn="tl" rotWithShape="0">
              <a:prstClr val="black">
                <a:alpha val="40000"/>
              </a:prstClr>
            </a:outerShdw>
          </a:effectLst>
        </p:spPr>
        <p:txBody>
          <a:bodyPr wrap="square">
            <a:spAutoFit/>
          </a:bodyPr>
          <a:lstStyle/>
          <a:p>
            <a:pPr fontAlgn="base">
              <a:spcBef>
                <a:spcPct val="0"/>
              </a:spcBef>
              <a:spcAft>
                <a:spcPct val="0"/>
              </a:spcAft>
            </a:pPr>
            <a:endParaRPr lang="en-US" dirty="0">
              <a:solidFill>
                <a:srgbClr val="000000"/>
              </a:solidFill>
              <a:cs typeface="Arial" pitchFamily="34" charset="0"/>
            </a:endParaRPr>
          </a:p>
        </p:txBody>
      </p:sp>
      <p:sp>
        <p:nvSpPr>
          <p:cNvPr id="22" name="TextBox 130"/>
          <p:cNvSpPr txBox="1">
            <a:spLocks noChangeArrowheads="1"/>
          </p:cNvSpPr>
          <p:nvPr/>
        </p:nvSpPr>
        <p:spPr bwMode="auto">
          <a:xfrm>
            <a:off x="470167" y="5150848"/>
            <a:ext cx="1475909" cy="677108"/>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1400" b="1" dirty="0">
                <a:solidFill>
                  <a:srgbClr val="F87F00"/>
                </a:solidFill>
                <a:latin typeface="+mn-lt"/>
                <a:cs typeface="Arial" pitchFamily="34" charset="0"/>
              </a:rPr>
              <a:t>I WIN </a:t>
            </a:r>
          </a:p>
          <a:p>
            <a:pPr algn="ctr" fontAlgn="base">
              <a:spcBef>
                <a:spcPct val="0"/>
              </a:spcBef>
              <a:spcAft>
                <a:spcPct val="0"/>
              </a:spcAft>
            </a:pPr>
            <a:r>
              <a:rPr lang="en-US" sz="1200" dirty="0" smtClean="0">
                <a:solidFill>
                  <a:srgbClr val="F87F00"/>
                </a:solidFill>
                <a:latin typeface="+mn-lt"/>
                <a:cs typeface="Arial" pitchFamily="34" charset="0"/>
              </a:rPr>
              <a:t>with a better</a:t>
            </a:r>
          </a:p>
          <a:p>
            <a:pPr algn="ctr" fontAlgn="base">
              <a:spcBef>
                <a:spcPct val="0"/>
              </a:spcBef>
              <a:spcAft>
                <a:spcPct val="0"/>
              </a:spcAft>
            </a:pPr>
            <a:r>
              <a:rPr lang="en-US" sz="1200" dirty="0" smtClean="0">
                <a:solidFill>
                  <a:srgbClr val="F87F00"/>
                </a:solidFill>
                <a:cs typeface="Arial" pitchFamily="34" charset="0"/>
              </a:rPr>
              <a:t>environment</a:t>
            </a:r>
            <a:endParaRPr lang="en-US" sz="1200" dirty="0">
              <a:solidFill>
                <a:srgbClr val="F87F00"/>
              </a:solidFill>
              <a:latin typeface="+mn-lt"/>
              <a:cs typeface="Arial" pitchFamily="34" charset="0"/>
            </a:endParaRPr>
          </a:p>
        </p:txBody>
      </p:sp>
      <p:sp>
        <p:nvSpPr>
          <p:cNvPr id="25" name="Rectangle 2"/>
          <p:cNvSpPr>
            <a:spLocks/>
          </p:cNvSpPr>
          <p:nvPr/>
        </p:nvSpPr>
        <p:spPr bwMode="auto">
          <a:xfrm>
            <a:off x="3635560" y="3550907"/>
            <a:ext cx="2366688" cy="1689962"/>
          </a:xfrm>
          <a:prstGeom prst="rect">
            <a:avLst/>
          </a:prstGeom>
          <a:noFill/>
          <a:ln w="12700" cap="flat">
            <a:noFill/>
            <a:miter lim="800000"/>
            <a:headEnd type="none" w="med" len="med"/>
            <a:tailEnd type="none" w="med" len="med"/>
          </a:ln>
        </p:spPr>
        <p:txBody>
          <a:bodyPr lIns="0" tIns="0" rIns="0" bIns="0" anchor="ctr"/>
          <a:lstStyle/>
          <a:p>
            <a:pPr algn="ctr"/>
            <a:r>
              <a:rPr lang="en-US" sz="2400" dirty="0" smtClean="0">
                <a:solidFill>
                  <a:schemeClr val="bg2"/>
                </a:solidFill>
                <a:ea typeface="Gill Sans Light" charset="0"/>
                <a:cs typeface="Gill Sans Light" charset="0"/>
                <a:sym typeface="Gill Sans Light" charset="0"/>
              </a:rPr>
              <a:t>Does </a:t>
            </a:r>
          </a:p>
          <a:p>
            <a:pPr algn="ctr"/>
            <a:r>
              <a:rPr lang="en-US" sz="3200" b="1" dirty="0" smtClean="0">
                <a:solidFill>
                  <a:schemeClr val="bg2"/>
                </a:solidFill>
                <a:ea typeface="Gill Sans Light" charset="0"/>
                <a:cs typeface="Gill Sans Light" charset="0"/>
                <a:sym typeface="Gill Sans Light" charset="0"/>
              </a:rPr>
              <a:t>Vested</a:t>
            </a:r>
            <a:endParaRPr lang="en-US" sz="2400" dirty="0" smtClean="0">
              <a:solidFill>
                <a:schemeClr val="bg2"/>
              </a:solidFill>
              <a:ea typeface="Gill Sans Light" charset="0"/>
              <a:cs typeface="Gill Sans Light" charset="0"/>
              <a:sym typeface="Gill Sans Light" charset="0"/>
            </a:endParaRPr>
          </a:p>
          <a:p>
            <a:pPr algn="ctr"/>
            <a:r>
              <a:rPr lang="en-US" sz="2400" dirty="0" smtClean="0">
                <a:solidFill>
                  <a:schemeClr val="bg2"/>
                </a:solidFill>
                <a:ea typeface="Gill Sans Light" charset="0"/>
                <a:cs typeface="Gill Sans Light" charset="0"/>
                <a:sym typeface="Gill Sans Light" charset="0"/>
              </a:rPr>
              <a:t>Really Work?</a:t>
            </a:r>
            <a:endParaRPr lang="en-US" sz="2400" dirty="0" smtClean="0">
              <a:solidFill>
                <a:schemeClr val="bg2"/>
              </a:solidFill>
              <a:sym typeface="ＭＳ Ｐゴシック" charset="0"/>
            </a:endParaRPr>
          </a:p>
        </p:txBody>
      </p:sp>
    </p:spTree>
    <p:extLst>
      <p:ext uri="{BB962C8B-B14F-4D97-AF65-F5344CB8AC3E}">
        <p14:creationId xmlns:p14="http://schemas.microsoft.com/office/powerpoint/2010/main" val="26125658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p:bldP spid="10" grpId="0" animBg="1"/>
      <p:bldP spid="11" grpId="0"/>
      <p:bldP spid="19" grpId="0" animBg="1"/>
      <p:bldP spid="20" grpId="0"/>
      <p:bldP spid="21" grpId="0" animBg="1"/>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rmAutofit/>
          </a:bodyPr>
          <a:lstStyle/>
          <a:p>
            <a:r>
              <a:rPr lang="en-US" dirty="0" smtClean="0"/>
              <a:t>Winning Together….</a:t>
            </a:r>
            <a:endParaRPr lang="en-US" dirty="0"/>
          </a:p>
        </p:txBody>
      </p:sp>
      <p:sp>
        <p:nvSpPr>
          <p:cNvPr id="5" name="TextBox 4"/>
          <p:cNvSpPr txBox="1"/>
          <p:nvPr/>
        </p:nvSpPr>
        <p:spPr>
          <a:xfrm>
            <a:off x="6229510" y="2102030"/>
            <a:ext cx="2772507" cy="2677656"/>
          </a:xfrm>
          <a:prstGeom prst="rect">
            <a:avLst/>
          </a:prstGeom>
          <a:noFill/>
        </p:spPr>
        <p:txBody>
          <a:bodyPr wrap="square" rtlCol="0">
            <a:spAutoFit/>
          </a:bodyPr>
          <a:lstStyle/>
          <a:p>
            <a:pPr algn="ctr"/>
            <a:r>
              <a:rPr lang="en-US" sz="3600" dirty="0" smtClean="0"/>
              <a:t>“</a:t>
            </a:r>
            <a:r>
              <a:rPr lang="en-US" sz="3600" dirty="0"/>
              <a:t>Kaiser-Hill [made] </a:t>
            </a:r>
            <a:r>
              <a:rPr lang="en-US" sz="3600" dirty="0" smtClean="0"/>
              <a:t>the impossible, possible.”</a:t>
            </a:r>
          </a:p>
          <a:p>
            <a:pPr algn="ctr"/>
            <a:endParaRPr lang="en-US" sz="3600" baseline="30000" dirty="0"/>
          </a:p>
        </p:txBody>
      </p:sp>
      <p:sp>
        <p:nvSpPr>
          <p:cNvPr id="7" name="Text Placeholder 7"/>
          <p:cNvSpPr txBox="1">
            <a:spLocks/>
          </p:cNvSpPr>
          <p:nvPr/>
        </p:nvSpPr>
        <p:spPr>
          <a:xfrm>
            <a:off x="457199" y="1878263"/>
            <a:ext cx="3872683" cy="3801403"/>
          </a:xfrm>
          <a:prstGeom prst="rect">
            <a:avLst/>
          </a:prstGeom>
        </p:spPr>
        <p:txBody>
          <a:bodyPr>
            <a:noAutofit/>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7013" indent="-227013">
              <a:spcAft>
                <a:spcPts val="600"/>
              </a:spcAft>
              <a:defRPr/>
            </a:pPr>
            <a:r>
              <a:rPr lang="en-US" sz="1800" dirty="0" smtClean="0"/>
              <a:t>Over 200 documented innovations that led to the project being $30 Billion and 60 Years under original projection.</a:t>
            </a:r>
          </a:p>
          <a:p>
            <a:pPr marL="227013" indent="-227013">
              <a:spcAft>
                <a:spcPts val="600"/>
              </a:spcAft>
              <a:defRPr/>
            </a:pPr>
            <a:r>
              <a:rPr lang="en-US" sz="1800" dirty="0" smtClean="0"/>
              <a:t>In 2005, Rocky Flats Closure Project received “Project Merit Award” from Environmental Business Journal</a:t>
            </a:r>
            <a:endParaRPr lang="en-US" sz="1800" dirty="0"/>
          </a:p>
          <a:p>
            <a:pPr marL="227013" indent="-227013">
              <a:spcAft>
                <a:spcPts val="600"/>
              </a:spcAft>
              <a:defRPr/>
            </a:pPr>
            <a:r>
              <a:rPr lang="en-US" sz="1800" dirty="0"/>
              <a:t>In 2006, Project Management Institute named Kaiser Hill Rocky Flats winner of prestigious “Project of the Year” Award</a:t>
            </a:r>
          </a:p>
          <a:p>
            <a:pPr marL="227013" indent="-227013">
              <a:defRPr/>
            </a:pPr>
            <a:endParaRPr lang="en-US" sz="1800" dirty="0" smtClean="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9883" y="2345170"/>
            <a:ext cx="1777778" cy="2653968"/>
          </a:xfrm>
          <a:prstGeom prst="rect">
            <a:avLst/>
          </a:prstGeom>
        </p:spPr>
      </p:pic>
      <p:sp>
        <p:nvSpPr>
          <p:cNvPr id="9" name="Content Placeholder 2"/>
          <p:cNvSpPr txBox="1">
            <a:spLocks/>
          </p:cNvSpPr>
          <p:nvPr/>
        </p:nvSpPr>
        <p:spPr>
          <a:xfrm>
            <a:off x="457200" y="1094874"/>
            <a:ext cx="8305801" cy="685800"/>
          </a:xfrm>
          <a:prstGeom prst="rect">
            <a:avLst/>
          </a:prstGeom>
        </p:spPr>
        <p:txBody>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They Proved </a:t>
            </a:r>
            <a:r>
              <a:rPr lang="en-US" dirty="0" smtClean="0"/>
              <a:t>The </a:t>
            </a:r>
            <a:r>
              <a:rPr lang="en-US" dirty="0"/>
              <a:t>Impossible W</a:t>
            </a:r>
            <a:r>
              <a:rPr lang="en-US" dirty="0" smtClean="0"/>
              <a:t>as </a:t>
            </a:r>
            <a:r>
              <a:rPr lang="en-US" dirty="0"/>
              <a:t>Possible</a:t>
            </a:r>
            <a:endParaRPr lang="en-US" dirty="0" smtClean="0"/>
          </a:p>
        </p:txBody>
      </p:sp>
      <p:sp>
        <p:nvSpPr>
          <p:cNvPr id="2" name="Rectangle 1"/>
          <p:cNvSpPr/>
          <p:nvPr/>
        </p:nvSpPr>
        <p:spPr>
          <a:xfrm>
            <a:off x="6391756" y="4583638"/>
            <a:ext cx="2295044" cy="830997"/>
          </a:xfrm>
          <a:prstGeom prst="rect">
            <a:avLst/>
          </a:prstGeom>
        </p:spPr>
        <p:txBody>
          <a:bodyPr wrap="square">
            <a:spAutoFit/>
          </a:bodyPr>
          <a:lstStyle/>
          <a:p>
            <a:pPr algn="ctr"/>
            <a:r>
              <a:rPr lang="en-US" dirty="0"/>
              <a:t>Colorado Senator Wayne Allard</a:t>
            </a:r>
          </a:p>
          <a:p>
            <a:pPr algn="ctr"/>
            <a:r>
              <a:rPr lang="en-US" baseline="30000" dirty="0"/>
              <a:t> </a:t>
            </a:r>
            <a:endParaRPr lang="en-US" dirty="0">
              <a:solidFill>
                <a:srgbClr val="F77F00"/>
              </a:solidFill>
            </a:endParaRPr>
          </a:p>
        </p:txBody>
      </p:sp>
      <p:sp>
        <p:nvSpPr>
          <p:cNvPr id="3" name="Rectangle 2"/>
          <p:cNvSpPr/>
          <p:nvPr/>
        </p:nvSpPr>
        <p:spPr>
          <a:xfrm>
            <a:off x="457200" y="6152973"/>
            <a:ext cx="4938096" cy="553998"/>
          </a:xfrm>
          <a:prstGeom prst="rect">
            <a:avLst/>
          </a:prstGeom>
        </p:spPr>
        <p:txBody>
          <a:bodyPr wrap="square">
            <a:spAutoFit/>
          </a:bodyPr>
          <a:lstStyle/>
          <a:p>
            <a:r>
              <a:rPr lang="en-US" sz="1000" dirty="0" smtClean="0"/>
              <a:t>Source of Senator Allard’s Quote: </a:t>
            </a:r>
            <a:r>
              <a:rPr lang="en-US" sz="1000" dirty="0"/>
              <a:t>_</a:t>
            </a:r>
            <a:r>
              <a:rPr lang="en-US" sz="1000" dirty="0" err="1"/>
              <a:t>Rocky_Flats_Closure_Project.pdf</a:t>
            </a:r>
            <a:r>
              <a:rPr lang="en-US" sz="1000" dirty="0"/>
              <a:t>; ROCKY FLATS CLOSURE PROJECT 2007 Nova Award </a:t>
            </a:r>
            <a:r>
              <a:rPr lang="en-US" sz="1000" dirty="0" smtClean="0"/>
              <a:t>Nomination http</a:t>
            </a:r>
            <a:r>
              <a:rPr lang="en-US" sz="1000" dirty="0"/>
              <a:t>://</a:t>
            </a:r>
            <a:r>
              <a:rPr lang="en-US" sz="1000" dirty="0" err="1"/>
              <a:t>www.cif.org</a:t>
            </a:r>
            <a:r>
              <a:rPr lang="en-US" sz="1000" dirty="0"/>
              <a:t>/awards/2007/13_</a:t>
            </a:r>
            <a:r>
              <a:rPr lang="en-US" sz="1000" dirty="0" smtClean="0"/>
              <a:t>-</a:t>
            </a:r>
            <a:endParaRPr lang="en-US" sz="1000" dirty="0"/>
          </a:p>
        </p:txBody>
      </p:sp>
    </p:spTree>
    <p:extLst>
      <p:ext uri="{BB962C8B-B14F-4D97-AF65-F5344CB8AC3E}">
        <p14:creationId xmlns:p14="http://schemas.microsoft.com/office/powerpoint/2010/main" val="102149601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28</a:t>
            </a:fld>
            <a:endParaRPr lang="en-US" dirty="0"/>
          </a:p>
        </p:txBody>
      </p:sp>
      <p:sp>
        <p:nvSpPr>
          <p:cNvPr id="3" name="Title 2"/>
          <p:cNvSpPr>
            <a:spLocks noGrp="1"/>
          </p:cNvSpPr>
          <p:nvPr>
            <p:ph type="title"/>
          </p:nvPr>
        </p:nvSpPr>
        <p:spPr/>
        <p:txBody>
          <a:bodyPr/>
          <a:lstStyle/>
          <a:p>
            <a:r>
              <a:rPr lang="en-US" dirty="0" smtClean="0"/>
              <a:t>Additional Resources</a:t>
            </a:r>
            <a:endParaRPr lang="en-US" dirty="0"/>
          </a:p>
        </p:txBody>
      </p:sp>
    </p:spTree>
    <p:extLst>
      <p:ext uri="{BB962C8B-B14F-4D97-AF65-F5344CB8AC3E}">
        <p14:creationId xmlns:p14="http://schemas.microsoft.com/office/powerpoint/2010/main" val="180987991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199" y="1219200"/>
            <a:ext cx="5555735" cy="4985561"/>
          </a:xfrm>
        </p:spPr>
        <p:txBody>
          <a:bodyPr>
            <a:normAutofit/>
          </a:bodyPr>
          <a:lstStyle/>
          <a:p>
            <a:r>
              <a:rPr lang="en-US" sz="2400" dirty="0" smtClean="0"/>
              <a:t>Please read </a:t>
            </a:r>
            <a:r>
              <a:rPr lang="en-US" sz="2400" i="1" dirty="0" smtClean="0"/>
              <a:t>Vested: How P&amp;G, McDonald’s and Microsoft are Redefining Winning in Business Relationships</a:t>
            </a:r>
            <a:r>
              <a:rPr lang="en-US" sz="2400" dirty="0" smtClean="0"/>
              <a:t> to learn more about the Rocky Flats case study</a:t>
            </a:r>
          </a:p>
          <a:p>
            <a:endParaRPr lang="en-US" sz="2400" dirty="0" smtClean="0"/>
          </a:p>
          <a:p>
            <a:endParaRPr lang="en-US" sz="2400" dirty="0" smtClean="0"/>
          </a:p>
          <a:p>
            <a:r>
              <a:rPr lang="en-US" sz="2400" dirty="0" smtClean="0"/>
              <a:t>To learn more about how to lay the foundational elements of for a Vested relationship, please read </a:t>
            </a:r>
            <a:r>
              <a:rPr lang="en-US" sz="2400" i="1" dirty="0" smtClean="0"/>
              <a:t>Getting to We</a:t>
            </a:r>
            <a:endParaRPr lang="en-US" sz="2400" i="1" dirty="0"/>
          </a:p>
        </p:txBody>
      </p:sp>
      <p:sp>
        <p:nvSpPr>
          <p:cNvPr id="2" name="Slide Number Placeholder 1"/>
          <p:cNvSpPr>
            <a:spLocks noGrp="1"/>
          </p:cNvSpPr>
          <p:nvPr>
            <p:ph type="sldNum" sz="quarter" idx="10"/>
          </p:nvPr>
        </p:nvSpPr>
        <p:spPr/>
        <p:txBody>
          <a:bodyPr/>
          <a:lstStyle/>
          <a:p>
            <a:fld id="{0A9724E5-0A80-3C41-8955-F8E17D92E2DB}" type="slidenum">
              <a:rPr lang="en-US" smtClean="0"/>
              <a:pPr/>
              <a:t>29</a:t>
            </a:fld>
            <a:endParaRPr lang="en-US" dirty="0"/>
          </a:p>
        </p:txBody>
      </p:sp>
      <p:sp>
        <p:nvSpPr>
          <p:cNvPr id="4" name="Title 3"/>
          <p:cNvSpPr>
            <a:spLocks noGrp="1"/>
          </p:cNvSpPr>
          <p:nvPr>
            <p:ph type="title"/>
          </p:nvPr>
        </p:nvSpPr>
        <p:spPr/>
        <p:txBody>
          <a:bodyPr/>
          <a:lstStyle/>
          <a:p>
            <a:r>
              <a:rPr lang="en-US" dirty="0" smtClean="0"/>
              <a:t>Additional Resources</a:t>
            </a:r>
            <a:endParaRPr lang="en-US" dirty="0"/>
          </a:p>
        </p:txBody>
      </p:sp>
      <p:pic>
        <p:nvPicPr>
          <p:cNvPr id="6" name="Picture 5" descr="book3.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706414" y="1060949"/>
            <a:ext cx="1798574" cy="2403549"/>
          </a:xfrm>
          <a:prstGeom prst="rect">
            <a:avLst/>
          </a:prstGeom>
        </p:spPr>
      </p:pic>
      <p:pic>
        <p:nvPicPr>
          <p:cNvPr id="9" name="Content Placeholder 5" descr="vestedway_book_GettingToWe.png"/>
          <p:cNvPicPr>
            <a:picLocks noChangeAspect="1"/>
          </p:cNvPicPr>
          <p:nvPr/>
        </p:nvPicPr>
        <p:blipFill>
          <a:blip r:embed="rId3"/>
          <a:srcRect l="-22568" r="-22568"/>
          <a:stretch>
            <a:fillRect/>
          </a:stretch>
        </p:blipFill>
        <p:spPr>
          <a:xfrm>
            <a:off x="6105172" y="3612602"/>
            <a:ext cx="2914354" cy="2461050"/>
          </a:xfrm>
          <a:prstGeom prst="rect">
            <a:avLst/>
          </a:prstGeom>
        </p:spPr>
      </p:pic>
    </p:spTree>
    <p:extLst>
      <p:ext uri="{BB962C8B-B14F-4D97-AF65-F5344CB8AC3E}">
        <p14:creationId xmlns:p14="http://schemas.microsoft.com/office/powerpoint/2010/main" val="49913268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able 17"/>
          <p:cNvGraphicFramePr>
            <a:graphicFrameLocks noGrp="1"/>
          </p:cNvGraphicFramePr>
          <p:nvPr>
            <p:extLst>
              <p:ext uri="{D42A27DB-BD31-4B8C-83A1-F6EECF244321}">
                <p14:modId xmlns:p14="http://schemas.microsoft.com/office/powerpoint/2010/main" val="2418080367"/>
              </p:ext>
            </p:extLst>
          </p:nvPr>
        </p:nvGraphicFramePr>
        <p:xfrm>
          <a:off x="611407" y="1358697"/>
          <a:ext cx="3960592" cy="3933727"/>
        </p:xfrm>
        <a:graphic>
          <a:graphicData uri="http://schemas.openxmlformats.org/drawingml/2006/table">
            <a:tbl>
              <a:tblPr firstRow="1" bandRow="1">
                <a:tableStyleId>{17292A2E-F333-43FB-9621-5CBBE7FDCDCB}</a:tableStyleId>
              </a:tblPr>
              <a:tblGrid>
                <a:gridCol w="949043"/>
                <a:gridCol w="2573729"/>
                <a:gridCol w="437820"/>
              </a:tblGrid>
              <a:tr h="611094">
                <a:tc gridSpan="3">
                  <a:txBody>
                    <a:bodyPr/>
                    <a:lstStyle/>
                    <a:p>
                      <a:pPr algn="ctr"/>
                      <a:r>
                        <a:rPr lang="en-US" sz="1600" dirty="0" smtClean="0"/>
                        <a:t>Vested Orientation</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7C00"/>
                    </a:solidFill>
                  </a:tcPr>
                </a:tc>
                <a:tc hMerge="1">
                  <a:txBody>
                    <a:bodyPr/>
                    <a:lstStyle/>
                    <a:p>
                      <a:pPr algn="ctr"/>
                      <a:endParaRPr lang="en-US" sz="1400" dirty="0"/>
                    </a:p>
                  </a:txBody>
                  <a:tcPr anchor="ctr">
                    <a:solidFill>
                      <a:srgbClr val="F77C00"/>
                    </a:solidFill>
                  </a:tcPr>
                </a:tc>
                <a:tc hMerge="1">
                  <a:txBody>
                    <a:bodyPr/>
                    <a:lstStyle/>
                    <a:p>
                      <a:endParaRPr lang="en-US"/>
                    </a:p>
                  </a:txBody>
                  <a:tcPr/>
                </a:tc>
              </a:tr>
              <a:tr h="4998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1</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An Overview Of Vested</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rowSpan="6">
                  <a:txBody>
                    <a:bodyPr/>
                    <a:lstStyle/>
                    <a:p>
                      <a:pPr marL="0" indent="0" algn="ctr">
                        <a:lnSpc>
                          <a:spcPct val="130000"/>
                        </a:lnSpc>
                      </a:pPr>
                      <a:r>
                        <a:rPr lang="en-US" sz="1600" b="1" dirty="0" smtClean="0">
                          <a:solidFill>
                            <a:schemeClr val="bg1"/>
                          </a:solidFill>
                        </a:rPr>
                        <a:t>FREE</a:t>
                      </a:r>
                      <a:endParaRPr lang="en-US" sz="1600" b="1" dirty="0">
                        <a:solidFill>
                          <a:schemeClr val="bg1"/>
                        </a:solidFill>
                      </a:endParaRPr>
                    </a:p>
                  </a:txBody>
                  <a:tcPr vert="vert"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r>
              <a:tr h="85911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2</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Outsourcing Paradox: Why The Outsourcing Business Model Is Broken</a:t>
                      </a:r>
                      <a:r>
                        <a:rPr lang="en-US" sz="1200" b="1" dirty="0" smtClean="0">
                          <a:effectLst/>
                        </a:rPr>
                        <a:t>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3</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New Economics Of Commerce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4</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r>
                        <a:rPr lang="en-US" sz="1200" b="1" kern="1200" dirty="0" smtClean="0">
                          <a:solidFill>
                            <a:schemeClr val="tx1"/>
                          </a:solidFill>
                          <a:effectLst/>
                          <a:latin typeface="+mn-lt"/>
                          <a:ea typeface="+mn-ea"/>
                          <a:cs typeface="+mn-cs"/>
                        </a:rPr>
                        <a:t>Getting To We</a:t>
                      </a:r>
                      <a:endParaRPr lang="en-US" sz="1200" b="1" kern="1200" dirty="0">
                        <a:solidFill>
                          <a:schemeClr val="tx1"/>
                        </a:solidFill>
                        <a:effectLst/>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5</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Getting Started With Your Vested Journey</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6</a:t>
                      </a: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Resource Guide </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bl>
          </a:graphicData>
        </a:graphic>
      </p:graphicFrame>
      <p:sp>
        <p:nvSpPr>
          <p:cNvPr id="4" name="Title 3"/>
          <p:cNvSpPr>
            <a:spLocks noGrp="1"/>
          </p:cNvSpPr>
          <p:nvPr>
            <p:ph type="title"/>
          </p:nvPr>
        </p:nvSpPr>
        <p:spPr>
          <a:xfrm>
            <a:off x="147487" y="92742"/>
            <a:ext cx="8834285" cy="782637"/>
          </a:xfrm>
        </p:spPr>
        <p:txBody>
          <a:bodyPr>
            <a:noAutofit/>
          </a:bodyPr>
          <a:lstStyle/>
          <a:p>
            <a:r>
              <a:rPr lang="en-US" dirty="0" smtClean="0"/>
              <a:t>Syllabus</a:t>
            </a:r>
            <a:endParaRPr lang="en-US" dirty="0"/>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14" name="Right Arrow 13"/>
          <p:cNvSpPr/>
          <p:nvPr/>
        </p:nvSpPr>
        <p:spPr>
          <a:xfrm>
            <a:off x="383545" y="3910584"/>
            <a:ext cx="294085" cy="308430"/>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374649" y="1948064"/>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6" name="Rectangle 15"/>
          <p:cNvSpPr/>
          <p:nvPr/>
        </p:nvSpPr>
        <p:spPr>
          <a:xfrm>
            <a:off x="383545" y="2618257"/>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7" name="Rectangle 16"/>
          <p:cNvSpPr/>
          <p:nvPr/>
        </p:nvSpPr>
        <p:spPr>
          <a:xfrm>
            <a:off x="383545" y="3276765"/>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1" name="TextBox 10"/>
          <p:cNvSpPr txBox="1"/>
          <p:nvPr/>
        </p:nvSpPr>
        <p:spPr>
          <a:xfrm>
            <a:off x="4811931" y="1344168"/>
            <a:ext cx="3874869" cy="954107"/>
          </a:xfrm>
          <a:prstGeom prst="rect">
            <a:avLst/>
          </a:prstGeom>
          <a:noFill/>
        </p:spPr>
        <p:txBody>
          <a:bodyPr wrap="square" rtlCol="0">
            <a:spAutoFit/>
          </a:bodyPr>
          <a:lstStyle/>
          <a:p>
            <a:r>
              <a:rPr lang="en-US" sz="2800" dirty="0" smtClean="0">
                <a:solidFill>
                  <a:srgbClr val="5C5C5C"/>
                </a:solidFill>
              </a:rPr>
              <a:t>In this module we will cover: Getting To We  </a:t>
            </a:r>
            <a:endParaRPr lang="en-US" sz="2800" dirty="0">
              <a:solidFill>
                <a:srgbClr val="5C5C5C"/>
              </a:solidFill>
            </a:endParaRPr>
          </a:p>
        </p:txBody>
      </p:sp>
      <p:sp>
        <p:nvSpPr>
          <p:cNvPr id="13" name="Rectangle 12"/>
          <p:cNvSpPr/>
          <p:nvPr/>
        </p:nvSpPr>
        <p:spPr>
          <a:xfrm>
            <a:off x="464539" y="5468468"/>
            <a:ext cx="8222261" cy="584775"/>
          </a:xfrm>
          <a:prstGeom prst="rect">
            <a:avLst/>
          </a:prstGeom>
          <a:noFill/>
        </p:spPr>
        <p:txBody>
          <a:bodyPr wrap="square">
            <a:spAutoFit/>
          </a:bodyPr>
          <a:lstStyle/>
          <a:p>
            <a:pPr algn="ctr"/>
            <a:r>
              <a:rPr lang="en-US" sz="1600" b="1" dirty="0" smtClean="0">
                <a:solidFill>
                  <a:srgbClr val="5C5C5C"/>
                </a:solidFill>
                <a:latin typeface="Arial" pitchFamily="34" charset="0"/>
              </a:rPr>
              <a:t>To download these modules for private use: </a:t>
            </a:r>
            <a:endParaRPr lang="en-US" sz="1600" b="1" dirty="0">
              <a:solidFill>
                <a:srgbClr val="5C5C5C"/>
              </a:solidFill>
              <a:latin typeface="Arial" pitchFamily="34" charset="0"/>
            </a:endParaRPr>
          </a:p>
          <a:p>
            <a:pPr algn="ctr"/>
            <a:r>
              <a:rPr lang="en-US" sz="1600" u="sng" dirty="0">
                <a:hlinkClick r:id="rId3"/>
              </a:rPr>
              <a:t>http://www.vestedway.com/vested-orientation-download/</a:t>
            </a:r>
            <a:endParaRPr lang="en-US" sz="1600" b="1" dirty="0" smtClean="0">
              <a:solidFill>
                <a:srgbClr val="5C5C5C"/>
              </a:solidFill>
              <a:latin typeface="Arial" pitchFamily="34" charset="0"/>
            </a:endParaRPr>
          </a:p>
        </p:txBody>
      </p:sp>
    </p:spTree>
    <p:extLst>
      <p:ext uri="{BB962C8B-B14F-4D97-AF65-F5344CB8AC3E}">
        <p14:creationId xmlns:p14="http://schemas.microsoft.com/office/powerpoint/2010/main" val="112700474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35" presetClass="emph" presetSubtype="0" repeatCount="5000" fill="hold" grpId="0" nodeType="afterEffect">
                                  <p:stCondLst>
                                    <p:cond delay="0"/>
                                  </p:stCondLst>
                                  <p:childTnLst>
                                    <p:anim calcmode="discrete" valueType="str">
                                      <p:cBhvr>
                                        <p:cTn id="14" dur="100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30</a:t>
            </a:fld>
            <a:endParaRPr lang="en-US" dirty="0"/>
          </a:p>
        </p:txBody>
      </p:sp>
      <p:sp>
        <p:nvSpPr>
          <p:cNvPr id="3" name="Title 2"/>
          <p:cNvSpPr>
            <a:spLocks noGrp="1"/>
          </p:cNvSpPr>
          <p:nvPr>
            <p:ph type="title"/>
          </p:nvPr>
        </p:nvSpPr>
        <p:spPr/>
        <p:txBody>
          <a:bodyPr/>
          <a:lstStyle/>
          <a:p>
            <a:r>
              <a:rPr lang="en-US" dirty="0" smtClean="0"/>
              <a:t>What Is Next?</a:t>
            </a:r>
            <a:endParaRPr lang="en-US" dirty="0"/>
          </a:p>
        </p:txBody>
      </p:sp>
    </p:spTree>
    <p:extLst>
      <p:ext uri="{BB962C8B-B14F-4D97-AF65-F5344CB8AC3E}">
        <p14:creationId xmlns:p14="http://schemas.microsoft.com/office/powerpoint/2010/main" val="297806376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Table 19"/>
          <p:cNvGraphicFramePr>
            <a:graphicFrameLocks noGrp="1"/>
          </p:cNvGraphicFramePr>
          <p:nvPr>
            <p:extLst>
              <p:ext uri="{D42A27DB-BD31-4B8C-83A1-F6EECF244321}">
                <p14:modId xmlns:p14="http://schemas.microsoft.com/office/powerpoint/2010/main" val="2958960358"/>
              </p:ext>
            </p:extLst>
          </p:nvPr>
        </p:nvGraphicFramePr>
        <p:xfrm>
          <a:off x="611407" y="1358697"/>
          <a:ext cx="3960592" cy="3933727"/>
        </p:xfrm>
        <a:graphic>
          <a:graphicData uri="http://schemas.openxmlformats.org/drawingml/2006/table">
            <a:tbl>
              <a:tblPr firstRow="1" bandRow="1">
                <a:tableStyleId>{17292A2E-F333-43FB-9621-5CBBE7FDCDCB}</a:tableStyleId>
              </a:tblPr>
              <a:tblGrid>
                <a:gridCol w="949043"/>
                <a:gridCol w="2573729"/>
                <a:gridCol w="437820"/>
              </a:tblGrid>
              <a:tr h="611094">
                <a:tc gridSpan="3">
                  <a:txBody>
                    <a:bodyPr/>
                    <a:lstStyle/>
                    <a:p>
                      <a:pPr algn="ctr"/>
                      <a:r>
                        <a:rPr lang="en-US" sz="1600" dirty="0" smtClean="0"/>
                        <a:t>Vested Orientation</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7C00"/>
                    </a:solidFill>
                  </a:tcPr>
                </a:tc>
                <a:tc hMerge="1">
                  <a:txBody>
                    <a:bodyPr/>
                    <a:lstStyle/>
                    <a:p>
                      <a:pPr algn="ctr"/>
                      <a:endParaRPr lang="en-US" sz="1400" dirty="0"/>
                    </a:p>
                  </a:txBody>
                  <a:tcPr anchor="ctr">
                    <a:solidFill>
                      <a:srgbClr val="F77C00"/>
                    </a:solidFill>
                  </a:tcPr>
                </a:tc>
                <a:tc hMerge="1">
                  <a:txBody>
                    <a:bodyPr/>
                    <a:lstStyle/>
                    <a:p>
                      <a:endParaRPr lang="en-US"/>
                    </a:p>
                  </a:txBody>
                  <a:tcPr/>
                </a:tc>
              </a:tr>
              <a:tr h="4998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1</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An Overview Of Vested</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rowSpan="6">
                  <a:txBody>
                    <a:bodyPr/>
                    <a:lstStyle/>
                    <a:p>
                      <a:pPr marL="0" indent="0" algn="ctr">
                        <a:lnSpc>
                          <a:spcPct val="130000"/>
                        </a:lnSpc>
                      </a:pPr>
                      <a:r>
                        <a:rPr lang="en-US" sz="1600" b="1" dirty="0" smtClean="0">
                          <a:solidFill>
                            <a:schemeClr val="bg1"/>
                          </a:solidFill>
                        </a:rPr>
                        <a:t>FREE</a:t>
                      </a:r>
                      <a:endParaRPr lang="en-US" sz="1600" b="1" dirty="0">
                        <a:solidFill>
                          <a:schemeClr val="bg1"/>
                        </a:solidFill>
                      </a:endParaRPr>
                    </a:p>
                  </a:txBody>
                  <a:tcPr vert="vert"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r>
              <a:tr h="85911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2</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Outsourcing Paradox: Why The Outsourcing Business Model Is Broken</a:t>
                      </a:r>
                      <a:r>
                        <a:rPr lang="en-US" sz="1200" b="1" dirty="0" smtClean="0">
                          <a:effectLst/>
                        </a:rPr>
                        <a:t>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3</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New Economics Of Commerce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4</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r>
                        <a:rPr lang="en-US" sz="1200" b="1" kern="1200" dirty="0" smtClean="0">
                          <a:solidFill>
                            <a:schemeClr val="tx1"/>
                          </a:solidFill>
                          <a:effectLst/>
                          <a:latin typeface="+mn-lt"/>
                          <a:ea typeface="+mn-ea"/>
                          <a:cs typeface="+mn-cs"/>
                        </a:rPr>
                        <a:t>Getting To We</a:t>
                      </a:r>
                      <a:endParaRPr lang="en-US" sz="1200" b="1" kern="1200" dirty="0">
                        <a:solidFill>
                          <a:schemeClr val="tx1"/>
                        </a:solidFill>
                        <a:effectLst/>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5</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Getting Started With Your Vested Journey</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6</a:t>
                      </a: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Resource Guide </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bl>
          </a:graphicData>
        </a:graphic>
      </p:graphicFrame>
      <p:sp>
        <p:nvSpPr>
          <p:cNvPr id="4" name="Title 3"/>
          <p:cNvSpPr>
            <a:spLocks noGrp="1"/>
          </p:cNvSpPr>
          <p:nvPr>
            <p:ph type="title"/>
          </p:nvPr>
        </p:nvSpPr>
        <p:spPr>
          <a:xfrm>
            <a:off x="147487" y="92742"/>
            <a:ext cx="8834285" cy="782637"/>
          </a:xfrm>
        </p:spPr>
        <p:txBody>
          <a:bodyPr>
            <a:noAutofit/>
          </a:bodyPr>
          <a:lstStyle/>
          <a:p>
            <a:r>
              <a:rPr lang="en-US" dirty="0" smtClean="0"/>
              <a:t>Syllabus</a:t>
            </a:r>
            <a:endParaRPr lang="en-US" dirty="0"/>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31</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14" name="Right Arrow 13"/>
          <p:cNvSpPr/>
          <p:nvPr/>
        </p:nvSpPr>
        <p:spPr>
          <a:xfrm>
            <a:off x="383545" y="4404070"/>
            <a:ext cx="294085" cy="308430"/>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374649" y="1948064"/>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6" name="Rectangle 15"/>
          <p:cNvSpPr/>
          <p:nvPr/>
        </p:nvSpPr>
        <p:spPr>
          <a:xfrm>
            <a:off x="383545" y="2618257"/>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7" name="Rectangle 16"/>
          <p:cNvSpPr/>
          <p:nvPr/>
        </p:nvSpPr>
        <p:spPr>
          <a:xfrm>
            <a:off x="383545" y="3276765"/>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8" name="Rectangle 17"/>
          <p:cNvSpPr/>
          <p:nvPr/>
        </p:nvSpPr>
        <p:spPr>
          <a:xfrm>
            <a:off x="383545" y="3782713"/>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1" name="TextBox 10"/>
          <p:cNvSpPr txBox="1"/>
          <p:nvPr/>
        </p:nvSpPr>
        <p:spPr>
          <a:xfrm>
            <a:off x="4811931" y="1344168"/>
            <a:ext cx="3874869" cy="1384995"/>
          </a:xfrm>
          <a:prstGeom prst="rect">
            <a:avLst/>
          </a:prstGeom>
          <a:noFill/>
        </p:spPr>
        <p:txBody>
          <a:bodyPr wrap="square" rtlCol="0">
            <a:spAutoFit/>
          </a:bodyPr>
          <a:lstStyle/>
          <a:p>
            <a:r>
              <a:rPr lang="en-US" sz="2800" dirty="0" smtClean="0">
                <a:solidFill>
                  <a:srgbClr val="5C5C5C"/>
                </a:solidFill>
              </a:rPr>
              <a:t>You have just completed Module 4: Getting To We </a:t>
            </a:r>
            <a:endParaRPr lang="en-US" sz="2800" dirty="0">
              <a:solidFill>
                <a:srgbClr val="5C5C5C"/>
              </a:solidFill>
            </a:endParaRPr>
          </a:p>
        </p:txBody>
      </p:sp>
      <p:sp>
        <p:nvSpPr>
          <p:cNvPr id="19" name="TextBox 18"/>
          <p:cNvSpPr txBox="1"/>
          <p:nvPr/>
        </p:nvSpPr>
        <p:spPr>
          <a:xfrm>
            <a:off x="4811931" y="1344168"/>
            <a:ext cx="3874869" cy="954107"/>
          </a:xfrm>
          <a:prstGeom prst="rect">
            <a:avLst/>
          </a:prstGeom>
          <a:noFill/>
        </p:spPr>
        <p:txBody>
          <a:bodyPr wrap="square" rtlCol="0">
            <a:spAutoFit/>
          </a:bodyPr>
          <a:lstStyle/>
          <a:p>
            <a:r>
              <a:rPr lang="en-US" sz="2800" dirty="0" smtClean="0">
                <a:solidFill>
                  <a:srgbClr val="5C5C5C"/>
                </a:solidFill>
              </a:rPr>
              <a:t>In the next module we will cover….</a:t>
            </a:r>
            <a:endParaRPr lang="en-US" sz="2800" dirty="0">
              <a:solidFill>
                <a:srgbClr val="5C5C5C"/>
              </a:solidFill>
            </a:endParaRPr>
          </a:p>
        </p:txBody>
      </p:sp>
      <p:sp>
        <p:nvSpPr>
          <p:cNvPr id="13" name="Rectangle 12"/>
          <p:cNvSpPr/>
          <p:nvPr/>
        </p:nvSpPr>
        <p:spPr>
          <a:xfrm>
            <a:off x="464539" y="5468468"/>
            <a:ext cx="8222261" cy="584775"/>
          </a:xfrm>
          <a:prstGeom prst="rect">
            <a:avLst/>
          </a:prstGeom>
          <a:noFill/>
        </p:spPr>
        <p:txBody>
          <a:bodyPr wrap="square">
            <a:spAutoFit/>
          </a:bodyPr>
          <a:lstStyle/>
          <a:p>
            <a:pPr algn="ctr"/>
            <a:r>
              <a:rPr lang="en-US" sz="1600" b="1" dirty="0" smtClean="0">
                <a:solidFill>
                  <a:srgbClr val="5C5C5C"/>
                </a:solidFill>
                <a:latin typeface="Arial" pitchFamily="34" charset="0"/>
              </a:rPr>
              <a:t>To download these modules for private use: </a:t>
            </a:r>
            <a:endParaRPr lang="en-US" sz="1600" b="1" dirty="0">
              <a:solidFill>
                <a:srgbClr val="5C5C5C"/>
              </a:solidFill>
              <a:latin typeface="Arial" pitchFamily="34" charset="0"/>
            </a:endParaRPr>
          </a:p>
          <a:p>
            <a:pPr algn="ctr"/>
            <a:r>
              <a:rPr lang="en-US" sz="1600" u="sng" dirty="0">
                <a:hlinkClick r:id="rId3"/>
              </a:rPr>
              <a:t>http://www.vestedway.com/vested-orientation-download/</a:t>
            </a:r>
            <a:endParaRPr lang="en-US" sz="1600" b="1" dirty="0" smtClean="0">
              <a:solidFill>
                <a:srgbClr val="5C5C5C"/>
              </a:solidFill>
              <a:latin typeface="Arial" pitchFamily="34" charset="0"/>
            </a:endParaRPr>
          </a:p>
        </p:txBody>
      </p:sp>
    </p:spTree>
    <p:extLst>
      <p:ext uri="{BB962C8B-B14F-4D97-AF65-F5344CB8AC3E}">
        <p14:creationId xmlns:p14="http://schemas.microsoft.com/office/powerpoint/2010/main" val="217077619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11"/>
                                        </p:tgtEl>
                                      </p:cBhvr>
                                    </p:animEffect>
                                    <p:set>
                                      <p:cBhvr>
                                        <p:cTn id="16" dur="1" fill="hold">
                                          <p:stCondLst>
                                            <p:cond delay="499"/>
                                          </p:stCondLst>
                                        </p:cTn>
                                        <p:tgtEl>
                                          <p:spTgt spid="11"/>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1000"/>
                            </p:stCondLst>
                            <p:childTnLst>
                              <p:par>
                                <p:cTn id="22" presetID="10" presetClass="entr" presetSubtype="0" fill="hold" grpId="1"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1500"/>
                            </p:stCondLst>
                            <p:childTnLst>
                              <p:par>
                                <p:cTn id="26" presetID="35" presetClass="emph" presetSubtype="0" repeatCount="5000" fill="hold" grpId="0" nodeType="afterEffect">
                                  <p:stCondLst>
                                    <p:cond delay="0"/>
                                  </p:stCondLst>
                                  <p:childTnLst>
                                    <p:anim calcmode="discrete" valueType="str">
                                      <p:cBhvr>
                                        <p:cTn id="27" dur="100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8" grpId="0"/>
      <p:bldP spid="11" grpId="0"/>
      <p:bldP spid="11" grpId="1"/>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69898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219200"/>
            <a:ext cx="8229600" cy="4507797"/>
          </a:xfrm>
        </p:spPr>
        <p:txBody>
          <a:bodyPr>
            <a:normAutofit/>
          </a:bodyPr>
          <a:lstStyle/>
          <a:p>
            <a:r>
              <a:rPr lang="en-US" dirty="0"/>
              <a:t>U</a:t>
            </a:r>
            <a:r>
              <a:rPr lang="en-US" dirty="0" smtClean="0"/>
              <a:t>nderstand The Power Of A </a:t>
            </a:r>
            <a:r>
              <a:rPr lang="en-US" dirty="0" err="1" smtClean="0"/>
              <a:t>WIIFWe</a:t>
            </a:r>
            <a:r>
              <a:rPr lang="en-US" dirty="0" smtClean="0"/>
              <a:t> Mindset – The Philosophical Mantra </a:t>
            </a:r>
            <a:r>
              <a:rPr lang="en-US" dirty="0"/>
              <a:t>F</a:t>
            </a:r>
            <a:r>
              <a:rPr lang="en-US" dirty="0" smtClean="0"/>
              <a:t>or Vested</a:t>
            </a:r>
          </a:p>
          <a:p>
            <a:r>
              <a:rPr lang="en-US" dirty="0" smtClean="0"/>
              <a:t>Be Exposed To A Five–Step Process For Getting To We</a:t>
            </a:r>
          </a:p>
          <a:p>
            <a:r>
              <a:rPr lang="en-US" dirty="0" smtClean="0"/>
              <a:t>See The </a:t>
            </a:r>
            <a:r>
              <a:rPr lang="en-US" dirty="0"/>
              <a:t>P</a:t>
            </a:r>
            <a:r>
              <a:rPr lang="en-US" dirty="0" smtClean="0"/>
              <a:t>ower Of A </a:t>
            </a:r>
            <a:r>
              <a:rPr lang="en-US" dirty="0" err="1" smtClean="0"/>
              <a:t>WIIFWe</a:t>
            </a:r>
            <a:r>
              <a:rPr lang="en-US" dirty="0" smtClean="0"/>
              <a:t> Mindset In Action With A Real Case Study</a:t>
            </a:r>
          </a:p>
          <a:p>
            <a:pPr marL="0" indent="0">
              <a:buNone/>
            </a:pPr>
            <a:endParaRPr lang="en-US" dirty="0" smtClean="0"/>
          </a:p>
          <a:p>
            <a:endParaRPr lang="en-US" dirty="0" smtClean="0"/>
          </a:p>
          <a:p>
            <a:endParaRPr lang="en-US" dirty="0" smtClean="0"/>
          </a:p>
          <a:p>
            <a:endParaRPr lang="en-US" dirty="0"/>
          </a:p>
        </p:txBody>
      </p:sp>
      <p:sp>
        <p:nvSpPr>
          <p:cNvPr id="2" name="Slide Number Placeholder 1"/>
          <p:cNvSpPr>
            <a:spLocks noGrp="1"/>
          </p:cNvSpPr>
          <p:nvPr>
            <p:ph type="sldNum" sz="quarter" idx="10"/>
          </p:nvPr>
        </p:nvSpPr>
        <p:spPr/>
        <p:txBody>
          <a:bodyPr/>
          <a:lstStyle/>
          <a:p>
            <a:fld id="{0A9724E5-0A80-3C41-8955-F8E17D92E2DB}" type="slidenum">
              <a:rPr lang="en-US" smtClean="0"/>
              <a:pPr/>
              <a:t>4</a:t>
            </a:fld>
            <a:endParaRPr lang="en-US" dirty="0"/>
          </a:p>
        </p:txBody>
      </p:sp>
      <p:sp>
        <p:nvSpPr>
          <p:cNvPr id="10" name="Title 9"/>
          <p:cNvSpPr>
            <a:spLocks noGrp="1"/>
          </p:cNvSpPr>
          <p:nvPr>
            <p:ph type="title"/>
          </p:nvPr>
        </p:nvSpPr>
        <p:spPr/>
        <p:txBody>
          <a:bodyPr/>
          <a:lstStyle/>
          <a:p>
            <a:r>
              <a:rPr lang="en-US" dirty="0" smtClean="0"/>
              <a:t>What You Will Learn</a:t>
            </a:r>
            <a:endParaRPr lang="en-US" dirty="0"/>
          </a:p>
        </p:txBody>
      </p:sp>
    </p:spTree>
    <p:extLst>
      <p:ext uri="{BB962C8B-B14F-4D97-AF65-F5344CB8AC3E}">
        <p14:creationId xmlns:p14="http://schemas.microsoft.com/office/powerpoint/2010/main" val="350238929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219200"/>
            <a:ext cx="8229600" cy="4507797"/>
          </a:xfrm>
        </p:spPr>
        <p:txBody>
          <a:bodyPr>
            <a:normAutofit/>
          </a:bodyPr>
          <a:lstStyle/>
          <a:p>
            <a:r>
              <a:rPr lang="en-US" b="1" i="1" dirty="0">
                <a:solidFill>
                  <a:schemeClr val="accent1"/>
                </a:solidFill>
              </a:rPr>
              <a:t>U</a:t>
            </a:r>
            <a:r>
              <a:rPr lang="en-US" b="1" i="1" dirty="0" smtClean="0">
                <a:solidFill>
                  <a:schemeClr val="accent1"/>
                </a:solidFill>
              </a:rPr>
              <a:t>nderstand The Power Of A </a:t>
            </a:r>
            <a:r>
              <a:rPr lang="en-US" b="1" i="1" dirty="0" err="1" smtClean="0">
                <a:solidFill>
                  <a:schemeClr val="accent1"/>
                </a:solidFill>
              </a:rPr>
              <a:t>WIIFWe</a:t>
            </a:r>
            <a:r>
              <a:rPr lang="en-US" b="1" i="1" dirty="0" smtClean="0">
                <a:solidFill>
                  <a:schemeClr val="accent1"/>
                </a:solidFill>
              </a:rPr>
              <a:t> Mindset – The Philosophical Mantra </a:t>
            </a:r>
            <a:r>
              <a:rPr lang="en-US" b="1" i="1" dirty="0">
                <a:solidFill>
                  <a:schemeClr val="accent1"/>
                </a:solidFill>
              </a:rPr>
              <a:t>F</a:t>
            </a:r>
            <a:r>
              <a:rPr lang="en-US" b="1" i="1" dirty="0" smtClean="0">
                <a:solidFill>
                  <a:schemeClr val="accent1"/>
                </a:solidFill>
              </a:rPr>
              <a:t>or Vested</a:t>
            </a:r>
          </a:p>
          <a:p>
            <a:r>
              <a:rPr lang="en-US" dirty="0" smtClean="0"/>
              <a:t>Be Exposed To A Five–Step Process For Getting To We</a:t>
            </a:r>
          </a:p>
          <a:p>
            <a:r>
              <a:rPr lang="en-US" dirty="0" smtClean="0"/>
              <a:t>See The </a:t>
            </a:r>
            <a:r>
              <a:rPr lang="en-US" dirty="0"/>
              <a:t>P</a:t>
            </a:r>
            <a:r>
              <a:rPr lang="en-US" dirty="0" smtClean="0"/>
              <a:t>ower Of A </a:t>
            </a:r>
            <a:r>
              <a:rPr lang="en-US" dirty="0" err="1" smtClean="0"/>
              <a:t>WIIFWe</a:t>
            </a:r>
            <a:r>
              <a:rPr lang="en-US" dirty="0" smtClean="0"/>
              <a:t> Mindset In Action With A Real Case Study</a:t>
            </a:r>
          </a:p>
          <a:p>
            <a:pPr marL="0" indent="0">
              <a:buNone/>
            </a:pPr>
            <a:endParaRPr lang="en-US" dirty="0" smtClean="0"/>
          </a:p>
          <a:p>
            <a:endParaRPr lang="en-US" dirty="0" smtClean="0"/>
          </a:p>
          <a:p>
            <a:endParaRPr lang="en-US" dirty="0" smtClean="0"/>
          </a:p>
          <a:p>
            <a:endParaRPr lang="en-US" dirty="0"/>
          </a:p>
        </p:txBody>
      </p:sp>
      <p:sp>
        <p:nvSpPr>
          <p:cNvPr id="2" name="Slide Number Placeholder 1"/>
          <p:cNvSpPr>
            <a:spLocks noGrp="1"/>
          </p:cNvSpPr>
          <p:nvPr>
            <p:ph type="sldNum" sz="quarter" idx="10"/>
          </p:nvPr>
        </p:nvSpPr>
        <p:spPr/>
        <p:txBody>
          <a:bodyPr/>
          <a:lstStyle/>
          <a:p>
            <a:fld id="{0A9724E5-0A80-3C41-8955-F8E17D92E2DB}" type="slidenum">
              <a:rPr lang="en-US" smtClean="0"/>
              <a:pPr/>
              <a:t>5</a:t>
            </a:fld>
            <a:endParaRPr lang="en-US" dirty="0"/>
          </a:p>
        </p:txBody>
      </p:sp>
      <p:sp>
        <p:nvSpPr>
          <p:cNvPr id="10" name="Title 9"/>
          <p:cNvSpPr>
            <a:spLocks noGrp="1"/>
          </p:cNvSpPr>
          <p:nvPr>
            <p:ph type="title"/>
          </p:nvPr>
        </p:nvSpPr>
        <p:spPr/>
        <p:txBody>
          <a:bodyPr/>
          <a:lstStyle/>
          <a:p>
            <a:r>
              <a:rPr lang="en-US" dirty="0" smtClean="0"/>
              <a:t>What You Will Learn</a:t>
            </a:r>
            <a:endParaRPr lang="en-US" dirty="0"/>
          </a:p>
        </p:txBody>
      </p:sp>
    </p:spTree>
    <p:extLst>
      <p:ext uri="{BB962C8B-B14F-4D97-AF65-F5344CB8AC3E}">
        <p14:creationId xmlns:p14="http://schemas.microsoft.com/office/powerpoint/2010/main" val="366023479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6</a:t>
            </a:fld>
            <a:endParaRPr lang="en-US" dirty="0"/>
          </a:p>
        </p:txBody>
      </p:sp>
      <p:pic>
        <p:nvPicPr>
          <p:cNvPr id="4" name="Picture 1026" descr="Climbers"/>
          <p:cNvPicPr>
            <a:picLocks noChangeArrowheads="1"/>
          </p:cNvPicPr>
          <p:nvPr/>
        </p:nvPicPr>
        <p:blipFill rotWithShape="1">
          <a:blip r:embed="rId2" cstate="print"/>
          <a:srcRect t="19991" b="3339"/>
          <a:stretch/>
        </p:blipFill>
        <p:spPr bwMode="auto">
          <a:xfrm>
            <a:off x="0" y="914400"/>
            <a:ext cx="9144000" cy="5257800"/>
          </a:xfrm>
          <a:prstGeom prst="rect">
            <a:avLst/>
          </a:prstGeom>
          <a:noFill/>
          <a:ln w="9525">
            <a:noFill/>
            <a:miter lim="800000"/>
            <a:headEnd/>
            <a:tailEnd/>
          </a:ln>
        </p:spPr>
      </p:pic>
      <p:sp>
        <p:nvSpPr>
          <p:cNvPr id="5" name="Oval 3"/>
          <p:cNvSpPr>
            <a:spLocks noChangeAspect="1" noChangeArrowheads="1"/>
          </p:cNvSpPr>
          <p:nvPr/>
        </p:nvSpPr>
        <p:spPr bwMode="auto">
          <a:xfrm>
            <a:off x="3488511" y="1005841"/>
            <a:ext cx="5074918" cy="5074918"/>
          </a:xfrm>
          <a:prstGeom prst="ellipse">
            <a:avLst/>
          </a:prstGeom>
          <a:solidFill>
            <a:srgbClr val="0099FF">
              <a:alpha val="54117"/>
            </a:srgbClr>
          </a:solidFill>
          <a:ln w="9525">
            <a:noFill/>
            <a:round/>
            <a:headEnd/>
            <a:tailEnd/>
          </a:ln>
        </p:spPr>
        <p:txBody>
          <a:bodyPr wrap="none" anchor="ctr"/>
          <a:lstStyle/>
          <a:p>
            <a:pPr algn="ctr" fontAlgn="base">
              <a:lnSpc>
                <a:spcPct val="90000"/>
              </a:lnSpc>
              <a:spcBef>
                <a:spcPct val="0"/>
              </a:spcBef>
              <a:spcAft>
                <a:spcPct val="0"/>
              </a:spcAft>
              <a:buClr>
                <a:srgbClr val="0099FF"/>
              </a:buClr>
              <a:buSzPct val="75000"/>
              <a:buFont typeface="Times" pitchFamily="84" charset="0"/>
              <a:buNone/>
            </a:pPr>
            <a:r>
              <a:rPr lang="en-US" sz="6000" dirty="0">
                <a:solidFill>
                  <a:srgbClr val="FFFFFF"/>
                </a:solidFill>
                <a:latin typeface="Arial" charset="0"/>
                <a:cs typeface="Arial" charset="0"/>
                <a:sym typeface="Gill Sans" pitchFamily="84" charset="0"/>
              </a:rPr>
              <a:t>Partnerships</a:t>
            </a:r>
          </a:p>
          <a:p>
            <a:pPr algn="ctr" fontAlgn="base">
              <a:lnSpc>
                <a:spcPct val="90000"/>
              </a:lnSpc>
              <a:spcBef>
                <a:spcPct val="0"/>
              </a:spcBef>
              <a:spcAft>
                <a:spcPct val="0"/>
              </a:spcAft>
              <a:buClr>
                <a:srgbClr val="0099FF"/>
              </a:buClr>
              <a:buSzPct val="75000"/>
              <a:buFont typeface="Times" pitchFamily="84" charset="0"/>
              <a:buNone/>
            </a:pPr>
            <a:r>
              <a:rPr lang="en-US" sz="6000" dirty="0">
                <a:solidFill>
                  <a:srgbClr val="FFFFFF"/>
                </a:solidFill>
                <a:latin typeface="Arial" charset="0"/>
                <a:cs typeface="Arial" charset="0"/>
                <a:sym typeface="Gill Sans" pitchFamily="84" charset="0"/>
              </a:rPr>
              <a:t>Are Vital</a:t>
            </a:r>
            <a:endParaRPr lang="en-US" sz="2800" dirty="0">
              <a:solidFill>
                <a:srgbClr val="FFFFFF"/>
              </a:solidFill>
              <a:latin typeface="Arial" charset="0"/>
              <a:cs typeface="Arial" charset="0"/>
              <a:sym typeface="Gill Sans" pitchFamily="84" charset="0"/>
            </a:endParaRPr>
          </a:p>
        </p:txBody>
      </p:sp>
      <p:pic>
        <p:nvPicPr>
          <p:cNvPr id="7" name="Picture 5" descr="GBS_Logo"/>
          <p:cNvPicPr>
            <a:picLocks noChangeAspect="1" noChangeArrowheads="1"/>
          </p:cNvPicPr>
          <p:nvPr/>
        </p:nvPicPr>
        <p:blipFill>
          <a:blip r:embed="rId3" cstate="print"/>
          <a:srcRect/>
          <a:stretch>
            <a:fillRect/>
          </a:stretch>
        </p:blipFill>
        <p:spPr bwMode="auto">
          <a:xfrm>
            <a:off x="8106229" y="5515429"/>
            <a:ext cx="914400" cy="457200"/>
          </a:xfrm>
          <a:prstGeom prst="rect">
            <a:avLst/>
          </a:prstGeom>
          <a:noFill/>
          <a:ln w="9525">
            <a:noFill/>
            <a:miter lim="800000"/>
            <a:headEnd/>
            <a:tailEnd/>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32785"/>
            <a:ext cx="9137149" cy="2742973"/>
          </a:xfrm>
          <a:prstGeom prst="rect">
            <a:avLst/>
          </a:prstGeom>
        </p:spPr>
      </p:pic>
    </p:spTree>
    <p:extLst>
      <p:ext uri="{BB962C8B-B14F-4D97-AF65-F5344CB8AC3E}">
        <p14:creationId xmlns:p14="http://schemas.microsoft.com/office/powerpoint/2010/main" val="14052300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7</a:t>
            </a:fld>
            <a:endParaRPr lang="en-US" dirty="0"/>
          </a:p>
        </p:txBody>
      </p:sp>
      <p:sp>
        <p:nvSpPr>
          <p:cNvPr id="4" name="Text Placeholder 3"/>
          <p:cNvSpPr>
            <a:spLocks noGrp="1"/>
          </p:cNvSpPr>
          <p:nvPr>
            <p:ph type="body" sz="quarter" idx="12"/>
          </p:nvPr>
        </p:nvSpPr>
        <p:spPr/>
        <p:txBody>
          <a:bodyPr/>
          <a:lstStyle/>
          <a:p>
            <a:r>
              <a:rPr lang="en-US" dirty="0" err="1" smtClean="0"/>
              <a:t>Srini</a:t>
            </a:r>
            <a:r>
              <a:rPr lang="en-US" dirty="0" smtClean="0"/>
              <a:t> Krishna</a:t>
            </a:r>
            <a:endParaRPr lang="en-US" dirty="0"/>
          </a:p>
        </p:txBody>
      </p:sp>
      <p:sp>
        <p:nvSpPr>
          <p:cNvPr id="5" name="Text Placeholder 4"/>
          <p:cNvSpPr>
            <a:spLocks noGrp="1"/>
          </p:cNvSpPr>
          <p:nvPr>
            <p:ph type="body" sz="quarter" idx="13"/>
          </p:nvPr>
        </p:nvSpPr>
        <p:spPr>
          <a:xfrm>
            <a:off x="1078992" y="5537588"/>
            <a:ext cx="3304322" cy="922314"/>
          </a:xfrm>
        </p:spPr>
        <p:txBody>
          <a:bodyPr>
            <a:normAutofit fontScale="92500" lnSpcReduction="20000"/>
          </a:bodyPr>
          <a:lstStyle/>
          <a:p>
            <a:r>
              <a:rPr lang="en-US" dirty="0" smtClean="0"/>
              <a:t>Director Finance Operations</a:t>
            </a:r>
          </a:p>
          <a:p>
            <a:r>
              <a:rPr lang="en-US" dirty="0" smtClean="0"/>
              <a:t>Global Vendor Management Microsoft</a:t>
            </a:r>
            <a:endParaRPr lang="en-US" dirty="0"/>
          </a:p>
        </p:txBody>
      </p:sp>
      <p:sp>
        <p:nvSpPr>
          <p:cNvPr id="6" name="Title 5"/>
          <p:cNvSpPr>
            <a:spLocks noGrp="1"/>
          </p:cNvSpPr>
          <p:nvPr>
            <p:ph type="title"/>
          </p:nvPr>
        </p:nvSpPr>
        <p:spPr/>
        <p:txBody>
          <a:bodyPr/>
          <a:lstStyle/>
          <a:p>
            <a:r>
              <a:rPr lang="en-US" dirty="0" smtClean="0"/>
              <a:t>Changing The Mindset</a:t>
            </a:r>
            <a:endParaRPr lang="en-US" dirty="0"/>
          </a:p>
        </p:txBody>
      </p:sp>
      <p:pic>
        <p:nvPicPr>
          <p:cNvPr id="9" name="Picture Placeholder 8"/>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b="19438"/>
          <a:stretch/>
        </p:blipFill>
        <p:spPr/>
      </p:pic>
      <p:sp>
        <p:nvSpPr>
          <p:cNvPr id="8" name="Content Placeholder 23"/>
          <p:cNvSpPr txBox="1">
            <a:spLocks/>
          </p:cNvSpPr>
          <p:nvPr/>
        </p:nvSpPr>
        <p:spPr bwMode="auto">
          <a:xfrm>
            <a:off x="5167087" y="1613647"/>
            <a:ext cx="3106056" cy="3621575"/>
          </a:xfrm>
          <a:prstGeom prst="rect">
            <a:avLst/>
          </a:prstGeom>
          <a:noFill/>
          <a:ln w="9525">
            <a:noFill/>
            <a:miter lim="800000"/>
            <a:headEnd/>
            <a:tailEnd/>
          </a:ln>
        </p:spPr>
        <p:txBody>
          <a:bodyPr>
            <a:prstTxWarp prst="textNoShape">
              <a:avLst/>
            </a:prstTxWarp>
          </a:bodyPr>
          <a:lstStyle/>
          <a:p>
            <a:pPr defTabSz="969963" eaLnBrk="0" hangingPunct="0">
              <a:spcAft>
                <a:spcPct val="20000"/>
              </a:spcAft>
              <a:buSzPct val="100000"/>
              <a:defRPr/>
            </a:pPr>
            <a:r>
              <a:rPr lang="en-US" sz="3800" kern="0" dirty="0" smtClean="0">
                <a:solidFill>
                  <a:srgbClr val="5C5C5C"/>
                </a:solidFill>
                <a:latin typeface="+mn-lt"/>
                <a:ea typeface="ＭＳ Ｐゴシック" charset="-128"/>
                <a:cs typeface="ＭＳ Ｐゴシック" charset="-128"/>
              </a:rPr>
              <a:t>“It’s a philosophical change that makes all the difference.”</a:t>
            </a:r>
            <a:endParaRPr lang="en-US" sz="3800" kern="0" dirty="0">
              <a:solidFill>
                <a:srgbClr val="5C5C5C"/>
              </a:solidFill>
              <a:latin typeface="+mn-lt"/>
              <a:ea typeface="ＭＳ Ｐゴシック" charset="-128"/>
              <a:cs typeface="ＭＳ Ｐゴシック" charset="-128"/>
            </a:endParaRPr>
          </a:p>
        </p:txBody>
      </p:sp>
      <p:sp>
        <p:nvSpPr>
          <p:cNvPr id="11" name="Rectangle 10"/>
          <p:cNvSpPr/>
          <p:nvPr/>
        </p:nvSpPr>
        <p:spPr>
          <a:xfrm>
            <a:off x="-14111" y="6624467"/>
            <a:ext cx="4824082" cy="276999"/>
          </a:xfrm>
          <a:prstGeom prst="rect">
            <a:avLst/>
          </a:prstGeom>
        </p:spPr>
        <p:txBody>
          <a:bodyPr wrap="none">
            <a:spAutoFit/>
          </a:bodyPr>
          <a:lstStyle/>
          <a:p>
            <a:pPr marL="0" lvl="2"/>
            <a:r>
              <a:rPr lang="en-US" sz="600" dirty="0">
                <a:solidFill>
                  <a:srgbClr val="5C5C5C"/>
                </a:solidFill>
                <a:latin typeface="+mn-lt"/>
              </a:rPr>
              <a:t>Photo Source: http://</a:t>
            </a:r>
            <a:r>
              <a:rPr lang="en-US" sz="600" dirty="0" err="1">
                <a:solidFill>
                  <a:srgbClr val="5C5C5C"/>
                </a:solidFill>
                <a:latin typeface="+mn-lt"/>
              </a:rPr>
              <a:t>www.iaop.org</a:t>
            </a:r>
            <a:r>
              <a:rPr lang="en-US" sz="600" dirty="0">
                <a:solidFill>
                  <a:srgbClr val="5C5C5C"/>
                </a:solidFill>
                <a:latin typeface="+mn-lt"/>
              </a:rPr>
              <a:t>/Content/19/165/3131 </a:t>
            </a:r>
            <a:endParaRPr lang="en-US" sz="600" dirty="0" smtClean="0">
              <a:solidFill>
                <a:srgbClr val="5C5C5C"/>
              </a:solidFill>
              <a:latin typeface="+mn-lt"/>
            </a:endParaRPr>
          </a:p>
          <a:p>
            <a:pPr marL="0" lvl="2"/>
            <a:r>
              <a:rPr lang="en-US" sz="600" dirty="0" smtClean="0">
                <a:solidFill>
                  <a:srgbClr val="5C5C5C"/>
                </a:solidFill>
                <a:latin typeface="+mn-lt"/>
              </a:rPr>
              <a:t>Audio Source: Ask the Expert IACCM Call “Vested Outsourcing the Microsoft Story </a:t>
            </a:r>
            <a:r>
              <a:rPr lang="en-US" sz="600" dirty="0">
                <a:solidFill>
                  <a:srgbClr val="5C5C5C"/>
                </a:solidFill>
                <a:latin typeface="+mn-lt"/>
              </a:rPr>
              <a:t>- https://</a:t>
            </a:r>
            <a:r>
              <a:rPr lang="en-US" sz="600" dirty="0" err="1">
                <a:solidFill>
                  <a:srgbClr val="5C5C5C"/>
                </a:solidFill>
                <a:latin typeface="+mn-lt"/>
              </a:rPr>
              <a:t>www.iaccm.com</a:t>
            </a:r>
            <a:r>
              <a:rPr lang="en-US" sz="600" dirty="0">
                <a:solidFill>
                  <a:srgbClr val="5C5C5C"/>
                </a:solidFill>
                <a:latin typeface="+mn-lt"/>
              </a:rPr>
              <a:t>/members/library/?id=4342#</a:t>
            </a:r>
          </a:p>
        </p:txBody>
      </p:sp>
    </p:spTree>
    <p:extLst>
      <p:ext uri="{BB962C8B-B14F-4D97-AF65-F5344CB8AC3E}">
        <p14:creationId xmlns:p14="http://schemas.microsoft.com/office/powerpoint/2010/main" val="253604175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8</a:t>
            </a:fld>
            <a:endParaRPr lang="en-US" dirty="0"/>
          </a:p>
        </p:txBody>
      </p:sp>
      <p:sp>
        <p:nvSpPr>
          <p:cNvPr id="4" name="Text Placeholder 3"/>
          <p:cNvSpPr>
            <a:spLocks noGrp="1"/>
          </p:cNvSpPr>
          <p:nvPr>
            <p:ph type="body" sz="quarter" idx="12"/>
          </p:nvPr>
        </p:nvSpPr>
        <p:spPr/>
        <p:txBody>
          <a:bodyPr/>
          <a:lstStyle/>
          <a:p>
            <a:r>
              <a:rPr lang="en-US" dirty="0" err="1"/>
              <a:t>Henric</a:t>
            </a:r>
            <a:r>
              <a:rPr lang="en-US" dirty="0"/>
              <a:t> </a:t>
            </a:r>
            <a:r>
              <a:rPr lang="en-US" dirty="0" err="1"/>
              <a:t>Häggquist</a:t>
            </a:r>
            <a:endParaRPr lang="en-US" dirty="0"/>
          </a:p>
        </p:txBody>
      </p:sp>
      <p:sp>
        <p:nvSpPr>
          <p:cNvPr id="5" name="Text Placeholder 4"/>
          <p:cNvSpPr>
            <a:spLocks noGrp="1"/>
          </p:cNvSpPr>
          <p:nvPr>
            <p:ph type="body" sz="quarter" idx="13"/>
          </p:nvPr>
        </p:nvSpPr>
        <p:spPr/>
        <p:txBody>
          <a:bodyPr/>
          <a:lstStyle/>
          <a:p>
            <a:r>
              <a:rPr lang="en-US" dirty="0" smtClean="0"/>
              <a:t>Senior Director </a:t>
            </a:r>
            <a:r>
              <a:rPr lang="en-US" dirty="0" err="1" smtClean="0"/>
              <a:t>OneFinance</a:t>
            </a:r>
            <a:endParaRPr lang="en-US" dirty="0" smtClean="0"/>
          </a:p>
        </p:txBody>
      </p:sp>
      <p:sp>
        <p:nvSpPr>
          <p:cNvPr id="6" name="Title 5"/>
          <p:cNvSpPr>
            <a:spLocks noGrp="1"/>
          </p:cNvSpPr>
          <p:nvPr>
            <p:ph type="title"/>
          </p:nvPr>
        </p:nvSpPr>
        <p:spPr/>
        <p:txBody>
          <a:bodyPr/>
          <a:lstStyle/>
          <a:p>
            <a:r>
              <a:rPr lang="en-US" dirty="0" smtClean="0"/>
              <a:t>The Mindset Is Key</a:t>
            </a:r>
            <a:endParaRPr lang="en-US" dirty="0"/>
          </a:p>
        </p:txBody>
      </p:sp>
      <p:pic>
        <p:nvPicPr>
          <p:cNvPr id="8" name="Picture Placeholder 7"/>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5196" r="5196"/>
          <a:stretch>
            <a:fillRect/>
          </a:stretch>
        </p:blipFill>
        <p:spPr/>
      </p:pic>
      <p:sp>
        <p:nvSpPr>
          <p:cNvPr id="9" name="Rectangle 8"/>
          <p:cNvSpPr/>
          <p:nvPr/>
        </p:nvSpPr>
        <p:spPr>
          <a:xfrm>
            <a:off x="-14111" y="6643907"/>
            <a:ext cx="4288353" cy="215444"/>
          </a:xfrm>
          <a:prstGeom prst="rect">
            <a:avLst/>
          </a:prstGeom>
        </p:spPr>
        <p:txBody>
          <a:bodyPr wrap="none">
            <a:spAutoFit/>
          </a:bodyPr>
          <a:lstStyle/>
          <a:p>
            <a:r>
              <a:rPr lang="en-US" sz="800" dirty="0" smtClean="0">
                <a:solidFill>
                  <a:srgbClr val="5C5C5C"/>
                </a:solidFill>
              </a:rPr>
              <a:t>Photo Source: </a:t>
            </a:r>
            <a:r>
              <a:rPr lang="en-US" sz="800" dirty="0"/>
              <a:t>http://</a:t>
            </a:r>
            <a:r>
              <a:rPr lang="en-US" sz="800" dirty="0" err="1"/>
              <a:t>enr.construction.com</a:t>
            </a:r>
            <a:r>
              <a:rPr lang="en-US" sz="800" dirty="0"/>
              <a:t>/features/transportation/archives/080910-1.</a:t>
            </a:r>
            <a:r>
              <a:rPr lang="en-US" sz="800" dirty="0" smtClean="0"/>
              <a:t>asp</a:t>
            </a:r>
          </a:p>
        </p:txBody>
      </p:sp>
      <p:sp>
        <p:nvSpPr>
          <p:cNvPr id="10" name="Content Placeholder 23"/>
          <p:cNvSpPr txBox="1">
            <a:spLocks/>
          </p:cNvSpPr>
          <p:nvPr/>
        </p:nvSpPr>
        <p:spPr bwMode="auto">
          <a:xfrm>
            <a:off x="4274242" y="1397000"/>
            <a:ext cx="4412558" cy="4161394"/>
          </a:xfrm>
          <a:prstGeom prst="rect">
            <a:avLst/>
          </a:prstGeom>
          <a:noFill/>
          <a:ln w="9525">
            <a:noFill/>
            <a:miter lim="800000"/>
            <a:headEnd/>
            <a:tailEnd/>
          </a:ln>
        </p:spPr>
        <p:txBody>
          <a:bodyPr>
            <a:prstTxWarp prst="textNoShape">
              <a:avLst/>
            </a:prstTxWarp>
          </a:bodyPr>
          <a:lstStyle/>
          <a:p>
            <a:pPr marL="0" lvl="2">
              <a:defRPr/>
            </a:pPr>
            <a:r>
              <a:rPr lang="en-US" i="1" dirty="0"/>
              <a:t>“So why do we get these awards??</a:t>
            </a:r>
          </a:p>
          <a:p>
            <a:pPr marL="0" lvl="2">
              <a:defRPr/>
            </a:pPr>
            <a:endParaRPr lang="en-US" i="1" dirty="0"/>
          </a:p>
          <a:p>
            <a:pPr marL="0" lvl="2">
              <a:defRPr/>
            </a:pPr>
            <a:r>
              <a:rPr lang="en-US" i="1" dirty="0"/>
              <a:t>I say it is because of TOGETHER.</a:t>
            </a:r>
          </a:p>
          <a:p>
            <a:pPr marL="0" lvl="2">
              <a:defRPr/>
            </a:pPr>
            <a:r>
              <a:rPr lang="en-US" i="1" dirty="0"/>
              <a:t>We face all things TOGETHER.</a:t>
            </a:r>
          </a:p>
          <a:p>
            <a:pPr marL="0" lvl="2">
              <a:defRPr/>
            </a:pPr>
            <a:r>
              <a:rPr lang="en-US" i="1" dirty="0"/>
              <a:t>We win TOGETHER. </a:t>
            </a:r>
          </a:p>
          <a:p>
            <a:pPr marL="0" lvl="2">
              <a:defRPr/>
            </a:pPr>
            <a:r>
              <a:rPr lang="en-US" i="1" dirty="0"/>
              <a:t>We face difficulties TOGETHER.</a:t>
            </a:r>
          </a:p>
          <a:p>
            <a:pPr marL="0" lvl="2">
              <a:defRPr/>
            </a:pPr>
            <a:r>
              <a:rPr lang="en-US" i="1" dirty="0"/>
              <a:t>We never go YOU against US.   </a:t>
            </a:r>
          </a:p>
          <a:p>
            <a:pPr marL="0" lvl="2">
              <a:defRPr/>
            </a:pPr>
            <a:r>
              <a:rPr lang="en-US" i="1" dirty="0"/>
              <a:t>We have all seen what that lead to…… </a:t>
            </a:r>
          </a:p>
          <a:p>
            <a:pPr marL="0" lvl="2">
              <a:defRPr/>
            </a:pPr>
            <a:endParaRPr lang="en-US" i="1" dirty="0"/>
          </a:p>
          <a:p>
            <a:pPr marL="0" lvl="2">
              <a:defRPr/>
            </a:pPr>
            <a:r>
              <a:rPr lang="en-US" i="1" dirty="0"/>
              <a:t>I couldn’t be more proud than I am right now. Proud TOGETHER with all of you!!! </a:t>
            </a:r>
          </a:p>
          <a:p>
            <a:pPr marL="0" lvl="2">
              <a:defRPr/>
            </a:pPr>
            <a:endParaRPr lang="en-US" i="1" dirty="0"/>
          </a:p>
          <a:p>
            <a:pPr marL="0" lvl="2">
              <a:defRPr/>
            </a:pPr>
            <a:r>
              <a:rPr lang="en-US" i="1" dirty="0"/>
              <a:t>Thanks for the hard work                      you all do!!!!!”</a:t>
            </a:r>
          </a:p>
        </p:txBody>
      </p:sp>
    </p:spTree>
    <p:extLst>
      <p:ext uri="{BB962C8B-B14F-4D97-AF65-F5344CB8AC3E}">
        <p14:creationId xmlns:p14="http://schemas.microsoft.com/office/powerpoint/2010/main" val="313035766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78970" y="101600"/>
            <a:ext cx="8257535" cy="631825"/>
          </a:xfrm>
        </p:spPr>
        <p:txBody>
          <a:bodyPr>
            <a:normAutofit/>
          </a:bodyPr>
          <a:lstStyle/>
          <a:p>
            <a:r>
              <a:rPr lang="en-US" dirty="0" smtClean="0"/>
              <a:t>The </a:t>
            </a:r>
            <a:r>
              <a:rPr lang="en-US" dirty="0" err="1" smtClean="0"/>
              <a:t>Mindshift</a:t>
            </a:r>
            <a:r>
              <a:rPr lang="en-US" dirty="0" smtClean="0"/>
              <a:t>….</a:t>
            </a:r>
            <a:endParaRPr lang="en-US" sz="2800" i="1" dirty="0"/>
          </a:p>
        </p:txBody>
      </p:sp>
      <p:sp>
        <p:nvSpPr>
          <p:cNvPr id="5" name="Slide Number Placeholder 4"/>
          <p:cNvSpPr>
            <a:spLocks noGrp="1"/>
          </p:cNvSpPr>
          <p:nvPr>
            <p:ph type="sldNum" sz="quarter" idx="10"/>
          </p:nvPr>
        </p:nvSpPr>
        <p:spPr>
          <a:xfrm>
            <a:off x="8736505" y="5884415"/>
            <a:ext cx="317798" cy="312109"/>
          </a:xfrm>
        </p:spPr>
        <p:txBody>
          <a:bodyPr/>
          <a:lstStyle/>
          <a:p>
            <a:fld id="{0A9724E5-0A80-3C41-8955-F8E17D92E2DB}" type="slidenum">
              <a:rPr lang="en-US" smtClean="0"/>
              <a:pPr/>
              <a:t>9</a:t>
            </a:fld>
            <a:endParaRPr lang="en-US" dirty="0"/>
          </a:p>
        </p:txBody>
      </p:sp>
      <p:sp>
        <p:nvSpPr>
          <p:cNvPr id="2" name="TextBox 1"/>
          <p:cNvSpPr txBox="1"/>
          <p:nvPr/>
        </p:nvSpPr>
        <p:spPr>
          <a:xfrm>
            <a:off x="679652" y="2416444"/>
            <a:ext cx="6032421" cy="1200329"/>
          </a:xfrm>
          <a:prstGeom prst="rect">
            <a:avLst/>
          </a:prstGeom>
          <a:noFill/>
        </p:spPr>
        <p:txBody>
          <a:bodyPr wrap="none" rtlCol="0">
            <a:spAutoFit/>
          </a:bodyPr>
          <a:lstStyle/>
          <a:p>
            <a:r>
              <a:rPr lang="en-US" sz="7200" dirty="0" smtClean="0"/>
              <a:t>What’s in it for</a:t>
            </a:r>
            <a:endParaRPr lang="en-US" sz="7200" dirty="0"/>
          </a:p>
        </p:txBody>
      </p:sp>
      <p:sp>
        <p:nvSpPr>
          <p:cNvPr id="10" name="TextBox 9"/>
          <p:cNvSpPr txBox="1"/>
          <p:nvPr/>
        </p:nvSpPr>
        <p:spPr>
          <a:xfrm rot="10800000">
            <a:off x="6581266" y="2385144"/>
            <a:ext cx="1152980" cy="1323439"/>
          </a:xfrm>
          <a:prstGeom prst="rect">
            <a:avLst/>
          </a:prstGeom>
          <a:noFill/>
        </p:spPr>
        <p:txBody>
          <a:bodyPr wrap="none" rtlCol="0">
            <a:spAutoFit/>
          </a:bodyPr>
          <a:lstStyle/>
          <a:p>
            <a:r>
              <a:rPr lang="en-US" sz="8000" b="1" dirty="0" smtClean="0">
                <a:solidFill>
                  <a:srgbClr val="F77F00"/>
                </a:solidFill>
              </a:rPr>
              <a:t>W</a:t>
            </a:r>
            <a:endParaRPr lang="en-US" sz="8000" b="1" dirty="0">
              <a:solidFill>
                <a:srgbClr val="F77F00"/>
              </a:solidFill>
            </a:endParaRPr>
          </a:p>
        </p:txBody>
      </p:sp>
      <p:sp>
        <p:nvSpPr>
          <p:cNvPr id="11" name="TextBox 10"/>
          <p:cNvSpPr txBox="1"/>
          <p:nvPr/>
        </p:nvSpPr>
        <p:spPr>
          <a:xfrm>
            <a:off x="7577793" y="2441205"/>
            <a:ext cx="698178" cy="1200329"/>
          </a:xfrm>
          <a:prstGeom prst="rect">
            <a:avLst/>
          </a:prstGeom>
          <a:noFill/>
        </p:spPr>
        <p:txBody>
          <a:bodyPr wrap="none" rtlCol="0">
            <a:spAutoFit/>
          </a:bodyPr>
          <a:lstStyle/>
          <a:p>
            <a:r>
              <a:rPr lang="en-US" sz="7200" dirty="0" smtClean="0"/>
              <a:t>e</a:t>
            </a:r>
            <a:endParaRPr lang="en-US" sz="7200" dirty="0"/>
          </a:p>
        </p:txBody>
      </p:sp>
      <p:sp>
        <p:nvSpPr>
          <p:cNvPr id="12" name="TextBox 11"/>
          <p:cNvSpPr txBox="1"/>
          <p:nvPr/>
        </p:nvSpPr>
        <p:spPr>
          <a:xfrm>
            <a:off x="6572818" y="2256780"/>
            <a:ext cx="1249811" cy="1446550"/>
          </a:xfrm>
          <a:prstGeom prst="rect">
            <a:avLst/>
          </a:prstGeom>
          <a:noFill/>
        </p:spPr>
        <p:txBody>
          <a:bodyPr wrap="none" rtlCol="0">
            <a:spAutoFit/>
          </a:bodyPr>
          <a:lstStyle/>
          <a:p>
            <a:r>
              <a:rPr lang="en-US" sz="8800" b="1" dirty="0" smtClean="0">
                <a:solidFill>
                  <a:srgbClr val="F77F00"/>
                </a:solidFill>
              </a:rPr>
              <a:t>W</a:t>
            </a:r>
            <a:endParaRPr lang="en-US" sz="8800" b="1" dirty="0">
              <a:solidFill>
                <a:srgbClr val="F77F00"/>
              </a:solidFill>
            </a:endParaRPr>
          </a:p>
        </p:txBody>
      </p:sp>
      <p:sp>
        <p:nvSpPr>
          <p:cNvPr id="14" name="TextBox 13"/>
          <p:cNvSpPr txBox="1"/>
          <p:nvPr/>
        </p:nvSpPr>
        <p:spPr>
          <a:xfrm>
            <a:off x="1280641" y="2035925"/>
            <a:ext cx="6541988" cy="2215991"/>
          </a:xfrm>
          <a:prstGeom prst="rect">
            <a:avLst/>
          </a:prstGeom>
          <a:noFill/>
        </p:spPr>
        <p:txBody>
          <a:bodyPr wrap="none" rtlCol="0">
            <a:spAutoFit/>
          </a:bodyPr>
          <a:lstStyle/>
          <a:p>
            <a:r>
              <a:rPr lang="en-US" sz="13800" dirty="0" err="1" smtClean="0"/>
              <a:t>WIIF</a:t>
            </a:r>
            <a:r>
              <a:rPr lang="en-US" sz="13800" dirty="0" err="1" smtClean="0">
                <a:solidFill>
                  <a:srgbClr val="F77F00"/>
                </a:solidFill>
              </a:rPr>
              <a:t>We</a:t>
            </a:r>
            <a:endParaRPr lang="en-US" sz="13800" dirty="0">
              <a:solidFill>
                <a:srgbClr val="F77F00"/>
              </a:solidFill>
            </a:endParaRPr>
          </a:p>
        </p:txBody>
      </p:sp>
    </p:spTree>
    <p:extLst>
      <p:ext uri="{BB962C8B-B14F-4D97-AF65-F5344CB8AC3E}">
        <p14:creationId xmlns:p14="http://schemas.microsoft.com/office/powerpoint/2010/main" val="290409006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10"/>
                                        </p:tgtEl>
                                      </p:cBhvr>
                                    </p:animEffect>
                                    <p:anim calcmode="lin" valueType="num">
                                      <p:cBhvr>
                                        <p:cTn id="7" dur="2000"/>
                                        <p:tgtEl>
                                          <p:spTgt spid="1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10"/>
                                        </p:tgtEl>
                                        <p:attrNameLst>
                                          <p:attrName>ppt_h</p:attrName>
                                        </p:attrNameLst>
                                      </p:cBhvr>
                                      <p:tavLst>
                                        <p:tav tm="0">
                                          <p:val>
                                            <p:strVal val="ppt_h"/>
                                          </p:val>
                                        </p:tav>
                                        <p:tav tm="100000">
                                          <p:val>
                                            <p:strVal val="ppt_h"/>
                                          </p:val>
                                        </p:tav>
                                      </p:tavLst>
                                    </p:anim>
                                    <p:set>
                                      <p:cBhvr>
                                        <p:cTn id="9" dur="1" fill="hold">
                                          <p:stCondLst>
                                            <p:cond delay="1999"/>
                                          </p:stCondLst>
                                        </p:cTn>
                                        <p:tgtEl>
                                          <p:spTgt spid="10"/>
                                        </p:tgtEl>
                                        <p:attrNameLst>
                                          <p:attrName>style.visibility</p:attrName>
                                        </p:attrNameLst>
                                      </p:cBhvr>
                                      <p:to>
                                        <p:strVal val="hidden"/>
                                      </p:to>
                                    </p:set>
                                  </p:childTnLst>
                                </p:cTn>
                              </p:par>
                              <p:par>
                                <p:cTn id="10" presetID="45"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000"/>
                                        <p:tgtEl>
                                          <p:spTgt spid="12"/>
                                        </p:tgtEl>
                                      </p:cBhvr>
                                    </p:animEffect>
                                    <p:anim calcmode="lin" valueType="num">
                                      <p:cBhvr>
                                        <p:cTn id="13" dur="2000" fill="hold"/>
                                        <p:tgtEl>
                                          <p:spTgt spid="12"/>
                                        </p:tgtEl>
                                        <p:attrNameLst>
                                          <p:attrName>ppt_w</p:attrName>
                                        </p:attrNameLst>
                                      </p:cBhvr>
                                      <p:tavLst>
                                        <p:tav tm="0" fmla="#ppt_w*sin(2.5*pi*$)">
                                          <p:val>
                                            <p:fltVal val="0"/>
                                          </p:val>
                                        </p:tav>
                                        <p:tav tm="100000">
                                          <p:val>
                                            <p:fltVal val="1"/>
                                          </p:val>
                                        </p:tav>
                                      </p:tavLst>
                                    </p:anim>
                                    <p:anim calcmode="lin" valueType="num">
                                      <p:cBhvr>
                                        <p:cTn id="14" dur="2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10"/>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childTnLst>
                          </p:cTn>
                        </p:par>
                        <p:par>
                          <p:cTn id="25" fill="hold">
                            <p:stCondLst>
                              <p:cond delay="0"/>
                            </p:stCondLst>
                            <p:childTnLst>
                              <p:par>
                                <p:cTn id="26" presetID="9"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dissolve">
                                      <p:cBhvr>
                                        <p:cTn id="28"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0" grpId="1"/>
      <p:bldP spid="11" grpId="0"/>
      <p:bldP spid="12" grpId="0"/>
      <p:bldP spid="12" grpId="1"/>
      <p:bldP spid="14" grpId="0"/>
    </p:bldLst>
  </p:timing>
</p:sld>
</file>

<file path=ppt/theme/theme1.xml><?xml version="1.0" encoding="utf-8"?>
<a:theme xmlns:a="http://schemas.openxmlformats.org/drawingml/2006/main" name="Vested Theme">
  <a:themeElements>
    <a:clrScheme name="Vested">
      <a:dk1>
        <a:srgbClr val="5C5C5C"/>
      </a:dk1>
      <a:lt1>
        <a:sysClr val="window" lastClr="FFFFFF"/>
      </a:lt1>
      <a:dk2>
        <a:srgbClr val="000000"/>
      </a:dk2>
      <a:lt2>
        <a:srgbClr val="FFFFFF"/>
      </a:lt2>
      <a:accent1>
        <a:srgbClr val="F77F00"/>
      </a:accent1>
      <a:accent2>
        <a:srgbClr val="32ACBD"/>
      </a:accent2>
      <a:accent3>
        <a:srgbClr val="A9C632"/>
      </a:accent3>
      <a:accent4>
        <a:srgbClr val="FF4F24"/>
      </a:accent4>
      <a:accent5>
        <a:srgbClr val="F1CE4B"/>
      </a:accent5>
      <a:accent6>
        <a:srgbClr val="A5A7AF"/>
      </a:accent6>
      <a:hlink>
        <a:srgbClr val="F77F00"/>
      </a:hlink>
      <a:folHlink>
        <a:srgbClr val="32ACBD"/>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nteractive Learning Theme">
  <a:themeElements>
    <a:clrScheme name="Custom 3">
      <a:dk1>
        <a:srgbClr val="5C5C5C"/>
      </a:dk1>
      <a:lt1>
        <a:sysClr val="window" lastClr="FFFFFF"/>
      </a:lt1>
      <a:dk2>
        <a:srgbClr val="000000"/>
      </a:dk2>
      <a:lt2>
        <a:srgbClr val="FFFFFF"/>
      </a:lt2>
      <a:accent1>
        <a:srgbClr val="F77F00"/>
      </a:accent1>
      <a:accent2>
        <a:srgbClr val="5C5C5C"/>
      </a:accent2>
      <a:accent3>
        <a:srgbClr val="525252"/>
      </a:accent3>
      <a:accent4>
        <a:srgbClr val="666666"/>
      </a:accent4>
      <a:accent5>
        <a:srgbClr val="7A7A7A"/>
      </a:accent5>
      <a:accent6>
        <a:srgbClr val="8E8E8E"/>
      </a:accent6>
      <a:hlink>
        <a:srgbClr val="F77F00"/>
      </a:hlink>
      <a:folHlink>
        <a:srgbClr val="80008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Custom 3">
      <a:dk1>
        <a:srgbClr val="5C5C5C"/>
      </a:dk1>
      <a:lt1>
        <a:sysClr val="window" lastClr="FFFFFF"/>
      </a:lt1>
      <a:dk2>
        <a:srgbClr val="000000"/>
      </a:dk2>
      <a:lt2>
        <a:srgbClr val="FFFFFF"/>
      </a:lt2>
      <a:accent1>
        <a:srgbClr val="F77F00"/>
      </a:accent1>
      <a:accent2>
        <a:srgbClr val="5C5C5C"/>
      </a:accent2>
      <a:accent3>
        <a:srgbClr val="525252"/>
      </a:accent3>
      <a:accent4>
        <a:srgbClr val="666666"/>
      </a:accent4>
      <a:accent5>
        <a:srgbClr val="7A7A7A"/>
      </a:accent5>
      <a:accent6>
        <a:srgbClr val="8E8E8E"/>
      </a:accent6>
      <a:hlink>
        <a:srgbClr val="F77F00"/>
      </a:hlink>
      <a:folHlink>
        <a:srgbClr val="80008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4997</TotalTime>
  <Words>1543</Words>
  <Application>Microsoft Macintosh PowerPoint</Application>
  <PresentationFormat>On-screen Show (4:3)</PresentationFormat>
  <Paragraphs>264</Paragraphs>
  <Slides>32</Slides>
  <Notes>8</Notes>
  <HiddenSlides>0</HiddenSlides>
  <MMClips>0</MMClips>
  <ScaleCrop>false</ScaleCrop>
  <HeadingPairs>
    <vt:vector size="4" baseType="variant">
      <vt:variant>
        <vt:lpstr>Theme</vt:lpstr>
      </vt:variant>
      <vt:variant>
        <vt:i4>3</vt:i4>
      </vt:variant>
      <vt:variant>
        <vt:lpstr>Slide Titles</vt:lpstr>
      </vt:variant>
      <vt:variant>
        <vt:i4>32</vt:i4>
      </vt:variant>
    </vt:vector>
  </HeadingPairs>
  <TitlesOfParts>
    <vt:vector size="35" baseType="lpstr">
      <vt:lpstr>Vested Theme</vt:lpstr>
      <vt:lpstr>Interactive Learning Theme</vt:lpstr>
      <vt:lpstr>2_Office Theme</vt:lpstr>
      <vt:lpstr>Getting To We</vt:lpstr>
      <vt:lpstr>Terms Of Use</vt:lpstr>
      <vt:lpstr>Syllabus</vt:lpstr>
      <vt:lpstr>What You Will Learn</vt:lpstr>
      <vt:lpstr>What You Will Learn</vt:lpstr>
      <vt:lpstr>PowerPoint Presentation</vt:lpstr>
      <vt:lpstr>Changing The Mindset</vt:lpstr>
      <vt:lpstr>The Mindset Is Key</vt:lpstr>
      <vt:lpstr>The Mindshift….</vt:lpstr>
      <vt:lpstr>Why Do We Fall Short?</vt:lpstr>
      <vt:lpstr>What Game Are YOU Playing?</vt:lpstr>
      <vt:lpstr>What Game Are YOU Playing?</vt:lpstr>
      <vt:lpstr>What Game Are YOU Playing?</vt:lpstr>
      <vt:lpstr>What You Will Learn</vt:lpstr>
      <vt:lpstr>Getting To We Is A Five Step Process</vt:lpstr>
      <vt:lpstr>Step 1: Getting Ready For WIIFWe</vt:lpstr>
      <vt:lpstr>Step 2: Develop A Shared Vision</vt:lpstr>
      <vt:lpstr>Step 3:  Negotiate The Principles Of The Partnership</vt:lpstr>
      <vt:lpstr>Step 4: Negotiate As We</vt:lpstr>
      <vt:lpstr>Step 5: Live As We</vt:lpstr>
      <vt:lpstr>What You Will Learn</vt:lpstr>
      <vt:lpstr>PowerPoint Presentation</vt:lpstr>
      <vt:lpstr>Making The Impossible Possible</vt:lpstr>
      <vt:lpstr>No One Had Ever Done This Before, Anywhere</vt:lpstr>
      <vt:lpstr>Working Together…With Flexibility</vt:lpstr>
      <vt:lpstr>Results</vt:lpstr>
      <vt:lpstr>Winning Together….</vt:lpstr>
      <vt:lpstr>Additional Resources</vt:lpstr>
      <vt:lpstr>Additional Resources</vt:lpstr>
      <vt:lpstr>What Is Next?</vt:lpstr>
      <vt:lpstr>Syllabus</vt:lpstr>
      <vt:lpstr>PowerPoint Presentation</vt:lpstr>
    </vt:vector>
  </TitlesOfParts>
  <Company>Vested</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Template</dc:subject>
  <dc:creator>Symmes</dc:creator>
  <cp:keywords>Vested</cp:keywords>
  <dc:description>Copyright Vested 2012</dc:description>
  <cp:lastModifiedBy>kate</cp:lastModifiedBy>
  <cp:revision>292</cp:revision>
  <dcterms:created xsi:type="dcterms:W3CDTF">2013-05-03T17:02:08Z</dcterms:created>
  <dcterms:modified xsi:type="dcterms:W3CDTF">2013-08-09T22:36:13Z</dcterms:modified>
  <cp:category>Branding</cp:category>
  <cp:version>Sep 2012</cp:version>
</cp:coreProperties>
</file>