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gif" ContentType="image/gif"/>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1.xml" ContentType="application/vnd.openxmlformats-officedocument.drawingml.chart+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 id="2147483662" r:id="rId2"/>
    <p:sldMasterId id="2147483690" r:id="rId3"/>
  </p:sldMasterIdLst>
  <p:notesMasterIdLst>
    <p:notesMasterId r:id="rId52"/>
  </p:notesMasterIdLst>
  <p:handoutMasterIdLst>
    <p:handoutMasterId r:id="rId53"/>
  </p:handoutMasterIdLst>
  <p:sldIdLst>
    <p:sldId id="403" r:id="rId4"/>
    <p:sldId id="401" r:id="rId5"/>
    <p:sldId id="326" r:id="rId6"/>
    <p:sldId id="451" r:id="rId7"/>
    <p:sldId id="408" r:id="rId8"/>
    <p:sldId id="442" r:id="rId9"/>
    <p:sldId id="443" r:id="rId10"/>
    <p:sldId id="452" r:id="rId11"/>
    <p:sldId id="445" r:id="rId12"/>
    <p:sldId id="476" r:id="rId13"/>
    <p:sldId id="475" r:id="rId14"/>
    <p:sldId id="473" r:id="rId15"/>
    <p:sldId id="411" r:id="rId16"/>
    <p:sldId id="409" r:id="rId17"/>
    <p:sldId id="410" r:id="rId18"/>
    <p:sldId id="413" r:id="rId19"/>
    <p:sldId id="468" r:id="rId20"/>
    <p:sldId id="415" r:id="rId21"/>
    <p:sldId id="455" r:id="rId22"/>
    <p:sldId id="418" r:id="rId23"/>
    <p:sldId id="419" r:id="rId24"/>
    <p:sldId id="420" r:id="rId25"/>
    <p:sldId id="421" r:id="rId26"/>
    <p:sldId id="422" r:id="rId27"/>
    <p:sldId id="423" r:id="rId28"/>
    <p:sldId id="424" r:id="rId29"/>
    <p:sldId id="464" r:id="rId30"/>
    <p:sldId id="425" r:id="rId31"/>
    <p:sldId id="456" r:id="rId32"/>
    <p:sldId id="427" r:id="rId33"/>
    <p:sldId id="428" r:id="rId34"/>
    <p:sldId id="465" r:id="rId35"/>
    <p:sldId id="430" r:id="rId36"/>
    <p:sldId id="467" r:id="rId37"/>
    <p:sldId id="466" r:id="rId38"/>
    <p:sldId id="433" r:id="rId39"/>
    <p:sldId id="434" r:id="rId40"/>
    <p:sldId id="461" r:id="rId41"/>
    <p:sldId id="436" r:id="rId42"/>
    <p:sldId id="437" r:id="rId43"/>
    <p:sldId id="438" r:id="rId44"/>
    <p:sldId id="439" r:id="rId45"/>
    <p:sldId id="477" r:id="rId46"/>
    <p:sldId id="472" r:id="rId47"/>
    <p:sldId id="462" r:id="rId48"/>
    <p:sldId id="463" r:id="rId49"/>
    <p:sldId id="457" r:id="rId50"/>
    <p:sldId id="363" r:id="rId5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77F00"/>
    <a:srgbClr val="5C5C5C"/>
    <a:srgbClr val="F87F00"/>
    <a:srgbClr val="00909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5263" autoAdjust="0"/>
    <p:restoredTop sz="94849" autoAdjust="0"/>
  </p:normalViewPr>
  <p:slideViewPr>
    <p:cSldViewPr snapToGrid="0" snapToObjects="1" showGuides="1">
      <p:cViewPr varScale="1">
        <p:scale>
          <a:sx n="66" d="100"/>
          <a:sy n="66" d="100"/>
        </p:scale>
        <p:origin x="-534" y="-102"/>
      </p:cViewPr>
      <p:guideLst>
        <p:guide orient="horz" pos="2160"/>
        <p:guide pos="2880"/>
      </p:guideLst>
    </p:cSldViewPr>
  </p:slideViewPr>
  <p:outlineViewPr>
    <p:cViewPr>
      <p:scale>
        <a:sx n="33" d="100"/>
        <a:sy n="33" d="100"/>
      </p:scale>
      <p:origin x="0" y="5640"/>
    </p:cViewPr>
  </p:outlineViewPr>
  <p:notesTextViewPr>
    <p:cViewPr>
      <p:scale>
        <a:sx n="100" d="100"/>
        <a:sy n="100" d="100"/>
      </p:scale>
      <p:origin x="0" y="0"/>
    </p:cViewPr>
  </p:notesTextViewPr>
  <p:sorterViewPr>
    <p:cViewPr>
      <p:scale>
        <a:sx n="66" d="100"/>
        <a:sy n="66" d="100"/>
      </p:scale>
      <p:origin x="0" y="0"/>
    </p:cViewPr>
  </p:sorterViewPr>
  <p:notesViewPr>
    <p:cSldViewPr snapToGrid="0" snapToObjects="1">
      <p:cViewPr varScale="1">
        <p:scale>
          <a:sx n="33" d="100"/>
          <a:sy n="33" d="100"/>
        </p:scale>
        <p:origin x="-1450" y="-6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viewProps" Target="view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handoutMaster" Target="handoutMasters/handoutMaster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theme" Target="theme/theme1.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s>
</file>

<file path=ppt/charts/_rels/chart1.xml.rels><?xml version="1.0" encoding="UTF-8" standalone="yes"?>
<Relationships xmlns="http://schemas.openxmlformats.org/package/2006/relationships"><Relationship Id="rId1" Type="http://schemas.openxmlformats.org/officeDocument/2006/relationships/oleObject" Target="Macintosh%20HD:Users:kate:Dropbox:JLL:JLL%20CaT%20Results:CAAVE%20Compatibility%20Assessment%20-%20JLL%20North%20America.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7990208546107498"/>
          <c:y val="0.25693802031062801"/>
          <c:w val="0.456758804730999"/>
          <c:h val="0.61294415682599002"/>
        </c:manualLayout>
      </c:layout>
      <c:radarChart>
        <c:radarStyle val="marker"/>
        <c:varyColors val="0"/>
        <c:ser>
          <c:idx val="1"/>
          <c:order val="0"/>
          <c:tx>
            <c:strRef>
              <c:f>'Integrated Results &amp; Report'!$E$40</c:f>
              <c:strCache>
                <c:ptCount val="1"/>
                <c:pt idx="0">
                  <c:v>BUYER</c:v>
                </c:pt>
              </c:strCache>
            </c:strRef>
          </c:tx>
          <c:spPr>
            <a:ln w="57150">
              <a:solidFill>
                <a:srgbClr val="F77F00"/>
              </a:solidFill>
            </a:ln>
          </c:spPr>
          <c:marker>
            <c:symbol val="none"/>
          </c:marker>
          <c:val>
            <c:numRef>
              <c:f>'Integrated Results &amp; Report'!$E$42:$E$46</c:f>
              <c:numCache>
                <c:formatCode>0%</c:formatCode>
                <c:ptCount val="5"/>
                <c:pt idx="0">
                  <c:v>0.86607142857142805</c:v>
                </c:pt>
                <c:pt idx="1">
                  <c:v>0.83802655677655702</c:v>
                </c:pt>
                <c:pt idx="2">
                  <c:v>0.82440476190476197</c:v>
                </c:pt>
                <c:pt idx="3">
                  <c:v>0.87797619047619102</c:v>
                </c:pt>
                <c:pt idx="4">
                  <c:v>0.82142857142857095</c:v>
                </c:pt>
              </c:numCache>
            </c:numRef>
          </c:val>
        </c:ser>
        <c:ser>
          <c:idx val="0"/>
          <c:order val="1"/>
          <c:tx>
            <c:strRef>
              <c:f>'Integrated Results &amp; Report'!$H$40</c:f>
              <c:strCache>
                <c:ptCount val="1"/>
                <c:pt idx="0">
                  <c:v>SUPPLIER Perception of BUYER</c:v>
                </c:pt>
              </c:strCache>
            </c:strRef>
          </c:tx>
          <c:spPr>
            <a:ln w="57150">
              <a:solidFill>
                <a:srgbClr val="5C5C5C">
                  <a:alpha val="75000"/>
                </a:srgbClr>
              </a:solidFill>
            </a:ln>
          </c:spPr>
          <c:marker>
            <c:symbol val="none"/>
          </c:marker>
          <c:cat>
            <c:strRef>
              <c:f>'Integrated Results &amp; Report'!$B$42:$B$46</c:f>
              <c:strCache>
                <c:ptCount val="5"/>
                <c:pt idx="0">
                  <c:v>FOCUS</c:v>
                </c:pt>
                <c:pt idx="1">
                  <c:v>TEAM ORIENTATION</c:v>
                </c:pt>
                <c:pt idx="2">
                  <c:v>COMMUNICATION</c:v>
                </c:pt>
                <c:pt idx="3">
                  <c:v>INNOVATION</c:v>
                </c:pt>
                <c:pt idx="4">
                  <c:v>TRUST</c:v>
                </c:pt>
              </c:strCache>
            </c:strRef>
          </c:cat>
          <c:val>
            <c:numRef>
              <c:f>'Integrated Results &amp; Report'!$H$42:$H$46</c:f>
              <c:numCache>
                <c:formatCode>0%</c:formatCode>
                <c:ptCount val="5"/>
                <c:pt idx="0">
                  <c:v>0.66145833333333304</c:v>
                </c:pt>
                <c:pt idx="1">
                  <c:v>0.58125000000000004</c:v>
                </c:pt>
                <c:pt idx="2">
                  <c:v>0.64583333333333304</c:v>
                </c:pt>
                <c:pt idx="3">
                  <c:v>0.79166666666666696</c:v>
                </c:pt>
                <c:pt idx="4">
                  <c:v>0.55833333333333302</c:v>
                </c:pt>
              </c:numCache>
            </c:numRef>
          </c:val>
        </c:ser>
        <c:dLbls>
          <c:showLegendKey val="0"/>
          <c:showVal val="0"/>
          <c:showCatName val="0"/>
          <c:showSerName val="0"/>
          <c:showPercent val="0"/>
          <c:showBubbleSize val="0"/>
        </c:dLbls>
        <c:axId val="69210112"/>
        <c:axId val="69211648"/>
      </c:radarChart>
      <c:catAx>
        <c:axId val="69210112"/>
        <c:scaling>
          <c:orientation val="minMax"/>
        </c:scaling>
        <c:delete val="0"/>
        <c:axPos val="b"/>
        <c:majorGridlines/>
        <c:majorTickMark val="out"/>
        <c:minorTickMark val="none"/>
        <c:tickLblPos val="nextTo"/>
        <c:txPr>
          <a:bodyPr/>
          <a:lstStyle/>
          <a:p>
            <a:pPr>
              <a:defRPr sz="1200" b="1">
                <a:latin typeface="Arial" pitchFamily="34" charset="0"/>
                <a:cs typeface="Arial" pitchFamily="34" charset="0"/>
              </a:defRPr>
            </a:pPr>
            <a:endParaRPr lang="en-US"/>
          </a:p>
        </c:txPr>
        <c:crossAx val="69211648"/>
        <c:crosses val="autoZero"/>
        <c:auto val="1"/>
        <c:lblAlgn val="ctr"/>
        <c:lblOffset val="100"/>
        <c:noMultiLvlLbl val="0"/>
      </c:catAx>
      <c:valAx>
        <c:axId val="69211648"/>
        <c:scaling>
          <c:orientation val="minMax"/>
          <c:max val="1"/>
          <c:min val="0"/>
        </c:scaling>
        <c:delete val="0"/>
        <c:axPos val="l"/>
        <c:majorGridlines/>
        <c:numFmt formatCode="0%" sourceLinked="1"/>
        <c:majorTickMark val="cross"/>
        <c:minorTickMark val="none"/>
        <c:tickLblPos val="nextTo"/>
        <c:txPr>
          <a:bodyPr/>
          <a:lstStyle/>
          <a:p>
            <a:pPr>
              <a:defRPr sz="1200" b="1">
                <a:solidFill>
                  <a:srgbClr val="5C5C5C"/>
                </a:solidFill>
              </a:defRPr>
            </a:pPr>
            <a:endParaRPr lang="en-US"/>
          </a:p>
        </c:txPr>
        <c:crossAx val="69210112"/>
        <c:crosses val="autoZero"/>
        <c:crossBetween val="between"/>
        <c:majorUnit val="0.2"/>
      </c:valAx>
    </c:plotArea>
    <c:legend>
      <c:legendPos val="b"/>
      <c:layout/>
      <c:overlay val="0"/>
      <c:txPr>
        <a:bodyPr/>
        <a:lstStyle/>
        <a:p>
          <a:pPr>
            <a:defRPr sz="1200" b="1"/>
          </a:pPr>
          <a:endParaRPr lang="en-US"/>
        </a:p>
      </c:txPr>
    </c:legend>
    <c:plotVisOnly val="1"/>
    <c:dispBlanksAs val="gap"/>
    <c:showDLblsOverMax val="0"/>
  </c:chart>
  <c:externalData r:id="rId1">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22.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latin typeface="Arial"/>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44C21DA-0FB4-B847-8E09-79225CF0D9B9}" type="datetime1">
              <a:rPr lang="en-US" smtClean="0">
                <a:latin typeface="Arial"/>
              </a:rPr>
              <a:pPr/>
              <a:t>8/9/2013</a:t>
            </a:fld>
            <a:endParaRPr lang="en-US" dirty="0">
              <a:latin typeface="Arial"/>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latin typeface="Arial"/>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58FF2CF-F427-AA46-B41A-10052D130CA6}" type="slidenum">
              <a:rPr lang="en-US" smtClean="0">
                <a:latin typeface="Arial"/>
              </a:rPr>
              <a:pPr/>
              <a:t>‹#›</a:t>
            </a:fld>
            <a:endParaRPr lang="en-US" dirty="0">
              <a:latin typeface="Arial"/>
            </a:endParaRPr>
          </a:p>
        </p:txBody>
      </p:sp>
    </p:spTree>
    <p:extLst>
      <p:ext uri="{BB962C8B-B14F-4D97-AF65-F5344CB8AC3E}">
        <p14:creationId xmlns:p14="http://schemas.microsoft.com/office/powerpoint/2010/main" val="3841831669"/>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a:defRPr>
            </a:lvl1pPr>
          </a:lstStyle>
          <a:p>
            <a:fld id="{B2C62362-37CF-7F4E-B5CC-370990DAF466}" type="datetime1">
              <a:rPr lang="en-US" smtClean="0"/>
              <a:pPr/>
              <a:t>8/9/2013</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a:defRPr>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a:defRPr>
            </a:lvl1pPr>
          </a:lstStyle>
          <a:p>
            <a:fld id="{5D8DEC4A-E348-414F-A419-B1C417F650C6}" type="slidenum">
              <a:rPr lang="en-US" smtClean="0"/>
              <a:pPr/>
              <a:t>‹#›</a:t>
            </a:fld>
            <a:endParaRPr lang="en-US" dirty="0"/>
          </a:p>
        </p:txBody>
      </p:sp>
    </p:spTree>
    <p:extLst>
      <p:ext uri="{BB962C8B-B14F-4D97-AF65-F5344CB8AC3E}">
        <p14:creationId xmlns:p14="http://schemas.microsoft.com/office/powerpoint/2010/main" val="431348881"/>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Arial"/>
        <a:ea typeface="+mn-ea"/>
        <a:cs typeface="+mn-cs"/>
      </a:defRPr>
    </a:lvl1pPr>
    <a:lvl2pPr marL="457200" algn="l" defTabSz="457200" rtl="0" eaLnBrk="1" latinLnBrk="0" hangingPunct="1">
      <a:defRPr sz="1200" kern="1200">
        <a:solidFill>
          <a:schemeClr val="tx1"/>
        </a:solidFill>
        <a:latin typeface="Arial"/>
        <a:ea typeface="+mn-ea"/>
        <a:cs typeface="+mn-cs"/>
      </a:defRPr>
    </a:lvl2pPr>
    <a:lvl3pPr marL="914400" algn="l" defTabSz="457200" rtl="0" eaLnBrk="1" latinLnBrk="0" hangingPunct="1">
      <a:defRPr sz="1200" kern="1200">
        <a:solidFill>
          <a:schemeClr val="tx1"/>
        </a:solidFill>
        <a:latin typeface="Arial"/>
        <a:ea typeface="+mn-ea"/>
        <a:cs typeface="+mn-cs"/>
      </a:defRPr>
    </a:lvl3pPr>
    <a:lvl4pPr marL="1371600" algn="l" defTabSz="457200" rtl="0" eaLnBrk="1" latinLnBrk="0" hangingPunct="1">
      <a:defRPr sz="1200" kern="1200">
        <a:solidFill>
          <a:schemeClr val="tx1"/>
        </a:solidFill>
        <a:latin typeface="Arial"/>
        <a:ea typeface="+mn-ea"/>
        <a:cs typeface="+mn-cs"/>
      </a:defRPr>
    </a:lvl4pPr>
    <a:lvl5pPr marL="1828800" algn="l" defTabSz="457200" rtl="0" eaLnBrk="1" latinLnBrk="0" hangingPunct="1">
      <a:defRPr sz="1200" kern="1200">
        <a:solidFill>
          <a:schemeClr val="tx1"/>
        </a:solidFill>
        <a:latin typeface="Arial"/>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42754498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p:spPr>
        <p:txBody>
          <a:bodyPr/>
          <a:lstStyle/>
          <a:p>
            <a:pPr eaLnBrk="1" hangingPunct="1"/>
            <a:r>
              <a:rPr lang="en-US" dirty="0" smtClean="0"/>
              <a:t>Kate – You mention on the next slide/page</a:t>
            </a:r>
            <a:r>
              <a:rPr lang="en-US" baseline="0" dirty="0" smtClean="0"/>
              <a:t> 3 options are provided and then you move into  something else/using </a:t>
            </a:r>
            <a:r>
              <a:rPr lang="en-US" baseline="0" dirty="0" err="1" smtClean="0"/>
              <a:t>Vested’s</a:t>
            </a:r>
            <a:r>
              <a:rPr lang="en-US" baseline="0" dirty="0" smtClean="0"/>
              <a:t> IP… Are you missing a slide?</a:t>
            </a:r>
            <a:endParaRPr lang="en-US" dirty="0" smtClean="0"/>
          </a:p>
        </p:txBody>
      </p:sp>
      <p:sp>
        <p:nvSpPr>
          <p:cNvPr id="39940" name="Slide Number Placeholder 3"/>
          <p:cNvSpPr>
            <a:spLocks noGrp="1"/>
          </p:cNvSpPr>
          <p:nvPr>
            <p:ph type="sldNum" sz="quarter" idx="5"/>
          </p:nvPr>
        </p:nvSpPr>
        <p:spPr bwMode="auto">
          <a:xfrm>
            <a:off x="3884122" y="8685862"/>
            <a:ext cx="2972320" cy="456575"/>
          </a:xfrm>
          <a:prstGeom prst="rect">
            <a:avLst/>
          </a:prstGeom>
          <a:noFill/>
          <a:ln>
            <a:miter lim="800000"/>
            <a:headEnd/>
            <a:tailEnd/>
          </a:ln>
        </p:spPr>
        <p:txBody>
          <a:bodyPr wrap="square" lIns="89940" tIns="44970" rIns="89940" bIns="44970" numCol="1" anchorCtr="0" compatLnSpc="1">
            <a:prstTxWarp prst="textNoShape">
              <a:avLst/>
            </a:prstTxWarp>
          </a:bodyPr>
          <a:lstStyle/>
          <a:p>
            <a:fld id="{F974027F-A08D-4BEA-963C-325AA5C79CE5}" type="slidenum">
              <a:rPr lang="en-US" smtClean="0">
                <a:latin typeface="Arial" charset="0"/>
                <a:cs typeface="Arial" charset="0"/>
              </a:rPr>
              <a:pPr/>
              <a:t>14</a:t>
            </a:fld>
            <a:endParaRPr lang="en-US" smtClean="0">
              <a:latin typeface="Arial" charset="0"/>
              <a:cs typeface="Arial"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p:spPr>
        <p:txBody>
          <a:bodyPr/>
          <a:lstStyle/>
          <a:p>
            <a:pPr eaLnBrk="1" hangingPunct="1"/>
            <a:endParaRPr lang="en-US" smtClean="0"/>
          </a:p>
        </p:txBody>
      </p:sp>
      <p:sp>
        <p:nvSpPr>
          <p:cNvPr id="39940" name="Slide Number Placeholder 3"/>
          <p:cNvSpPr>
            <a:spLocks noGrp="1"/>
          </p:cNvSpPr>
          <p:nvPr>
            <p:ph type="sldNum" sz="quarter" idx="5"/>
          </p:nvPr>
        </p:nvSpPr>
        <p:spPr bwMode="auto">
          <a:xfrm>
            <a:off x="3884122" y="8685862"/>
            <a:ext cx="2972320" cy="456575"/>
          </a:xfrm>
          <a:prstGeom prst="rect">
            <a:avLst/>
          </a:prstGeom>
          <a:noFill/>
          <a:ln>
            <a:miter lim="800000"/>
            <a:headEnd/>
            <a:tailEnd/>
          </a:ln>
        </p:spPr>
        <p:txBody>
          <a:bodyPr wrap="square" lIns="89940" tIns="44970" rIns="89940" bIns="44970" numCol="1" anchorCtr="0" compatLnSpc="1">
            <a:prstTxWarp prst="textNoShape">
              <a:avLst/>
            </a:prstTxWarp>
          </a:bodyPr>
          <a:lstStyle/>
          <a:p>
            <a:fld id="{F974027F-A08D-4BEA-963C-325AA5C79CE5}" type="slidenum">
              <a:rPr lang="en-US" smtClean="0">
                <a:latin typeface="Arial" charset="0"/>
                <a:cs typeface="Arial" charset="0"/>
              </a:rPr>
              <a:pPr/>
              <a:t>17</a:t>
            </a:fld>
            <a:endParaRPr lang="en-US" smtClean="0">
              <a:latin typeface="Arial" charset="0"/>
              <a:cs typeface="Arial"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p:spPr>
        <p:txBody>
          <a:bodyPr/>
          <a:lstStyle/>
          <a:p>
            <a:pPr eaLnBrk="1" hangingPunct="1"/>
            <a:endParaRPr lang="en-US" smtClean="0"/>
          </a:p>
        </p:txBody>
      </p:sp>
      <p:sp>
        <p:nvSpPr>
          <p:cNvPr id="39940" name="Slide Number Placeholder 3"/>
          <p:cNvSpPr>
            <a:spLocks noGrp="1"/>
          </p:cNvSpPr>
          <p:nvPr>
            <p:ph type="sldNum" sz="quarter" idx="5"/>
          </p:nvPr>
        </p:nvSpPr>
        <p:spPr bwMode="auto">
          <a:xfrm>
            <a:off x="3884122" y="8685862"/>
            <a:ext cx="2972320" cy="456575"/>
          </a:xfrm>
          <a:prstGeom prst="rect">
            <a:avLst/>
          </a:prstGeom>
          <a:noFill/>
          <a:ln>
            <a:miter lim="800000"/>
            <a:headEnd/>
            <a:tailEnd/>
          </a:ln>
        </p:spPr>
        <p:txBody>
          <a:bodyPr wrap="square" lIns="89940" tIns="44970" rIns="89940" bIns="44970" numCol="1" anchorCtr="0" compatLnSpc="1">
            <a:prstTxWarp prst="textNoShape">
              <a:avLst/>
            </a:prstTxWarp>
          </a:bodyPr>
          <a:lstStyle/>
          <a:p>
            <a:fld id="{F974027F-A08D-4BEA-963C-325AA5C79CE5}" type="slidenum">
              <a:rPr lang="en-US" smtClean="0">
                <a:latin typeface="Arial" charset="0"/>
                <a:cs typeface="Arial" charset="0"/>
              </a:rPr>
              <a:pPr/>
              <a:t>18</a:t>
            </a:fld>
            <a:endParaRPr lang="en-US" smtClean="0">
              <a:latin typeface="Arial" charset="0"/>
              <a:cs typeface="Arial"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p:spPr>
        <p:txBody>
          <a:bodyPr/>
          <a:lstStyle/>
          <a:p>
            <a:pPr eaLnBrk="1" hangingPunct="1"/>
            <a:endParaRPr lang="en-US" dirty="0" smtClean="0"/>
          </a:p>
        </p:txBody>
      </p:sp>
      <p:sp>
        <p:nvSpPr>
          <p:cNvPr id="39940" name="Slide Number Placeholder 3"/>
          <p:cNvSpPr>
            <a:spLocks noGrp="1"/>
          </p:cNvSpPr>
          <p:nvPr>
            <p:ph type="sldNum" sz="quarter" idx="5"/>
          </p:nvPr>
        </p:nvSpPr>
        <p:spPr bwMode="auto">
          <a:xfrm>
            <a:off x="3884122" y="8685862"/>
            <a:ext cx="2972320" cy="456575"/>
          </a:xfrm>
          <a:prstGeom prst="rect">
            <a:avLst/>
          </a:prstGeom>
          <a:noFill/>
          <a:ln>
            <a:miter lim="800000"/>
            <a:headEnd/>
            <a:tailEnd/>
          </a:ln>
        </p:spPr>
        <p:txBody>
          <a:bodyPr wrap="square" lIns="89940" tIns="44970" rIns="89940" bIns="44970" numCol="1" anchorCtr="0" compatLnSpc="1">
            <a:prstTxWarp prst="textNoShape">
              <a:avLst/>
            </a:prstTxWarp>
          </a:bodyPr>
          <a:lstStyle/>
          <a:p>
            <a:fld id="{F974027F-A08D-4BEA-963C-325AA5C79CE5}" type="slidenum">
              <a:rPr lang="en-US" smtClean="0">
                <a:latin typeface="Arial" charset="0"/>
                <a:cs typeface="Arial" charset="0"/>
              </a:rPr>
              <a:pPr/>
              <a:t>20</a:t>
            </a:fld>
            <a:endParaRPr lang="en-US" smtClean="0">
              <a:latin typeface="Arial" charset="0"/>
              <a:cs typeface="Arial"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a:ln/>
        </p:spPr>
      </p:sp>
      <p:sp>
        <p:nvSpPr>
          <p:cNvPr id="41987" name="Notes Placeholder 2"/>
          <p:cNvSpPr>
            <a:spLocks noGrp="1"/>
          </p:cNvSpPr>
          <p:nvPr>
            <p:ph type="body" idx="1"/>
          </p:nvPr>
        </p:nvSpPr>
        <p:spPr>
          <a:noFill/>
          <a:ln/>
        </p:spPr>
        <p:txBody>
          <a:bodyPr/>
          <a:lstStyle/>
          <a:p>
            <a:pPr eaLnBrk="1" hangingPunct="1"/>
            <a:endParaRPr lang="en-US" dirty="0" smtClean="0"/>
          </a:p>
        </p:txBody>
      </p:sp>
      <p:sp>
        <p:nvSpPr>
          <p:cNvPr id="41988" name="Slide Number Placeholder 3"/>
          <p:cNvSpPr>
            <a:spLocks noGrp="1"/>
          </p:cNvSpPr>
          <p:nvPr>
            <p:ph type="sldNum" sz="quarter" idx="5"/>
          </p:nvPr>
        </p:nvSpPr>
        <p:spPr bwMode="auto">
          <a:xfrm>
            <a:off x="3884122" y="8685862"/>
            <a:ext cx="2972320" cy="456575"/>
          </a:xfrm>
          <a:prstGeom prst="rect">
            <a:avLst/>
          </a:prstGeom>
          <a:noFill/>
          <a:ln>
            <a:miter lim="800000"/>
            <a:headEnd/>
            <a:tailEnd/>
          </a:ln>
        </p:spPr>
        <p:txBody>
          <a:bodyPr wrap="square" lIns="89940" tIns="44970" rIns="89940" bIns="44970" numCol="1" anchorCtr="0" compatLnSpc="1">
            <a:prstTxWarp prst="textNoShape">
              <a:avLst/>
            </a:prstTxWarp>
          </a:bodyPr>
          <a:lstStyle/>
          <a:p>
            <a:fld id="{05E97EF7-8FEB-4428-A3E4-342F9AAA5EE5}" type="slidenum">
              <a:rPr lang="en-US" smtClean="0">
                <a:latin typeface="Arial" charset="0"/>
                <a:cs typeface="Arial" charset="0"/>
              </a:rPr>
              <a:pPr/>
              <a:t>21</a:t>
            </a:fld>
            <a:endParaRPr lang="en-US" smtClean="0">
              <a:latin typeface="Arial" charset="0"/>
              <a:cs typeface="Arial"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a:ln/>
        </p:spPr>
      </p:sp>
      <p:sp>
        <p:nvSpPr>
          <p:cNvPr id="41987" name="Notes Placeholder 2"/>
          <p:cNvSpPr>
            <a:spLocks noGrp="1"/>
          </p:cNvSpPr>
          <p:nvPr>
            <p:ph type="body" idx="1"/>
          </p:nvPr>
        </p:nvSpPr>
        <p:spPr>
          <a:noFill/>
          <a:ln/>
        </p:spPr>
        <p:txBody>
          <a:bodyPr/>
          <a:lstStyle/>
          <a:p>
            <a:pPr eaLnBrk="1" hangingPunct="1"/>
            <a:r>
              <a:rPr lang="en-US" sz="1100" kern="1200" dirty="0" smtClean="0">
                <a:solidFill>
                  <a:schemeClr val="tx1"/>
                </a:solidFill>
                <a:latin typeface="Arial" charset="0"/>
                <a:ea typeface="+mn-ea"/>
                <a:cs typeface="+mn-cs"/>
              </a:rPr>
              <a:t>Per Mark: “I thought we agreed a Trust Survey wouldn’t be sold as a stand-alone product.  I can see highlighting the trust survey as an element of the Deal Review, but then I wouldn’t put a </a:t>
            </a:r>
            <a:r>
              <a:rPr lang="en-US" sz="1100" kern="1200" dirty="0" err="1" smtClean="0">
                <a:solidFill>
                  <a:schemeClr val="tx1"/>
                </a:solidFill>
                <a:latin typeface="Arial" charset="0"/>
                <a:ea typeface="+mn-ea"/>
                <a:cs typeface="+mn-cs"/>
              </a:rPr>
              <a:t>pricetag</a:t>
            </a:r>
            <a:r>
              <a:rPr lang="en-US" sz="1100" kern="1200" dirty="0" smtClean="0">
                <a:solidFill>
                  <a:schemeClr val="tx1"/>
                </a:solidFill>
                <a:latin typeface="Arial" charset="0"/>
                <a:ea typeface="+mn-ea"/>
                <a:cs typeface="+mn-cs"/>
              </a:rPr>
              <a:t> on it.  Verbiage something like this:</a:t>
            </a:r>
            <a:br>
              <a:rPr lang="en-US" sz="1100" kern="1200" dirty="0" smtClean="0">
                <a:solidFill>
                  <a:schemeClr val="tx1"/>
                </a:solidFill>
                <a:latin typeface="Arial" charset="0"/>
                <a:ea typeface="+mn-ea"/>
                <a:cs typeface="+mn-cs"/>
              </a:rPr>
            </a:br>
            <a:r>
              <a:rPr lang="en-US" sz="1100" kern="1200" dirty="0" smtClean="0">
                <a:solidFill>
                  <a:schemeClr val="tx1"/>
                </a:solidFill>
                <a:latin typeface="Arial" charset="0"/>
                <a:ea typeface="+mn-ea"/>
                <a:cs typeface="+mn-cs"/>
              </a:rPr>
              <a:t/>
            </a:r>
            <a:br>
              <a:rPr lang="en-US" sz="1100" kern="1200" dirty="0" smtClean="0">
                <a:solidFill>
                  <a:schemeClr val="tx1"/>
                </a:solidFill>
                <a:latin typeface="Arial" charset="0"/>
                <a:ea typeface="+mn-ea"/>
                <a:cs typeface="+mn-cs"/>
              </a:rPr>
            </a:br>
            <a:r>
              <a:rPr lang="en-US" sz="1100" kern="1200" dirty="0" smtClean="0">
                <a:solidFill>
                  <a:schemeClr val="tx1"/>
                </a:solidFill>
                <a:latin typeface="Arial" charset="0"/>
                <a:ea typeface="+mn-ea"/>
                <a:cs typeface="+mn-cs"/>
              </a:rPr>
              <a:t>“Lack of trust will block progress toward achieving a true Vested Outsourcing relationship.  As part of every Deal Review, we administer an online Trust Survey to build cognitive awareness of trust levels and identify key areas for improvement.  Once a client and vendor achieve a Vested Outsourcing agreement, they can commission a quarterly or semi-annual Trust Survey to make sure the partners stay on track.”</a:t>
            </a:r>
            <a:br>
              <a:rPr lang="en-US" sz="1100" kern="1200" dirty="0" smtClean="0">
                <a:solidFill>
                  <a:schemeClr val="tx1"/>
                </a:solidFill>
                <a:latin typeface="Arial" charset="0"/>
                <a:ea typeface="+mn-ea"/>
                <a:cs typeface="+mn-cs"/>
              </a:rPr>
            </a:br>
            <a:endParaRPr lang="en-US" dirty="0" smtClean="0"/>
          </a:p>
        </p:txBody>
      </p:sp>
      <p:sp>
        <p:nvSpPr>
          <p:cNvPr id="41988" name="Slide Number Placeholder 3"/>
          <p:cNvSpPr>
            <a:spLocks noGrp="1"/>
          </p:cNvSpPr>
          <p:nvPr>
            <p:ph type="sldNum" sz="quarter" idx="5"/>
          </p:nvPr>
        </p:nvSpPr>
        <p:spPr bwMode="auto">
          <a:xfrm>
            <a:off x="3884122" y="8685862"/>
            <a:ext cx="2972320" cy="456575"/>
          </a:xfrm>
          <a:prstGeom prst="rect">
            <a:avLst/>
          </a:prstGeom>
          <a:noFill/>
          <a:ln>
            <a:miter lim="800000"/>
            <a:headEnd/>
            <a:tailEnd/>
          </a:ln>
        </p:spPr>
        <p:txBody>
          <a:bodyPr wrap="square" lIns="89940" tIns="44970" rIns="89940" bIns="44970" numCol="1" anchorCtr="0" compatLnSpc="1">
            <a:prstTxWarp prst="textNoShape">
              <a:avLst/>
            </a:prstTxWarp>
          </a:bodyPr>
          <a:lstStyle/>
          <a:p>
            <a:fld id="{05E97EF7-8FEB-4428-A3E4-342F9AAA5EE5}" type="slidenum">
              <a:rPr lang="en-US" smtClean="0">
                <a:latin typeface="Arial" charset="0"/>
                <a:cs typeface="Arial" charset="0"/>
              </a:rPr>
              <a:pPr/>
              <a:t>22</a:t>
            </a:fld>
            <a:endParaRPr lang="en-US" smtClean="0">
              <a:latin typeface="Arial" charset="0"/>
              <a:cs typeface="Arial"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a:ln/>
        </p:spPr>
      </p:sp>
      <p:sp>
        <p:nvSpPr>
          <p:cNvPr id="41987" name="Notes Placeholder 2"/>
          <p:cNvSpPr>
            <a:spLocks noGrp="1"/>
          </p:cNvSpPr>
          <p:nvPr>
            <p:ph type="body" idx="1"/>
          </p:nvPr>
        </p:nvSpPr>
        <p:spPr>
          <a:noFill/>
          <a:ln/>
        </p:spPr>
        <p:txBody>
          <a:bodyPr/>
          <a:lstStyle/>
          <a:p>
            <a:pPr eaLnBrk="1" hangingPunct="1"/>
            <a:endParaRPr lang="en-US" smtClean="0"/>
          </a:p>
        </p:txBody>
      </p:sp>
      <p:sp>
        <p:nvSpPr>
          <p:cNvPr id="41988" name="Slide Number Placeholder 3"/>
          <p:cNvSpPr>
            <a:spLocks noGrp="1"/>
          </p:cNvSpPr>
          <p:nvPr>
            <p:ph type="sldNum" sz="quarter" idx="5"/>
          </p:nvPr>
        </p:nvSpPr>
        <p:spPr bwMode="auto">
          <a:xfrm>
            <a:off x="3884122" y="8685862"/>
            <a:ext cx="2972320" cy="456575"/>
          </a:xfrm>
          <a:prstGeom prst="rect">
            <a:avLst/>
          </a:prstGeom>
          <a:noFill/>
          <a:ln>
            <a:miter lim="800000"/>
            <a:headEnd/>
            <a:tailEnd/>
          </a:ln>
        </p:spPr>
        <p:txBody>
          <a:bodyPr wrap="square" lIns="89940" tIns="44970" rIns="89940" bIns="44970" numCol="1" anchorCtr="0" compatLnSpc="1">
            <a:prstTxWarp prst="textNoShape">
              <a:avLst/>
            </a:prstTxWarp>
          </a:bodyPr>
          <a:lstStyle/>
          <a:p>
            <a:fld id="{05E97EF7-8FEB-4428-A3E4-342F9AAA5EE5}" type="slidenum">
              <a:rPr lang="en-US" smtClean="0">
                <a:latin typeface="Arial" charset="0"/>
                <a:cs typeface="Arial" charset="0"/>
              </a:rPr>
              <a:pPr/>
              <a:t>23</a:t>
            </a:fld>
            <a:endParaRPr lang="en-US" smtClean="0">
              <a:latin typeface="Arial" charset="0"/>
              <a:cs typeface="Arial"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a:ln/>
        </p:spPr>
      </p:sp>
      <p:sp>
        <p:nvSpPr>
          <p:cNvPr id="41987" name="Notes Placeholder 2"/>
          <p:cNvSpPr>
            <a:spLocks noGrp="1"/>
          </p:cNvSpPr>
          <p:nvPr>
            <p:ph type="body" idx="1"/>
          </p:nvPr>
        </p:nvSpPr>
        <p:spPr>
          <a:noFill/>
          <a:ln/>
        </p:spPr>
        <p:txBody>
          <a:bodyPr/>
          <a:lstStyle/>
          <a:p>
            <a:pPr eaLnBrk="1" hangingPunct="1"/>
            <a:endParaRPr lang="en-US" smtClean="0"/>
          </a:p>
        </p:txBody>
      </p:sp>
      <p:sp>
        <p:nvSpPr>
          <p:cNvPr id="41988" name="Slide Number Placeholder 3"/>
          <p:cNvSpPr>
            <a:spLocks noGrp="1"/>
          </p:cNvSpPr>
          <p:nvPr>
            <p:ph type="sldNum" sz="quarter" idx="5"/>
          </p:nvPr>
        </p:nvSpPr>
        <p:spPr bwMode="auto">
          <a:xfrm>
            <a:off x="3884122" y="8685862"/>
            <a:ext cx="2972320" cy="456575"/>
          </a:xfrm>
          <a:prstGeom prst="rect">
            <a:avLst/>
          </a:prstGeom>
          <a:noFill/>
          <a:ln>
            <a:miter lim="800000"/>
            <a:headEnd/>
            <a:tailEnd/>
          </a:ln>
        </p:spPr>
        <p:txBody>
          <a:bodyPr wrap="square" lIns="89940" tIns="44970" rIns="89940" bIns="44970" numCol="1" anchorCtr="0" compatLnSpc="1">
            <a:prstTxWarp prst="textNoShape">
              <a:avLst/>
            </a:prstTxWarp>
          </a:bodyPr>
          <a:lstStyle/>
          <a:p>
            <a:fld id="{05E97EF7-8FEB-4428-A3E4-342F9AAA5EE5}" type="slidenum">
              <a:rPr lang="en-US" smtClean="0">
                <a:latin typeface="Arial" charset="0"/>
                <a:cs typeface="Arial" charset="0"/>
              </a:rPr>
              <a:pPr/>
              <a:t>24</a:t>
            </a:fld>
            <a:endParaRPr lang="en-US" smtClean="0">
              <a:latin typeface="Arial" charset="0"/>
              <a:cs typeface="Arial"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p:spPr>
        <p:txBody>
          <a:bodyPr/>
          <a:lstStyle/>
          <a:p>
            <a:pPr eaLnBrk="1" hangingPunct="1"/>
            <a:r>
              <a:rPr lang="en-US" dirty="0" smtClean="0"/>
              <a:t>Kate</a:t>
            </a:r>
            <a:r>
              <a:rPr lang="en-US" baseline="0" dirty="0" smtClean="0"/>
              <a:t> – I’ve removed cases that are not public or will be viewed outside of the UT Classes.</a:t>
            </a:r>
            <a:endParaRPr lang="en-US" dirty="0" smtClean="0"/>
          </a:p>
        </p:txBody>
      </p:sp>
      <p:sp>
        <p:nvSpPr>
          <p:cNvPr id="39940" name="Slide Number Placeholder 3"/>
          <p:cNvSpPr>
            <a:spLocks noGrp="1"/>
          </p:cNvSpPr>
          <p:nvPr>
            <p:ph type="sldNum" sz="quarter" idx="5"/>
          </p:nvPr>
        </p:nvSpPr>
        <p:spPr bwMode="auto">
          <a:xfrm>
            <a:off x="3884122" y="8685862"/>
            <a:ext cx="2972320" cy="456575"/>
          </a:xfrm>
          <a:prstGeom prst="rect">
            <a:avLst/>
          </a:prstGeom>
          <a:noFill/>
          <a:ln>
            <a:miter lim="800000"/>
            <a:headEnd/>
            <a:tailEnd/>
          </a:ln>
        </p:spPr>
        <p:txBody>
          <a:bodyPr wrap="square" lIns="89940" tIns="44970" rIns="89940" bIns="44970" numCol="1" anchorCtr="0" compatLnSpc="1">
            <a:prstTxWarp prst="textNoShape">
              <a:avLst/>
            </a:prstTxWarp>
          </a:bodyPr>
          <a:lstStyle/>
          <a:p>
            <a:fld id="{F974027F-A08D-4BEA-963C-325AA5C79CE5}" type="slidenum">
              <a:rPr lang="en-US" smtClean="0">
                <a:latin typeface="Arial" charset="0"/>
                <a:cs typeface="Arial" charset="0"/>
              </a:rPr>
              <a:pPr/>
              <a:t>25</a:t>
            </a:fld>
            <a:endParaRPr lang="en-US" smtClean="0">
              <a:latin typeface="Arial" charset="0"/>
              <a:cs typeface="Arial"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p:spPr>
        <p:txBody>
          <a:bodyPr/>
          <a:lstStyle/>
          <a:p>
            <a:pPr eaLnBrk="1" hangingPunct="1"/>
            <a:endParaRPr lang="en-US" smtClean="0"/>
          </a:p>
        </p:txBody>
      </p:sp>
      <p:sp>
        <p:nvSpPr>
          <p:cNvPr id="39940" name="Slide Number Placeholder 3"/>
          <p:cNvSpPr>
            <a:spLocks noGrp="1"/>
          </p:cNvSpPr>
          <p:nvPr>
            <p:ph type="sldNum" sz="quarter" idx="5"/>
          </p:nvPr>
        </p:nvSpPr>
        <p:spPr bwMode="auto">
          <a:xfrm>
            <a:off x="3884122" y="8685862"/>
            <a:ext cx="2972320" cy="456575"/>
          </a:xfrm>
          <a:prstGeom prst="rect">
            <a:avLst/>
          </a:prstGeom>
          <a:noFill/>
          <a:ln>
            <a:miter lim="800000"/>
            <a:headEnd/>
            <a:tailEnd/>
          </a:ln>
        </p:spPr>
        <p:txBody>
          <a:bodyPr wrap="square" lIns="89940" tIns="44970" rIns="89940" bIns="44970" numCol="1" anchorCtr="0" compatLnSpc="1">
            <a:prstTxWarp prst="textNoShape">
              <a:avLst/>
            </a:prstTxWarp>
          </a:bodyPr>
          <a:lstStyle/>
          <a:p>
            <a:fld id="{F974027F-A08D-4BEA-963C-325AA5C79CE5}" type="slidenum">
              <a:rPr lang="en-US" smtClean="0">
                <a:latin typeface="Arial" charset="0"/>
                <a:cs typeface="Arial" charset="0"/>
              </a:rPr>
              <a:pPr/>
              <a:t>26</a:t>
            </a:fld>
            <a:endParaRPr lang="en-US" smtClean="0">
              <a:latin typeface="Arial" charset="0"/>
              <a:cs typeface="Arial"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p:spPr>
        <p:txBody>
          <a:bodyPr/>
          <a:lstStyle/>
          <a:p>
            <a:pPr eaLnBrk="1" hangingPunct="1"/>
            <a:endParaRPr lang="en-US" smtClean="0"/>
          </a:p>
        </p:txBody>
      </p:sp>
      <p:sp>
        <p:nvSpPr>
          <p:cNvPr id="39940" name="Slide Number Placeholder 3"/>
          <p:cNvSpPr>
            <a:spLocks noGrp="1"/>
          </p:cNvSpPr>
          <p:nvPr>
            <p:ph type="sldNum" sz="quarter" idx="5"/>
          </p:nvPr>
        </p:nvSpPr>
        <p:spPr bwMode="auto">
          <a:xfrm>
            <a:off x="3884122" y="8685862"/>
            <a:ext cx="2972320" cy="456575"/>
          </a:xfrm>
          <a:prstGeom prst="rect">
            <a:avLst/>
          </a:prstGeom>
          <a:noFill/>
          <a:ln>
            <a:miter lim="800000"/>
            <a:headEnd/>
            <a:tailEnd/>
          </a:ln>
        </p:spPr>
        <p:txBody>
          <a:bodyPr wrap="square" lIns="89940" tIns="44970" rIns="89940" bIns="44970" numCol="1" anchorCtr="0" compatLnSpc="1">
            <a:prstTxWarp prst="textNoShape">
              <a:avLst/>
            </a:prstTxWarp>
          </a:bodyPr>
          <a:lstStyle/>
          <a:p>
            <a:fld id="{F974027F-A08D-4BEA-963C-325AA5C79CE5}" type="slidenum">
              <a:rPr lang="en-US" smtClean="0">
                <a:latin typeface="Arial" charset="0"/>
                <a:cs typeface="Arial" charset="0"/>
              </a:rPr>
              <a:pPr/>
              <a:t>27</a:t>
            </a:fld>
            <a:endParaRPr lang="en-US" smtClean="0">
              <a:latin typeface="Arial" charset="0"/>
              <a:cs typeface="Arial"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p:spPr>
        <p:txBody>
          <a:bodyPr/>
          <a:lstStyle/>
          <a:p>
            <a:pPr eaLnBrk="1" hangingPunct="1"/>
            <a:endParaRPr lang="en-US" smtClean="0"/>
          </a:p>
        </p:txBody>
      </p:sp>
      <p:sp>
        <p:nvSpPr>
          <p:cNvPr id="39940" name="Slide Number Placeholder 3"/>
          <p:cNvSpPr>
            <a:spLocks noGrp="1"/>
          </p:cNvSpPr>
          <p:nvPr>
            <p:ph type="sldNum" sz="quarter" idx="5"/>
          </p:nvPr>
        </p:nvSpPr>
        <p:spPr bwMode="auto">
          <a:xfrm>
            <a:off x="3884122" y="8685862"/>
            <a:ext cx="2972320" cy="456575"/>
          </a:xfrm>
          <a:prstGeom prst="rect">
            <a:avLst/>
          </a:prstGeom>
          <a:noFill/>
          <a:ln>
            <a:miter lim="800000"/>
            <a:headEnd/>
            <a:tailEnd/>
          </a:ln>
        </p:spPr>
        <p:txBody>
          <a:bodyPr wrap="square" lIns="89940" tIns="44970" rIns="89940" bIns="44970" numCol="1" anchorCtr="0" compatLnSpc="1">
            <a:prstTxWarp prst="textNoShape">
              <a:avLst/>
            </a:prstTxWarp>
          </a:bodyPr>
          <a:lstStyle/>
          <a:p>
            <a:fld id="{F974027F-A08D-4BEA-963C-325AA5C79CE5}" type="slidenum">
              <a:rPr lang="en-US" smtClean="0">
                <a:latin typeface="Arial" charset="0"/>
                <a:cs typeface="Arial" charset="0"/>
              </a:rPr>
              <a:pPr/>
              <a:t>28</a:t>
            </a:fld>
            <a:endParaRPr lang="en-US" smtClean="0">
              <a:latin typeface="Arial" charset="0"/>
              <a:cs typeface="Arial"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p:spPr>
        <p:txBody>
          <a:bodyPr/>
          <a:lstStyle/>
          <a:p>
            <a:pPr eaLnBrk="1" hangingPunct="1"/>
            <a:endParaRPr lang="en-US" smtClean="0"/>
          </a:p>
        </p:txBody>
      </p:sp>
      <p:sp>
        <p:nvSpPr>
          <p:cNvPr id="39940" name="Slide Number Placeholder 3"/>
          <p:cNvSpPr>
            <a:spLocks noGrp="1"/>
          </p:cNvSpPr>
          <p:nvPr>
            <p:ph type="sldNum" sz="quarter" idx="5"/>
          </p:nvPr>
        </p:nvSpPr>
        <p:spPr bwMode="auto">
          <a:xfrm>
            <a:off x="3884122" y="8685862"/>
            <a:ext cx="2972320" cy="456575"/>
          </a:xfrm>
          <a:prstGeom prst="rect">
            <a:avLst/>
          </a:prstGeom>
          <a:noFill/>
          <a:ln>
            <a:miter lim="800000"/>
            <a:headEnd/>
            <a:tailEnd/>
          </a:ln>
        </p:spPr>
        <p:txBody>
          <a:bodyPr wrap="square" lIns="89940" tIns="44970" rIns="89940" bIns="44970" numCol="1" anchorCtr="0" compatLnSpc="1">
            <a:prstTxWarp prst="textNoShape">
              <a:avLst/>
            </a:prstTxWarp>
          </a:bodyPr>
          <a:lstStyle/>
          <a:p>
            <a:fld id="{F974027F-A08D-4BEA-963C-325AA5C79CE5}" type="slidenum">
              <a:rPr lang="en-US" smtClean="0">
                <a:latin typeface="Arial" charset="0"/>
                <a:cs typeface="Arial" charset="0"/>
              </a:rPr>
              <a:pPr/>
              <a:t>31</a:t>
            </a:fld>
            <a:endParaRPr lang="en-US" smtClean="0">
              <a:latin typeface="Arial" charset="0"/>
              <a:cs typeface="Arial"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5D8DEC4A-E348-414F-A419-B1C417F650C6}" type="slidenum">
              <a:rPr lang="en-US" smtClean="0"/>
              <a:pPr/>
              <a:t>32</a:t>
            </a:fld>
            <a:endParaRPr lang="en-US" dirty="0"/>
          </a:p>
        </p:txBody>
      </p:sp>
    </p:spTree>
    <p:extLst>
      <p:ext uri="{BB962C8B-B14F-4D97-AF65-F5344CB8AC3E}">
        <p14:creationId xmlns:p14="http://schemas.microsoft.com/office/powerpoint/2010/main" val="75972885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a:ln/>
        </p:spPr>
      </p:sp>
      <p:sp>
        <p:nvSpPr>
          <p:cNvPr id="41987" name="Notes Placeholder 2"/>
          <p:cNvSpPr>
            <a:spLocks noGrp="1"/>
          </p:cNvSpPr>
          <p:nvPr>
            <p:ph type="body" idx="1"/>
          </p:nvPr>
        </p:nvSpPr>
        <p:spPr>
          <a:noFill/>
          <a:ln/>
        </p:spPr>
        <p:txBody>
          <a:bodyPr/>
          <a:lstStyle/>
          <a:p>
            <a:pPr eaLnBrk="1" hangingPunct="1"/>
            <a:endParaRPr lang="en-US" smtClean="0"/>
          </a:p>
        </p:txBody>
      </p:sp>
      <p:sp>
        <p:nvSpPr>
          <p:cNvPr id="41988" name="Slide Number Placeholder 3"/>
          <p:cNvSpPr>
            <a:spLocks noGrp="1"/>
          </p:cNvSpPr>
          <p:nvPr>
            <p:ph type="sldNum" sz="quarter" idx="5"/>
          </p:nvPr>
        </p:nvSpPr>
        <p:spPr bwMode="auto">
          <a:xfrm>
            <a:off x="3884122" y="8685862"/>
            <a:ext cx="2972320" cy="456575"/>
          </a:xfrm>
          <a:prstGeom prst="rect">
            <a:avLst/>
          </a:prstGeom>
          <a:noFill/>
          <a:ln>
            <a:miter lim="800000"/>
            <a:headEnd/>
            <a:tailEnd/>
          </a:ln>
        </p:spPr>
        <p:txBody>
          <a:bodyPr wrap="square" lIns="89940" tIns="44970" rIns="89940" bIns="44970" numCol="1" anchorCtr="0" compatLnSpc="1">
            <a:prstTxWarp prst="textNoShape">
              <a:avLst/>
            </a:prstTxWarp>
          </a:bodyPr>
          <a:lstStyle/>
          <a:p>
            <a:fld id="{05E97EF7-8FEB-4428-A3E4-342F9AAA5EE5}" type="slidenum">
              <a:rPr lang="en-US" smtClean="0">
                <a:latin typeface="Arial" charset="0"/>
                <a:cs typeface="Arial" charset="0"/>
              </a:rPr>
              <a:pPr/>
              <a:t>37</a:t>
            </a:fld>
            <a:endParaRPr lang="en-US" smtClean="0">
              <a:latin typeface="Arial" charset="0"/>
              <a:cs typeface="Arial"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p:spPr>
        <p:txBody>
          <a:bodyPr/>
          <a:lstStyle/>
          <a:p>
            <a:pPr eaLnBrk="1" hangingPunct="1"/>
            <a:endParaRPr lang="en-US" smtClean="0"/>
          </a:p>
        </p:txBody>
      </p:sp>
      <p:sp>
        <p:nvSpPr>
          <p:cNvPr id="39940" name="Slide Number Placeholder 3"/>
          <p:cNvSpPr>
            <a:spLocks noGrp="1"/>
          </p:cNvSpPr>
          <p:nvPr>
            <p:ph type="sldNum" sz="quarter" idx="5"/>
          </p:nvPr>
        </p:nvSpPr>
        <p:spPr bwMode="auto">
          <a:xfrm>
            <a:off x="3884122" y="8685862"/>
            <a:ext cx="2972320" cy="456575"/>
          </a:xfrm>
          <a:prstGeom prst="rect">
            <a:avLst/>
          </a:prstGeom>
          <a:noFill/>
          <a:ln>
            <a:miter lim="800000"/>
            <a:headEnd/>
            <a:tailEnd/>
          </a:ln>
        </p:spPr>
        <p:txBody>
          <a:bodyPr wrap="square" lIns="89940" tIns="44970" rIns="89940" bIns="44970" numCol="1" anchorCtr="0" compatLnSpc="1">
            <a:prstTxWarp prst="textNoShape">
              <a:avLst/>
            </a:prstTxWarp>
          </a:bodyPr>
          <a:lstStyle/>
          <a:p>
            <a:fld id="{F974027F-A08D-4BEA-963C-325AA5C79CE5}" type="slidenum">
              <a:rPr lang="en-US" smtClean="0">
                <a:latin typeface="Arial" charset="0"/>
                <a:cs typeface="Arial" charset="0"/>
              </a:rPr>
              <a:pPr/>
              <a:t>39</a:t>
            </a:fld>
            <a:endParaRPr lang="en-US" smtClean="0">
              <a:latin typeface="Arial" charset="0"/>
              <a:cs typeface="Arial"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p:spPr>
        <p:txBody>
          <a:bodyPr/>
          <a:lstStyle/>
          <a:p>
            <a:endParaRPr lang="en-US" dirty="0" smtClean="0">
              <a:latin typeface="Arial" pitchFamily="34"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p:spPr>
        <p:txBody>
          <a:bodyPr/>
          <a:lstStyle/>
          <a:p>
            <a:pPr eaLnBrk="1" hangingPunct="1"/>
            <a:endParaRPr lang="en-US" smtClean="0"/>
          </a:p>
        </p:txBody>
      </p:sp>
      <p:sp>
        <p:nvSpPr>
          <p:cNvPr id="39940" name="Slide Number Placeholder 3"/>
          <p:cNvSpPr>
            <a:spLocks noGrp="1"/>
          </p:cNvSpPr>
          <p:nvPr>
            <p:ph type="sldNum" sz="quarter" idx="5"/>
          </p:nvPr>
        </p:nvSpPr>
        <p:spPr bwMode="auto">
          <a:xfrm>
            <a:off x="3884122" y="8685862"/>
            <a:ext cx="2972320" cy="456575"/>
          </a:xfrm>
          <a:prstGeom prst="rect">
            <a:avLst/>
          </a:prstGeom>
          <a:noFill/>
          <a:ln>
            <a:miter lim="800000"/>
            <a:headEnd/>
            <a:tailEnd/>
          </a:ln>
        </p:spPr>
        <p:txBody>
          <a:bodyPr wrap="square" lIns="89940" tIns="44970" rIns="89940" bIns="44970" numCol="1" anchorCtr="0" compatLnSpc="1">
            <a:prstTxWarp prst="textNoShape">
              <a:avLst/>
            </a:prstTxWarp>
          </a:bodyPr>
          <a:lstStyle/>
          <a:p>
            <a:fld id="{F974027F-A08D-4BEA-963C-325AA5C79CE5}" type="slidenum">
              <a:rPr lang="en-US" smtClean="0">
                <a:latin typeface="Arial" charset="0"/>
                <a:cs typeface="Arial" charset="0"/>
              </a:rPr>
              <a:pPr/>
              <a:t>40</a:t>
            </a:fld>
            <a:endParaRPr lang="en-US" smtClean="0">
              <a:latin typeface="Arial" charset="0"/>
              <a:cs typeface="Arial"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a:ln/>
        </p:spPr>
      </p:sp>
      <p:sp>
        <p:nvSpPr>
          <p:cNvPr id="41987" name="Notes Placeholder 2"/>
          <p:cNvSpPr>
            <a:spLocks noGrp="1"/>
          </p:cNvSpPr>
          <p:nvPr>
            <p:ph type="body" idx="1"/>
          </p:nvPr>
        </p:nvSpPr>
        <p:spPr>
          <a:noFill/>
          <a:ln/>
        </p:spPr>
        <p:txBody>
          <a:bodyPr/>
          <a:lstStyle/>
          <a:p>
            <a:pPr eaLnBrk="1" hangingPunct="1"/>
            <a:endParaRPr lang="en-US" smtClean="0"/>
          </a:p>
        </p:txBody>
      </p:sp>
      <p:sp>
        <p:nvSpPr>
          <p:cNvPr id="41988" name="Slide Number Placeholder 3"/>
          <p:cNvSpPr>
            <a:spLocks noGrp="1"/>
          </p:cNvSpPr>
          <p:nvPr>
            <p:ph type="sldNum" sz="quarter" idx="5"/>
          </p:nvPr>
        </p:nvSpPr>
        <p:spPr bwMode="auto">
          <a:xfrm>
            <a:off x="3884122" y="8685862"/>
            <a:ext cx="2972320" cy="456575"/>
          </a:xfrm>
          <a:prstGeom prst="rect">
            <a:avLst/>
          </a:prstGeom>
          <a:noFill/>
          <a:ln>
            <a:miter lim="800000"/>
            <a:headEnd/>
            <a:tailEnd/>
          </a:ln>
        </p:spPr>
        <p:txBody>
          <a:bodyPr wrap="square" lIns="89940" tIns="44970" rIns="89940" bIns="44970" numCol="1" anchorCtr="0" compatLnSpc="1">
            <a:prstTxWarp prst="textNoShape">
              <a:avLst/>
            </a:prstTxWarp>
          </a:bodyPr>
          <a:lstStyle/>
          <a:p>
            <a:fld id="{05E97EF7-8FEB-4428-A3E4-342F9AAA5EE5}" type="slidenum">
              <a:rPr lang="en-US" smtClean="0">
                <a:latin typeface="Arial" charset="0"/>
                <a:cs typeface="Arial" charset="0"/>
              </a:rPr>
              <a:pPr/>
              <a:t>41</a:t>
            </a:fld>
            <a:endParaRPr lang="en-US" smtClean="0">
              <a:latin typeface="Arial" charset="0"/>
              <a:cs typeface="Arial"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a:ln/>
        </p:spPr>
      </p:sp>
      <p:sp>
        <p:nvSpPr>
          <p:cNvPr id="41987" name="Notes Placeholder 2"/>
          <p:cNvSpPr>
            <a:spLocks noGrp="1"/>
          </p:cNvSpPr>
          <p:nvPr>
            <p:ph type="body" idx="1"/>
          </p:nvPr>
        </p:nvSpPr>
        <p:spPr>
          <a:noFill/>
          <a:ln/>
        </p:spPr>
        <p:txBody>
          <a:bodyPr/>
          <a:lstStyle/>
          <a:p>
            <a:pPr eaLnBrk="1" hangingPunct="1"/>
            <a:endParaRPr lang="en-US" smtClean="0"/>
          </a:p>
        </p:txBody>
      </p:sp>
      <p:sp>
        <p:nvSpPr>
          <p:cNvPr id="41988" name="Slide Number Placeholder 3"/>
          <p:cNvSpPr>
            <a:spLocks noGrp="1"/>
          </p:cNvSpPr>
          <p:nvPr>
            <p:ph type="sldNum" sz="quarter" idx="5"/>
          </p:nvPr>
        </p:nvSpPr>
        <p:spPr bwMode="auto">
          <a:xfrm>
            <a:off x="3884122" y="8685862"/>
            <a:ext cx="2972320" cy="456575"/>
          </a:xfrm>
          <a:prstGeom prst="rect">
            <a:avLst/>
          </a:prstGeom>
          <a:noFill/>
          <a:ln>
            <a:miter lim="800000"/>
            <a:headEnd/>
            <a:tailEnd/>
          </a:ln>
        </p:spPr>
        <p:txBody>
          <a:bodyPr wrap="square" lIns="89940" tIns="44970" rIns="89940" bIns="44970" numCol="1" anchorCtr="0" compatLnSpc="1">
            <a:prstTxWarp prst="textNoShape">
              <a:avLst/>
            </a:prstTxWarp>
          </a:bodyPr>
          <a:lstStyle/>
          <a:p>
            <a:fld id="{05E97EF7-8FEB-4428-A3E4-342F9AAA5EE5}" type="slidenum">
              <a:rPr lang="en-US" smtClean="0">
                <a:latin typeface="Arial" charset="0"/>
                <a:cs typeface="Arial" charset="0"/>
              </a:rPr>
              <a:pPr/>
              <a:t>42</a:t>
            </a:fld>
            <a:endParaRPr lang="en-US" smtClean="0">
              <a:latin typeface="Arial" charset="0"/>
              <a:cs typeface="Arial" charset="0"/>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p:spPr>
        <p:txBody>
          <a:bodyPr/>
          <a:lstStyle/>
          <a:p>
            <a:endParaRPr lang="en-US" dirty="0" smtClean="0">
              <a:latin typeface="Arial"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bwMode="auto">
          <a:xfrm>
            <a:off x="3884122" y="8685862"/>
            <a:ext cx="2972320" cy="456575"/>
          </a:xfrm>
          <a:prstGeom prst="rect">
            <a:avLst/>
          </a:prstGeom>
          <a:noFill/>
          <a:ln>
            <a:miter lim="800000"/>
            <a:headEnd/>
            <a:tailEnd/>
          </a:ln>
        </p:spPr>
        <p:txBody>
          <a:bodyPr wrap="square" lIns="89940" tIns="44970" rIns="89940" bIns="44970" numCol="1" anchorCtr="0" compatLnSpc="1">
            <a:prstTxWarp prst="textNoShape">
              <a:avLst/>
            </a:prstTxWarp>
          </a:bodyPr>
          <a:lstStyle/>
          <a:p>
            <a:fld id="{ED34F04F-7207-4709-95E0-0F68B072C57D}" type="slidenum">
              <a:rPr lang="en-US" smtClean="0">
                <a:latin typeface="Arial" charset="0"/>
                <a:ea typeface="MS PGothic" pitchFamily="34" charset="-128"/>
                <a:cs typeface="Arial" charset="0"/>
              </a:rPr>
              <a:pPr/>
              <a:t>5</a:t>
            </a:fld>
            <a:endParaRPr lang="en-US" smtClean="0">
              <a:latin typeface="Arial" charset="0"/>
              <a:ea typeface="MS PGothic" pitchFamily="34" charset="-128"/>
              <a:cs typeface="Arial" charset="0"/>
            </a:endParaRPr>
          </a:p>
        </p:txBody>
      </p:sp>
      <p:sp>
        <p:nvSpPr>
          <p:cNvPr id="37891" name="Rectangle 7"/>
          <p:cNvSpPr txBox="1">
            <a:spLocks noGrp="1" noChangeArrowheads="1"/>
          </p:cNvSpPr>
          <p:nvPr/>
        </p:nvSpPr>
        <p:spPr bwMode="auto">
          <a:xfrm>
            <a:off x="3884122" y="8685862"/>
            <a:ext cx="2972320" cy="456575"/>
          </a:xfrm>
          <a:prstGeom prst="rect">
            <a:avLst/>
          </a:prstGeom>
          <a:noFill/>
          <a:ln w="9525">
            <a:noFill/>
            <a:miter lim="800000"/>
            <a:headEnd/>
            <a:tailEnd/>
          </a:ln>
        </p:spPr>
        <p:txBody>
          <a:bodyPr lIns="91433" tIns="45717" rIns="91433" bIns="45717" anchor="b"/>
          <a:lstStyle/>
          <a:p>
            <a:pPr algn="r"/>
            <a:fld id="{608059C4-D249-41DF-B19C-B3DCBD920A95}" type="slidenum">
              <a:rPr lang="en-US" sz="1200">
                <a:latin typeface="Arial" charset="0"/>
              </a:rPr>
              <a:pPr algn="r"/>
              <a:t>5</a:t>
            </a:fld>
            <a:endParaRPr lang="en-US" sz="1200">
              <a:latin typeface="Arial" charset="0"/>
            </a:endParaRPr>
          </a:p>
        </p:txBody>
      </p:sp>
      <p:sp>
        <p:nvSpPr>
          <p:cNvPr id="37892" name="Rectangle 2"/>
          <p:cNvSpPr>
            <a:spLocks noGrp="1" noRot="1" noChangeAspect="1" noChangeArrowheads="1" noTextEdit="1"/>
          </p:cNvSpPr>
          <p:nvPr>
            <p:ph type="sldImg"/>
          </p:nvPr>
        </p:nvSpPr>
        <p:spPr>
          <a:ln/>
        </p:spPr>
      </p:sp>
      <p:sp>
        <p:nvSpPr>
          <p:cNvPr id="37893"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bwMode="auto">
          <a:xfrm>
            <a:off x="3884122" y="8685862"/>
            <a:ext cx="2972320" cy="456575"/>
          </a:xfrm>
          <a:prstGeom prst="rect">
            <a:avLst/>
          </a:prstGeom>
          <a:noFill/>
          <a:ln>
            <a:miter lim="800000"/>
            <a:headEnd/>
            <a:tailEnd/>
          </a:ln>
        </p:spPr>
        <p:txBody>
          <a:bodyPr wrap="square" lIns="89940" tIns="44970" rIns="89940" bIns="44970" numCol="1" anchorCtr="0" compatLnSpc="1">
            <a:prstTxWarp prst="textNoShape">
              <a:avLst/>
            </a:prstTxWarp>
          </a:bodyPr>
          <a:lstStyle/>
          <a:p>
            <a:fld id="{ED34F04F-7207-4709-95E0-0F68B072C57D}" type="slidenum">
              <a:rPr lang="en-US" smtClean="0">
                <a:latin typeface="Arial" charset="0"/>
                <a:ea typeface="MS PGothic" pitchFamily="34" charset="-128"/>
                <a:cs typeface="Arial" charset="0"/>
              </a:rPr>
              <a:pPr/>
              <a:t>6</a:t>
            </a:fld>
            <a:endParaRPr lang="en-US" smtClean="0">
              <a:latin typeface="Arial" charset="0"/>
              <a:ea typeface="MS PGothic" pitchFamily="34" charset="-128"/>
              <a:cs typeface="Arial" charset="0"/>
            </a:endParaRPr>
          </a:p>
        </p:txBody>
      </p:sp>
      <p:sp>
        <p:nvSpPr>
          <p:cNvPr id="37891" name="Rectangle 7"/>
          <p:cNvSpPr txBox="1">
            <a:spLocks noGrp="1" noChangeArrowheads="1"/>
          </p:cNvSpPr>
          <p:nvPr/>
        </p:nvSpPr>
        <p:spPr bwMode="auto">
          <a:xfrm>
            <a:off x="3884122" y="8685862"/>
            <a:ext cx="2972320" cy="456575"/>
          </a:xfrm>
          <a:prstGeom prst="rect">
            <a:avLst/>
          </a:prstGeom>
          <a:noFill/>
          <a:ln w="9525">
            <a:noFill/>
            <a:miter lim="800000"/>
            <a:headEnd/>
            <a:tailEnd/>
          </a:ln>
        </p:spPr>
        <p:txBody>
          <a:bodyPr lIns="91433" tIns="45717" rIns="91433" bIns="45717" anchor="b"/>
          <a:lstStyle/>
          <a:p>
            <a:pPr algn="r"/>
            <a:fld id="{608059C4-D249-41DF-B19C-B3DCBD920A95}" type="slidenum">
              <a:rPr lang="en-US" sz="1200">
                <a:latin typeface="Arial" charset="0"/>
              </a:rPr>
              <a:pPr algn="r"/>
              <a:t>6</a:t>
            </a:fld>
            <a:endParaRPr lang="en-US" sz="1200">
              <a:latin typeface="Arial" charset="0"/>
            </a:endParaRPr>
          </a:p>
        </p:txBody>
      </p:sp>
      <p:sp>
        <p:nvSpPr>
          <p:cNvPr id="37892" name="Rectangle 2"/>
          <p:cNvSpPr>
            <a:spLocks noGrp="1" noRot="1" noChangeAspect="1" noChangeArrowheads="1" noTextEdit="1"/>
          </p:cNvSpPr>
          <p:nvPr>
            <p:ph type="sldImg"/>
          </p:nvPr>
        </p:nvSpPr>
        <p:spPr>
          <a:ln/>
        </p:spPr>
      </p:sp>
      <p:sp>
        <p:nvSpPr>
          <p:cNvPr id="37893"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bwMode="auto">
          <a:xfrm>
            <a:off x="3884122" y="8685862"/>
            <a:ext cx="2972320" cy="456575"/>
          </a:xfrm>
          <a:prstGeom prst="rect">
            <a:avLst/>
          </a:prstGeom>
          <a:noFill/>
          <a:ln>
            <a:miter lim="800000"/>
            <a:headEnd/>
            <a:tailEnd/>
          </a:ln>
        </p:spPr>
        <p:txBody>
          <a:bodyPr wrap="square" lIns="89940" tIns="44970" rIns="89940" bIns="44970" numCol="1" anchorCtr="0" compatLnSpc="1">
            <a:prstTxWarp prst="textNoShape">
              <a:avLst/>
            </a:prstTxWarp>
          </a:bodyPr>
          <a:lstStyle/>
          <a:p>
            <a:fld id="{ED34F04F-7207-4709-95E0-0F68B072C57D}" type="slidenum">
              <a:rPr lang="en-US" smtClean="0">
                <a:latin typeface="Arial" charset="0"/>
                <a:ea typeface="MS PGothic" pitchFamily="34" charset="-128"/>
                <a:cs typeface="Arial" charset="0"/>
              </a:rPr>
              <a:pPr/>
              <a:t>7</a:t>
            </a:fld>
            <a:endParaRPr lang="en-US" smtClean="0">
              <a:latin typeface="Arial" charset="0"/>
              <a:ea typeface="MS PGothic" pitchFamily="34" charset="-128"/>
              <a:cs typeface="Arial" charset="0"/>
            </a:endParaRPr>
          </a:p>
        </p:txBody>
      </p:sp>
      <p:sp>
        <p:nvSpPr>
          <p:cNvPr id="37891" name="Rectangle 7"/>
          <p:cNvSpPr txBox="1">
            <a:spLocks noGrp="1" noChangeArrowheads="1"/>
          </p:cNvSpPr>
          <p:nvPr/>
        </p:nvSpPr>
        <p:spPr bwMode="auto">
          <a:xfrm>
            <a:off x="3884122" y="8685862"/>
            <a:ext cx="2972320" cy="456575"/>
          </a:xfrm>
          <a:prstGeom prst="rect">
            <a:avLst/>
          </a:prstGeom>
          <a:noFill/>
          <a:ln w="9525">
            <a:noFill/>
            <a:miter lim="800000"/>
            <a:headEnd/>
            <a:tailEnd/>
          </a:ln>
        </p:spPr>
        <p:txBody>
          <a:bodyPr lIns="91433" tIns="45717" rIns="91433" bIns="45717" anchor="b"/>
          <a:lstStyle/>
          <a:p>
            <a:pPr algn="r"/>
            <a:fld id="{608059C4-D249-41DF-B19C-B3DCBD920A95}" type="slidenum">
              <a:rPr lang="en-US" sz="1200">
                <a:latin typeface="Arial" charset="0"/>
              </a:rPr>
              <a:pPr algn="r"/>
              <a:t>7</a:t>
            </a:fld>
            <a:endParaRPr lang="en-US" sz="1200">
              <a:latin typeface="Arial" charset="0"/>
            </a:endParaRPr>
          </a:p>
        </p:txBody>
      </p:sp>
      <p:sp>
        <p:nvSpPr>
          <p:cNvPr id="37892" name="Rectangle 2"/>
          <p:cNvSpPr>
            <a:spLocks noGrp="1" noRot="1" noChangeAspect="1" noChangeArrowheads="1" noTextEdit="1"/>
          </p:cNvSpPr>
          <p:nvPr>
            <p:ph type="sldImg"/>
          </p:nvPr>
        </p:nvSpPr>
        <p:spPr>
          <a:ln/>
        </p:spPr>
      </p:sp>
      <p:sp>
        <p:nvSpPr>
          <p:cNvPr id="37893"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p:spPr>
        <p:txBody>
          <a:bodyPr/>
          <a:lstStyle/>
          <a:p>
            <a:endParaRPr lang="en-US" dirty="0" smtClean="0">
              <a:latin typeface="Arial"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1"/>
        </a:solidFill>
        <a:effectLst/>
      </p:bgPr>
    </p:bg>
    <p:spTree>
      <p:nvGrpSpPr>
        <p:cNvPr id="1" name=""/>
        <p:cNvGrpSpPr/>
        <p:nvPr/>
      </p:nvGrpSpPr>
      <p:grpSpPr>
        <a:xfrm>
          <a:off x="0" y="0"/>
          <a:ext cx="0" cy="0"/>
          <a:chOff x="0" y="0"/>
          <a:chExt cx="0" cy="0"/>
        </a:xfrm>
      </p:grpSpPr>
      <p:pic>
        <p:nvPicPr>
          <p:cNvPr id="7" name="Picture 6" descr="title_page.png"/>
          <p:cNvPicPr>
            <a:picLocks noChangeAspect="1"/>
          </p:cNvPicPr>
          <p:nvPr userDrawn="1"/>
        </p:nvPicPr>
        <p:blipFill>
          <a:blip r:embed="rId2"/>
          <a:stretch>
            <a:fillRect/>
          </a:stretch>
        </p:blipFill>
        <p:spPr>
          <a:xfrm>
            <a:off x="304" y="228"/>
            <a:ext cx="9143391" cy="6857543"/>
          </a:xfrm>
          <a:prstGeom prst="rect">
            <a:avLst/>
          </a:prstGeom>
        </p:spPr>
      </p:pic>
      <p:sp>
        <p:nvSpPr>
          <p:cNvPr id="2" name="Title 1"/>
          <p:cNvSpPr>
            <a:spLocks noGrp="1"/>
          </p:cNvSpPr>
          <p:nvPr>
            <p:ph type="ctrTitle"/>
          </p:nvPr>
        </p:nvSpPr>
        <p:spPr>
          <a:xfrm>
            <a:off x="472440" y="302400"/>
            <a:ext cx="8229600" cy="946150"/>
          </a:xfrm>
        </p:spPr>
        <p:txBody>
          <a:bodyPr anchor="ctr">
            <a:normAutofit/>
          </a:bodyPr>
          <a:lstStyle>
            <a:lvl1pPr algn="ctr">
              <a:defRPr sz="4000">
                <a:solidFill>
                  <a:schemeClr val="bg1"/>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472440" y="1032550"/>
            <a:ext cx="8229600" cy="546100"/>
          </a:xfrm>
        </p:spPr>
        <p:txBody>
          <a:bodyPr anchor="ct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aT Results">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26919"/>
            <a:ext cx="5884222" cy="4577842"/>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Slide Number Placeholder 3"/>
          <p:cNvSpPr>
            <a:spLocks noGrp="1"/>
          </p:cNvSpPr>
          <p:nvPr>
            <p:ph type="sldNum" sz="quarter" idx="10"/>
          </p:nvPr>
        </p:nvSpPr>
        <p:spPr/>
        <p:txBody>
          <a:bodyPr/>
          <a:lstStyle/>
          <a:p>
            <a:fld id="{0A9724E5-0A80-3C41-8955-F8E17D92E2DB}" type="slidenum">
              <a:rPr lang="en-US" smtClean="0"/>
              <a:pPr/>
              <a:t>‹#›</a:t>
            </a:fld>
            <a:endParaRPr lang="en-US" dirty="0"/>
          </a:p>
        </p:txBody>
      </p:sp>
      <p:sp>
        <p:nvSpPr>
          <p:cNvPr id="5" name="Title 4"/>
          <p:cNvSpPr>
            <a:spLocks noGrp="1"/>
          </p:cNvSpPr>
          <p:nvPr>
            <p:ph type="title"/>
          </p:nvPr>
        </p:nvSpPr>
        <p:spPr/>
        <p:txBody>
          <a:bodyPr/>
          <a:lstStyle/>
          <a:p>
            <a:r>
              <a:rPr lang="en-US" dirty="0" smtClean="0"/>
              <a:t>Click to edit Master title style</a:t>
            </a:r>
            <a:endParaRPr lang="en-US" dirty="0"/>
          </a:p>
        </p:txBody>
      </p:sp>
      <p:sp>
        <p:nvSpPr>
          <p:cNvPr id="6" name="Content Placeholder 2"/>
          <p:cNvSpPr>
            <a:spLocks noGrp="1"/>
          </p:cNvSpPr>
          <p:nvPr>
            <p:ph idx="11"/>
          </p:nvPr>
        </p:nvSpPr>
        <p:spPr>
          <a:xfrm>
            <a:off x="6341423" y="1626919"/>
            <a:ext cx="2345378" cy="4577842"/>
          </a:xfrm>
        </p:spPr>
        <p:txBody>
          <a:bodyPr>
            <a:noAutofit/>
          </a:bodyPr>
          <a:lstStyle>
            <a:lvl1pPr marL="225425" indent="-225425">
              <a:defRPr sz="2000"/>
            </a:lvl1pPr>
            <a:lvl2pPr marL="463550" indent="-238125">
              <a:defRPr sz="1800"/>
            </a:lvl2pPr>
            <a:lvl3pPr>
              <a:defRPr sz="1600"/>
            </a:lvl3pPr>
            <a:lvl4pPr>
              <a:defRPr sz="1400"/>
            </a:lvl4pPr>
            <a:lvl5pPr>
              <a:defRPr sz="1400"/>
            </a:lvl5pPr>
          </a:lstStyle>
          <a:p>
            <a:pPr lvl="0"/>
            <a:r>
              <a:rPr lang="en-US" dirty="0" smtClean="0"/>
              <a:t>Click to edit Master text styles</a:t>
            </a:r>
          </a:p>
          <a:p>
            <a:pPr lvl="1"/>
            <a:r>
              <a:rPr lang="en-US" dirty="0" smtClean="0"/>
              <a:t>Second level</a:t>
            </a:r>
          </a:p>
        </p:txBody>
      </p:sp>
      <p:sp>
        <p:nvSpPr>
          <p:cNvPr id="7" name="Content Placeholder 2"/>
          <p:cNvSpPr>
            <a:spLocks noGrp="1"/>
          </p:cNvSpPr>
          <p:nvPr>
            <p:ph idx="12"/>
          </p:nvPr>
        </p:nvSpPr>
        <p:spPr>
          <a:xfrm>
            <a:off x="457200" y="971797"/>
            <a:ext cx="8229602" cy="655122"/>
          </a:xfrm>
        </p:spPr>
        <p:txBody>
          <a:bodyPr>
            <a:normAutofit/>
          </a:bodyPr>
          <a:lstStyle>
            <a:lvl1pPr marL="0" indent="0">
              <a:buNone/>
              <a:defRPr sz="2000">
                <a:solidFill>
                  <a:srgbClr val="F87F00"/>
                </a:solidFill>
              </a:defRPr>
            </a:lvl1pPr>
          </a:lstStyle>
          <a:p>
            <a:pPr lvl="0"/>
            <a:r>
              <a:rPr lang="en-US" dirty="0" smtClean="0"/>
              <a:t>Click to edit Master text styles</a:t>
            </a:r>
            <a:endParaRPr lang="en-US" dirty="0"/>
          </a:p>
        </p:txBody>
      </p:sp>
    </p:spTree>
    <p:extLst>
      <p:ext uri="{BB962C8B-B14F-4D97-AF65-F5344CB8AC3E}">
        <p14:creationId xmlns:p14="http://schemas.microsoft.com/office/powerpoint/2010/main" val="3498242401"/>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secHead" preserve="1">
  <p:cSld name="Section Divider - title-sub title">
    <p:spTree>
      <p:nvGrpSpPr>
        <p:cNvPr id="1" name=""/>
        <p:cNvGrpSpPr/>
        <p:nvPr/>
      </p:nvGrpSpPr>
      <p:grpSpPr>
        <a:xfrm>
          <a:off x="0" y="0"/>
          <a:ext cx="0" cy="0"/>
          <a:chOff x="0" y="0"/>
          <a:chExt cx="0" cy="0"/>
        </a:xfrm>
      </p:grpSpPr>
      <p:sp>
        <p:nvSpPr>
          <p:cNvPr id="2" name="Title 1"/>
          <p:cNvSpPr>
            <a:spLocks noGrp="1"/>
          </p:cNvSpPr>
          <p:nvPr>
            <p:ph type="title"/>
          </p:nvPr>
        </p:nvSpPr>
        <p:spPr>
          <a:xfrm>
            <a:off x="501540" y="2083490"/>
            <a:ext cx="8275409" cy="1362075"/>
          </a:xfrm>
        </p:spPr>
        <p:txBody>
          <a:bodyPr anchor="ctr"/>
          <a:lstStyle>
            <a:lvl1pPr algn="ctr">
              <a:defRPr sz="4000" b="0" cap="none">
                <a:solidFill>
                  <a:schemeClr val="accent1"/>
                </a:solidFil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501540" y="3463857"/>
            <a:ext cx="8275409" cy="1500187"/>
          </a:xfrm>
        </p:spPr>
        <p:txBody>
          <a:bodyPr anchor="ctr"/>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4" name="Slide Number Placeholder 3"/>
          <p:cNvSpPr>
            <a:spLocks noGrp="1"/>
          </p:cNvSpPr>
          <p:nvPr>
            <p:ph type="sldNum" sz="quarter" idx="10"/>
          </p:nvPr>
        </p:nvSpPr>
        <p:spPr/>
        <p:txBody>
          <a:bodyPr/>
          <a:lstStyle/>
          <a:p>
            <a:fld id="{0A9724E5-0A80-3C41-8955-F8E17D92E2DB}" type="slidenum">
              <a:rPr lang="en-US" smtClean="0"/>
              <a:pPr/>
              <a:t>‹#›</a:t>
            </a:fld>
            <a:endParaRPr lang="en-US" dirty="0"/>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ection Divider - Title">
    <p:spTree>
      <p:nvGrpSpPr>
        <p:cNvPr id="1" name=""/>
        <p:cNvGrpSpPr/>
        <p:nvPr/>
      </p:nvGrpSpPr>
      <p:grpSpPr>
        <a:xfrm>
          <a:off x="0" y="0"/>
          <a:ext cx="0" cy="0"/>
          <a:chOff x="0" y="0"/>
          <a:chExt cx="0" cy="0"/>
        </a:xfrm>
      </p:grpSpPr>
      <p:sp>
        <p:nvSpPr>
          <p:cNvPr id="2" name="Title 1"/>
          <p:cNvSpPr>
            <a:spLocks noGrp="1"/>
          </p:cNvSpPr>
          <p:nvPr>
            <p:ph type="title"/>
          </p:nvPr>
        </p:nvSpPr>
        <p:spPr>
          <a:xfrm>
            <a:off x="501540" y="2728375"/>
            <a:ext cx="8275409" cy="1362075"/>
          </a:xfrm>
        </p:spPr>
        <p:txBody>
          <a:bodyPr anchor="ctr"/>
          <a:lstStyle>
            <a:lvl1pPr algn="ctr">
              <a:defRPr sz="4000" b="0" cap="none">
                <a:solidFill>
                  <a:schemeClr val="accent1"/>
                </a:solidFill>
              </a:defRPr>
            </a:lvl1pPr>
          </a:lstStyle>
          <a:p>
            <a:r>
              <a:rPr lang="en-US" dirty="0" smtClean="0"/>
              <a:t>Click to edit Master title style</a:t>
            </a:r>
            <a:endParaRPr lang="en-US" dirty="0"/>
          </a:p>
        </p:txBody>
      </p:sp>
      <p:sp>
        <p:nvSpPr>
          <p:cNvPr id="4" name="Slide Number Placeholder 3"/>
          <p:cNvSpPr>
            <a:spLocks noGrp="1"/>
          </p:cNvSpPr>
          <p:nvPr>
            <p:ph type="sldNum" sz="quarter" idx="10"/>
          </p:nvPr>
        </p:nvSpPr>
        <p:spPr/>
        <p:txBody>
          <a:bodyPr/>
          <a:lstStyle/>
          <a:p>
            <a:fld id="{0A9724E5-0A80-3C41-8955-F8E17D92E2DB}" type="slidenum">
              <a:rPr lang="en-US" smtClean="0"/>
              <a:pPr/>
              <a:t>‹#›</a:t>
            </a:fld>
            <a:endParaRPr lang="en-US" dirty="0"/>
          </a:p>
        </p:txBody>
      </p:sp>
    </p:spTree>
    <p:extLst>
      <p:ext uri="{BB962C8B-B14F-4D97-AF65-F5344CB8AC3E}">
        <p14:creationId xmlns:p14="http://schemas.microsoft.com/office/powerpoint/2010/main" val="489759711"/>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234440"/>
            <a:ext cx="4038600" cy="5002679"/>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234440"/>
            <a:ext cx="4038600" cy="5002679"/>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Slide Number Placeholder 4"/>
          <p:cNvSpPr>
            <a:spLocks noGrp="1"/>
          </p:cNvSpPr>
          <p:nvPr>
            <p:ph type="sldNum" sz="quarter" idx="10"/>
          </p:nvPr>
        </p:nvSpPr>
        <p:spPr/>
        <p:txBody>
          <a:bodyPr/>
          <a:lstStyle/>
          <a:p>
            <a:fld id="{0A9724E5-0A80-3C41-8955-F8E17D92E2DB}" type="slidenum">
              <a:rPr lang="en-US" smtClean="0"/>
              <a:pPr/>
              <a:t>‹#›</a:t>
            </a:fld>
            <a:endParaRPr lang="en-US" dirty="0"/>
          </a:p>
        </p:txBody>
      </p:sp>
      <p:sp>
        <p:nvSpPr>
          <p:cNvPr id="7" name="Title 6"/>
          <p:cNvSpPr>
            <a:spLocks noGrp="1"/>
          </p:cNvSpPr>
          <p:nvPr>
            <p:ph type="title"/>
          </p:nvPr>
        </p:nvSpPr>
        <p:spPr/>
        <p:txBody>
          <a:bodyPr/>
          <a:lstStyle/>
          <a:p>
            <a:r>
              <a:rPr lang="en-US" smtClean="0"/>
              <a:t>Click to edit Master title style</a:t>
            </a:r>
            <a:endParaRPr lang="en-US"/>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234440"/>
            <a:ext cx="4040188" cy="960943"/>
          </a:xfrm>
        </p:spPr>
        <p:txBody>
          <a:bodyPr anchor="b"/>
          <a:lstStyle>
            <a:lvl1pPr marL="0" indent="0" algn="ctr">
              <a:buNone/>
              <a:defRPr sz="2400" b="1">
                <a:solidFill>
                  <a:srgbClr val="F77F0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327080"/>
            <a:ext cx="4040188" cy="389083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5" y="1234440"/>
            <a:ext cx="4041775" cy="960943"/>
          </a:xfrm>
        </p:spPr>
        <p:txBody>
          <a:bodyPr anchor="b"/>
          <a:lstStyle>
            <a:lvl1pPr marL="0" indent="0" algn="ctr">
              <a:buNone/>
              <a:defRPr sz="2400" b="1">
                <a:solidFill>
                  <a:srgbClr val="F77F0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645025" y="2327080"/>
            <a:ext cx="4041775" cy="389083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Slide Number Placeholder 6"/>
          <p:cNvSpPr>
            <a:spLocks noGrp="1"/>
          </p:cNvSpPr>
          <p:nvPr>
            <p:ph type="sldNum" sz="quarter" idx="10"/>
          </p:nvPr>
        </p:nvSpPr>
        <p:spPr/>
        <p:txBody>
          <a:bodyPr/>
          <a:lstStyle/>
          <a:p>
            <a:fld id="{0A9724E5-0A80-3C41-8955-F8E17D92E2DB}" type="slidenum">
              <a:rPr lang="en-US" smtClean="0"/>
              <a:pPr/>
              <a:t>‹#›</a:t>
            </a:fld>
            <a:endParaRPr lang="en-US" dirty="0"/>
          </a:p>
        </p:txBody>
      </p:sp>
      <p:sp>
        <p:nvSpPr>
          <p:cNvPr id="8" name="Title 7"/>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511327064"/>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234440"/>
            <a:ext cx="4040188" cy="960943"/>
          </a:xfrm>
        </p:spPr>
        <p:txBody>
          <a:bodyPr anchor="b"/>
          <a:lstStyle>
            <a:lvl1pPr marL="0" indent="0" algn="ctr">
              <a:buNone/>
              <a:defRPr sz="2400" b="0">
                <a:solidFill>
                  <a:srgbClr val="5C5C5C"/>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327080"/>
            <a:ext cx="4040188" cy="389083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5" y="1234440"/>
            <a:ext cx="4041775" cy="960943"/>
          </a:xfrm>
        </p:spPr>
        <p:txBody>
          <a:bodyPr anchor="b"/>
          <a:lstStyle>
            <a:lvl1pPr marL="0" indent="0" algn="ctr">
              <a:buNone/>
              <a:defRPr sz="2400" b="0">
                <a:solidFill>
                  <a:srgbClr val="5C5C5C"/>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645025" y="2327080"/>
            <a:ext cx="4041775" cy="389083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Slide Number Placeholder 6"/>
          <p:cNvSpPr>
            <a:spLocks noGrp="1"/>
          </p:cNvSpPr>
          <p:nvPr>
            <p:ph type="sldNum" sz="quarter" idx="10"/>
          </p:nvPr>
        </p:nvSpPr>
        <p:spPr/>
        <p:txBody>
          <a:bodyPr/>
          <a:lstStyle/>
          <a:p>
            <a:fld id="{0A9724E5-0A80-3C41-8955-F8E17D92E2DB}" type="slidenum">
              <a:rPr lang="en-US" smtClean="0"/>
              <a:pPr/>
              <a:t>‹#›</a:t>
            </a:fld>
            <a:endParaRPr lang="en-US" dirty="0"/>
          </a:p>
        </p:txBody>
      </p:sp>
      <p:sp>
        <p:nvSpPr>
          <p:cNvPr id="8" name="Title 7"/>
          <p:cNvSpPr>
            <a:spLocks noGrp="1"/>
          </p:cNvSpPr>
          <p:nvPr>
            <p:ph type="title"/>
          </p:nvPr>
        </p:nvSpPr>
        <p:spPr/>
        <p:txBody>
          <a:bodyPr/>
          <a:lstStyle/>
          <a:p>
            <a:r>
              <a:rPr lang="en-US" smtClean="0"/>
              <a:t>Click to edit Master title style</a:t>
            </a:r>
            <a:endParaRPr lang="en-US"/>
          </a:p>
        </p:txBody>
      </p:sp>
    </p:spTree>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0A9724E5-0A80-3C41-8955-F8E17D92E2DB}" type="slidenum">
              <a:rPr lang="en-US" smtClean="0"/>
              <a:pPr/>
              <a:t>‹#›</a:t>
            </a:fld>
            <a:endParaRPr lang="en-US" dirty="0"/>
          </a:p>
        </p:txBody>
      </p:sp>
      <p:sp>
        <p:nvSpPr>
          <p:cNvPr id="4" name="Title 3"/>
          <p:cNvSpPr>
            <a:spLocks noGrp="1"/>
          </p:cNvSpPr>
          <p:nvPr>
            <p:ph type="title"/>
          </p:nvPr>
        </p:nvSpPr>
        <p:spPr/>
        <p:txBody>
          <a:bodyPr/>
          <a:lstStyle/>
          <a:p>
            <a:r>
              <a:rPr lang="en-US" smtClean="0"/>
              <a:t>Click to edit Master title style</a:t>
            </a:r>
            <a:endParaRPr lang="en-US"/>
          </a:p>
        </p:txBody>
      </p:sp>
    </p:spTree>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Case Slide - One block">
    <p:spTree>
      <p:nvGrpSpPr>
        <p:cNvPr id="1" name=""/>
        <p:cNvGrpSpPr/>
        <p:nvPr/>
      </p:nvGrpSpPr>
      <p:grpSpPr>
        <a:xfrm>
          <a:off x="0" y="0"/>
          <a:ext cx="0" cy="0"/>
          <a:chOff x="0" y="0"/>
          <a:chExt cx="0" cy="0"/>
        </a:xfrm>
      </p:grpSpPr>
      <p:sp>
        <p:nvSpPr>
          <p:cNvPr id="10" name="Rectangle 9"/>
          <p:cNvSpPr/>
          <p:nvPr userDrawn="1"/>
        </p:nvSpPr>
        <p:spPr>
          <a:xfrm rot="5400000">
            <a:off x="-2742882" y="2743200"/>
            <a:ext cx="6858000" cy="1371600"/>
          </a:xfrm>
          <a:prstGeom prst="rect">
            <a:avLst/>
          </a:prstGeom>
          <a:solidFill>
            <a:srgbClr val="F87F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a:endParaRPr>
          </a:p>
        </p:txBody>
      </p:sp>
      <p:sp>
        <p:nvSpPr>
          <p:cNvPr id="2" name="Vertical Title 1"/>
          <p:cNvSpPr>
            <a:spLocks noGrp="1"/>
          </p:cNvSpPr>
          <p:nvPr userDrawn="1">
            <p:ph type="title" orient="vert"/>
          </p:nvPr>
        </p:nvSpPr>
        <p:spPr>
          <a:xfrm>
            <a:off x="221278" y="491888"/>
            <a:ext cx="965200" cy="5712874"/>
          </a:xfrm>
        </p:spPr>
        <p:txBody>
          <a:bodyPr vert="vert270"/>
          <a:lstStyle>
            <a:lvl1pPr>
              <a:defRPr>
                <a:solidFill>
                  <a:srgbClr val="FFFFFF"/>
                </a:solidFill>
              </a:defRPr>
            </a:lvl1pPr>
          </a:lstStyle>
          <a:p>
            <a:r>
              <a:rPr lang="en-US" dirty="0" smtClean="0"/>
              <a:t>Click to edit Master title style</a:t>
            </a:r>
            <a:endParaRPr lang="en-US" dirty="0"/>
          </a:p>
        </p:txBody>
      </p:sp>
      <p:sp>
        <p:nvSpPr>
          <p:cNvPr id="5" name="Content Placeholder 2"/>
          <p:cNvSpPr>
            <a:spLocks noGrp="1"/>
          </p:cNvSpPr>
          <p:nvPr>
            <p:ph idx="1"/>
          </p:nvPr>
        </p:nvSpPr>
        <p:spPr>
          <a:xfrm>
            <a:off x="1579180" y="491890"/>
            <a:ext cx="7107619" cy="5712872"/>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5" name="Slide Number Placeholder 6"/>
          <p:cNvSpPr>
            <a:spLocks noGrp="1"/>
          </p:cNvSpPr>
          <p:nvPr>
            <p:ph type="sldNum" sz="quarter" idx="4"/>
          </p:nvPr>
        </p:nvSpPr>
        <p:spPr>
          <a:xfrm>
            <a:off x="8686800" y="6319188"/>
            <a:ext cx="367503" cy="338511"/>
          </a:xfrm>
          <a:prstGeom prst="rect">
            <a:avLst/>
          </a:prstGeom>
        </p:spPr>
        <p:txBody>
          <a:bodyPr vert="horz" lIns="91440" tIns="45720" rIns="91440" bIns="45720" rtlCol="0" anchor="ctr"/>
          <a:lstStyle>
            <a:lvl1pPr algn="ctr">
              <a:defRPr sz="800">
                <a:solidFill>
                  <a:srgbClr val="5C5C5C"/>
                </a:solidFill>
                <a:latin typeface="Arial" pitchFamily="34" charset="0"/>
                <a:cs typeface="Arial" pitchFamily="34" charset="0"/>
              </a:defRPr>
            </a:lvl1pPr>
          </a:lstStyle>
          <a:p>
            <a:fld id="{0A9724E5-0A80-3C41-8955-F8E17D92E2DB}" type="slidenum">
              <a:rPr lang="en-US" smtClean="0"/>
              <a:pPr/>
              <a:t>‹#›</a:t>
            </a:fld>
            <a:endParaRPr lang="en-US" dirty="0"/>
          </a:p>
        </p:txBody>
      </p:sp>
      <p:pic>
        <p:nvPicPr>
          <p:cNvPr id="16" name="Picture 15" descr="vested_UT_rgb_300dpi.jp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713476" y="6319188"/>
            <a:ext cx="2973324" cy="374904"/>
          </a:xfrm>
          <a:prstGeom prst="rect">
            <a:avLst/>
          </a:prstGeom>
        </p:spPr>
      </p:pic>
    </p:spTree>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Case Slide - Two Block">
    <p:spTree>
      <p:nvGrpSpPr>
        <p:cNvPr id="1" name=""/>
        <p:cNvGrpSpPr/>
        <p:nvPr/>
      </p:nvGrpSpPr>
      <p:grpSpPr>
        <a:xfrm>
          <a:off x="0" y="0"/>
          <a:ext cx="0" cy="0"/>
          <a:chOff x="0" y="0"/>
          <a:chExt cx="0" cy="0"/>
        </a:xfrm>
      </p:grpSpPr>
      <p:sp>
        <p:nvSpPr>
          <p:cNvPr id="10" name="Rectangle 9"/>
          <p:cNvSpPr/>
          <p:nvPr userDrawn="1"/>
        </p:nvSpPr>
        <p:spPr>
          <a:xfrm rot="5400000">
            <a:off x="-2742882" y="2743200"/>
            <a:ext cx="6858000" cy="1371600"/>
          </a:xfrm>
          <a:prstGeom prst="rect">
            <a:avLst/>
          </a:prstGeom>
          <a:solidFill>
            <a:srgbClr val="F87F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a:endParaRPr>
          </a:p>
        </p:txBody>
      </p:sp>
      <p:sp>
        <p:nvSpPr>
          <p:cNvPr id="2" name="Vertical Title 1"/>
          <p:cNvSpPr>
            <a:spLocks noGrp="1"/>
          </p:cNvSpPr>
          <p:nvPr userDrawn="1">
            <p:ph type="title" orient="vert"/>
          </p:nvPr>
        </p:nvSpPr>
        <p:spPr>
          <a:xfrm>
            <a:off x="221278" y="491888"/>
            <a:ext cx="965200" cy="5778283"/>
          </a:xfrm>
        </p:spPr>
        <p:txBody>
          <a:bodyPr vert="vert270"/>
          <a:lstStyle>
            <a:lvl1pPr>
              <a:defRPr>
                <a:solidFill>
                  <a:srgbClr val="FFFFFF"/>
                </a:solidFill>
              </a:defRPr>
            </a:lvl1pPr>
          </a:lstStyle>
          <a:p>
            <a:r>
              <a:rPr lang="en-US" dirty="0" smtClean="0"/>
              <a:t>Click to edit Master title style</a:t>
            </a:r>
            <a:endParaRPr lang="en-US" dirty="0"/>
          </a:p>
        </p:txBody>
      </p:sp>
      <p:sp>
        <p:nvSpPr>
          <p:cNvPr id="5" name="Content Placeholder 2"/>
          <p:cNvSpPr>
            <a:spLocks noGrp="1"/>
          </p:cNvSpPr>
          <p:nvPr>
            <p:ph idx="1"/>
          </p:nvPr>
        </p:nvSpPr>
        <p:spPr>
          <a:xfrm>
            <a:off x="1579180" y="491890"/>
            <a:ext cx="7107619" cy="3189461"/>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Content Placeholder 2"/>
          <p:cNvSpPr>
            <a:spLocks noGrp="1"/>
          </p:cNvSpPr>
          <p:nvPr>
            <p:ph idx="10"/>
          </p:nvPr>
        </p:nvSpPr>
        <p:spPr>
          <a:xfrm>
            <a:off x="1585936" y="3681351"/>
            <a:ext cx="7107619" cy="2588819"/>
          </a:xfrm>
        </p:spPr>
        <p:txBody>
          <a:bodyPr>
            <a:normAutofit/>
          </a:bodyPr>
          <a:lstStyle>
            <a:lvl1pPr>
              <a:defRPr sz="2000"/>
            </a:lvl1pPr>
            <a:lvl2pPr>
              <a:defRPr sz="1800"/>
            </a:lvl2pPr>
            <a:lvl3pPr>
              <a:defRPr sz="1600"/>
            </a:lvl3pPr>
            <a:lvl4pPr>
              <a:defRPr sz="1400"/>
            </a:lvl4pPr>
            <a:lvl5pPr>
              <a:defRPr sz="1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5" name="Slide Number Placeholder 6"/>
          <p:cNvSpPr>
            <a:spLocks noGrp="1"/>
          </p:cNvSpPr>
          <p:nvPr>
            <p:ph type="sldNum" sz="quarter" idx="4"/>
          </p:nvPr>
        </p:nvSpPr>
        <p:spPr>
          <a:xfrm>
            <a:off x="8686800" y="6319188"/>
            <a:ext cx="367503" cy="338511"/>
          </a:xfrm>
          <a:prstGeom prst="rect">
            <a:avLst/>
          </a:prstGeom>
        </p:spPr>
        <p:txBody>
          <a:bodyPr vert="horz" lIns="91440" tIns="45720" rIns="91440" bIns="45720" rtlCol="0" anchor="ctr"/>
          <a:lstStyle>
            <a:lvl1pPr algn="ctr">
              <a:defRPr sz="800">
                <a:solidFill>
                  <a:srgbClr val="5C5C5C"/>
                </a:solidFill>
                <a:latin typeface="Arial" pitchFamily="34" charset="0"/>
                <a:cs typeface="Arial" pitchFamily="34" charset="0"/>
              </a:defRPr>
            </a:lvl1pPr>
          </a:lstStyle>
          <a:p>
            <a:fld id="{0A9724E5-0A80-3C41-8955-F8E17D92E2DB}" type="slidenum">
              <a:rPr lang="en-US" smtClean="0"/>
              <a:pPr/>
              <a:t>‹#›</a:t>
            </a:fld>
            <a:endParaRPr lang="en-US" dirty="0"/>
          </a:p>
        </p:txBody>
      </p:sp>
      <p:pic>
        <p:nvPicPr>
          <p:cNvPr id="16" name="Picture 15" descr="vested_UT_rgb_300dpi.jp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713476" y="6319188"/>
            <a:ext cx="2973324" cy="374904"/>
          </a:xfrm>
          <a:prstGeom prst="rect">
            <a:avLst/>
          </a:prstGeom>
        </p:spPr>
      </p:pic>
    </p:spTree>
    <p:extLst>
      <p:ext uri="{BB962C8B-B14F-4D97-AF65-F5344CB8AC3E}">
        <p14:creationId xmlns:p14="http://schemas.microsoft.com/office/powerpoint/2010/main" val="84664248"/>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blank" preserve="1">
  <p:cSld name="End Slide- All PPT's">
    <p:spTree>
      <p:nvGrpSpPr>
        <p:cNvPr id="1" name=""/>
        <p:cNvGrpSpPr/>
        <p:nvPr/>
      </p:nvGrpSpPr>
      <p:grpSpPr>
        <a:xfrm>
          <a:off x="0" y="0"/>
          <a:ext cx="0" cy="0"/>
          <a:chOff x="0" y="0"/>
          <a:chExt cx="0" cy="0"/>
        </a:xfrm>
      </p:grpSpPr>
      <p:pic>
        <p:nvPicPr>
          <p:cNvPr id="6" name="Picture 5" descr="PowerPoint_mono-page.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800722" y="376268"/>
            <a:ext cx="3600074" cy="6394824"/>
          </a:xfrm>
          <a:prstGeom prst="rect">
            <a:avLst/>
          </a:prstGeom>
        </p:spPr>
      </p:pic>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57200" y="5294376"/>
            <a:ext cx="8228920" cy="1237386"/>
          </a:xfrm>
          <a:prstGeom prst="rect">
            <a:avLst/>
          </a:prstGeom>
        </p:spPr>
      </p:pic>
    </p:spTree>
    <p:extLst>
      <p:ext uri="{BB962C8B-B14F-4D97-AF65-F5344CB8AC3E}">
        <p14:creationId xmlns:p14="http://schemas.microsoft.com/office/powerpoint/2010/main" val="86362866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First Slide">
    <p:spTree>
      <p:nvGrpSpPr>
        <p:cNvPr id="1" name=""/>
        <p:cNvGrpSpPr/>
        <p:nvPr/>
      </p:nvGrpSpPr>
      <p:grpSpPr>
        <a:xfrm>
          <a:off x="0" y="0"/>
          <a:ext cx="0" cy="0"/>
          <a:chOff x="0" y="0"/>
          <a:chExt cx="0" cy="0"/>
        </a:xfrm>
      </p:grpSpPr>
      <p:pic>
        <p:nvPicPr>
          <p:cNvPr id="11" name="Picture 10" descr="vestedway_book_all.png"/>
          <p:cNvPicPr>
            <a:picLocks noChangeAspect="1"/>
          </p:cNvPicPr>
          <p:nvPr userDrawn="1"/>
        </p:nvPicPr>
        <p:blipFill>
          <a:blip r:embed="rId2"/>
          <a:srcRect r="1984"/>
          <a:stretch>
            <a:fillRect/>
          </a:stretch>
        </p:blipFill>
        <p:spPr>
          <a:xfrm>
            <a:off x="181440" y="2826686"/>
            <a:ext cx="8962560" cy="3086388"/>
          </a:xfrm>
          <a:prstGeom prst="rect">
            <a:avLst/>
          </a:prstGeom>
        </p:spPr>
      </p:pic>
      <p:sp>
        <p:nvSpPr>
          <p:cNvPr id="3" name="Slide Number Placeholder 2"/>
          <p:cNvSpPr>
            <a:spLocks noGrp="1"/>
          </p:cNvSpPr>
          <p:nvPr>
            <p:ph type="sldNum" sz="quarter" idx="10"/>
          </p:nvPr>
        </p:nvSpPr>
        <p:spPr/>
        <p:txBody>
          <a:bodyPr/>
          <a:lstStyle/>
          <a:p>
            <a:fld id="{0A9724E5-0A80-3C41-8955-F8E17D92E2DB}" type="slidenum">
              <a:rPr lang="en-US" smtClean="0"/>
              <a:pPr/>
              <a:t>‹#›</a:t>
            </a:fld>
            <a:endParaRPr lang="en-US" dirty="0"/>
          </a:p>
        </p:txBody>
      </p:sp>
      <p:sp>
        <p:nvSpPr>
          <p:cNvPr id="5" name="TextBox 5"/>
          <p:cNvSpPr txBox="1">
            <a:spLocks noChangeArrowheads="1"/>
          </p:cNvSpPr>
          <p:nvPr userDrawn="1"/>
        </p:nvSpPr>
        <p:spPr bwMode="auto">
          <a:xfrm>
            <a:off x="471947" y="213954"/>
            <a:ext cx="8229601" cy="584775"/>
          </a:xfrm>
          <a:prstGeom prst="rect">
            <a:avLst/>
          </a:prstGeom>
          <a:noFill/>
          <a:ln w="9525">
            <a:noFill/>
            <a:miter lim="800000"/>
            <a:headEnd/>
            <a:tailEnd/>
          </a:ln>
        </p:spPr>
        <p:txBody>
          <a:bodyPr wrap="square">
            <a:prstTxWarp prst="textNoShape">
              <a:avLst/>
            </a:prstTxWarp>
            <a:spAutoFit/>
          </a:bodyPr>
          <a:lstStyle/>
          <a:p>
            <a:r>
              <a:rPr lang="en-US" sz="3200" i="1" dirty="0">
                <a:solidFill>
                  <a:schemeClr val="bg1"/>
                </a:solidFill>
              </a:rPr>
              <a:t>Based on research </a:t>
            </a:r>
            <a:r>
              <a:rPr lang="en-US" sz="3200" i="1" dirty="0" smtClean="0">
                <a:solidFill>
                  <a:schemeClr val="bg1"/>
                </a:solidFill>
              </a:rPr>
              <a:t>with…</a:t>
            </a:r>
            <a:r>
              <a:rPr lang="en-US" sz="3200" i="1" dirty="0">
                <a:solidFill>
                  <a:schemeClr val="bg1"/>
                </a:solidFill>
              </a:rPr>
              <a:t>…</a:t>
            </a:r>
          </a:p>
        </p:txBody>
      </p:sp>
      <p:pic>
        <p:nvPicPr>
          <p:cNvPr id="6" name="Picture 5"/>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4699431" y="1095996"/>
            <a:ext cx="4128845" cy="833031"/>
          </a:xfrm>
          <a:prstGeom prst="rect">
            <a:avLst/>
          </a:prstGeom>
        </p:spPr>
      </p:pic>
      <p:sp>
        <p:nvSpPr>
          <p:cNvPr id="12" name="TextBox 11"/>
          <p:cNvSpPr txBox="1"/>
          <p:nvPr userDrawn="1"/>
        </p:nvSpPr>
        <p:spPr>
          <a:xfrm>
            <a:off x="5705619" y="6582305"/>
            <a:ext cx="1243047" cy="184666"/>
          </a:xfrm>
          <a:prstGeom prst="rect">
            <a:avLst/>
          </a:prstGeom>
          <a:noFill/>
        </p:spPr>
        <p:txBody>
          <a:bodyPr wrap="square" rtlCol="0">
            <a:spAutoFit/>
          </a:bodyPr>
          <a:lstStyle/>
          <a:p>
            <a:pPr algn="ctr"/>
            <a:r>
              <a:rPr lang="en-US" sz="600" dirty="0" smtClean="0">
                <a:solidFill>
                  <a:schemeClr val="bg1">
                    <a:lumMod val="75000"/>
                  </a:schemeClr>
                </a:solidFill>
              </a:rPr>
              <a:t>©2012 Vested Outsourcing Inc. </a:t>
            </a:r>
            <a:endParaRPr lang="en-US" sz="600" dirty="0">
              <a:solidFill>
                <a:schemeClr val="bg1">
                  <a:lumMod val="75000"/>
                </a:schemeClr>
              </a:solidFill>
            </a:endParaRPr>
          </a:p>
        </p:txBody>
      </p:sp>
    </p:spTree>
    <p:extLst>
      <p:ext uri="{BB962C8B-B14F-4D97-AF65-F5344CB8AC3E}">
        <p14:creationId xmlns:p14="http://schemas.microsoft.com/office/powerpoint/2010/main" val="3161847474"/>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No Footers - Title only">
    <p:spTree>
      <p:nvGrpSpPr>
        <p:cNvPr id="1" name=""/>
        <p:cNvGrpSpPr/>
        <p:nvPr/>
      </p:nvGrpSpPr>
      <p:grpSpPr>
        <a:xfrm>
          <a:off x="0" y="0"/>
          <a:ext cx="0" cy="0"/>
          <a:chOff x="0" y="0"/>
          <a:chExt cx="0" cy="0"/>
        </a:xfrm>
      </p:grpSpPr>
      <p:sp>
        <p:nvSpPr>
          <p:cNvPr id="3" name="Rectangle 2"/>
          <p:cNvSpPr/>
          <p:nvPr userDrawn="1"/>
        </p:nvSpPr>
        <p:spPr>
          <a:xfrm>
            <a:off x="0" y="0"/>
            <a:ext cx="9144000" cy="914400"/>
          </a:xfrm>
          <a:prstGeom prst="rect">
            <a:avLst/>
          </a:prstGeom>
          <a:solidFill>
            <a:srgbClr val="F77F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009097"/>
              </a:solidFill>
              <a:latin typeface="Arial"/>
            </a:endParaRPr>
          </a:p>
        </p:txBody>
      </p:sp>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543248694"/>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685800" y="2286000"/>
            <a:ext cx="7772400" cy="1143000"/>
          </a:xfrm>
        </p:spPr>
        <p:txBody>
          <a:bodyPr/>
          <a:lstStyle>
            <a:lvl1pPr algn="ctr">
              <a:defRPr sz="3600"/>
            </a:lvl1pPr>
          </a:lstStyle>
          <a:p>
            <a:r>
              <a:rPr lang="en-US"/>
              <a:t>Click to edit Master title style</a:t>
            </a:r>
          </a:p>
        </p:txBody>
      </p:sp>
    </p:spTree>
    <p:extLst>
      <p:ext uri="{BB962C8B-B14F-4D97-AF65-F5344CB8AC3E}">
        <p14:creationId xmlns:p14="http://schemas.microsoft.com/office/powerpoint/2010/main" val="2149637757"/>
      </p:ext>
    </p:extLst>
  </p:cSld>
  <p:clrMapOvr>
    <a:masterClrMapping/>
  </p:clrMapOvr>
  <p:transition/>
  <p:timing>
    <p:tnLst>
      <p:par>
        <p:cTn id="1" dur="indefinite" restart="never" nodeType="tmRoot"/>
      </p:par>
    </p:tnLst>
  </p:timing>
  <p:hf sldNum="0"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nteractive- 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19200"/>
            <a:ext cx="8229600" cy="4985561"/>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itle 4"/>
          <p:cNvSpPr>
            <a:spLocks noGrp="1"/>
          </p:cNvSpPr>
          <p:nvPr>
            <p:ph type="title"/>
          </p:nvPr>
        </p:nvSpPr>
        <p:spPr/>
        <p:txBody>
          <a:bodyPr/>
          <a:lstStyle/>
          <a:p>
            <a:r>
              <a:rPr lang="en-US" dirty="0" smtClean="0"/>
              <a:t>Click to edit Master title style</a:t>
            </a:r>
            <a:endParaRPr lang="en-US" dirty="0"/>
          </a:p>
        </p:txBody>
      </p:sp>
      <p:sp>
        <p:nvSpPr>
          <p:cNvPr id="6" name="Slide Number Placeholder 6"/>
          <p:cNvSpPr>
            <a:spLocks noGrp="1"/>
          </p:cNvSpPr>
          <p:nvPr>
            <p:ph type="sldNum" sz="quarter" idx="4"/>
          </p:nvPr>
        </p:nvSpPr>
        <p:spPr>
          <a:xfrm>
            <a:off x="8686800" y="6396043"/>
            <a:ext cx="367503" cy="338511"/>
          </a:xfrm>
          <a:prstGeom prst="rect">
            <a:avLst/>
          </a:prstGeom>
        </p:spPr>
        <p:txBody>
          <a:bodyPr vert="horz" lIns="91440" tIns="45720" rIns="91440" bIns="45720" rtlCol="0" anchor="ctr"/>
          <a:lstStyle>
            <a:lvl1pPr algn="ctr">
              <a:defRPr sz="800">
                <a:solidFill>
                  <a:srgbClr val="5C5C5C"/>
                </a:solidFill>
                <a:latin typeface="Arial" pitchFamily="34" charset="0"/>
                <a:cs typeface="Arial" pitchFamily="34" charset="0"/>
              </a:defRPr>
            </a:lvl1pPr>
          </a:lstStyle>
          <a:p>
            <a:fld id="{0A9724E5-0A80-3C41-8955-F8E17D92E2DB}" type="slidenum">
              <a:rPr lang="en-US" smtClean="0"/>
              <a:pPr/>
              <a:t>‹#›</a:t>
            </a:fld>
            <a:endParaRPr lang="en-US" dirty="0"/>
          </a:p>
        </p:txBody>
      </p:sp>
    </p:spTree>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nteractive- Section Divider">
    <p:spTree>
      <p:nvGrpSpPr>
        <p:cNvPr id="1" name=""/>
        <p:cNvGrpSpPr/>
        <p:nvPr/>
      </p:nvGrpSpPr>
      <p:grpSpPr>
        <a:xfrm>
          <a:off x="0" y="0"/>
          <a:ext cx="0" cy="0"/>
          <a:chOff x="0" y="0"/>
          <a:chExt cx="0" cy="0"/>
        </a:xfrm>
      </p:grpSpPr>
      <p:sp>
        <p:nvSpPr>
          <p:cNvPr id="2" name="Title 1"/>
          <p:cNvSpPr>
            <a:spLocks noGrp="1"/>
          </p:cNvSpPr>
          <p:nvPr>
            <p:ph type="title"/>
          </p:nvPr>
        </p:nvSpPr>
        <p:spPr>
          <a:xfrm>
            <a:off x="501540" y="2747962"/>
            <a:ext cx="8275409" cy="1362075"/>
          </a:xfrm>
        </p:spPr>
        <p:txBody>
          <a:bodyPr anchor="ctr"/>
          <a:lstStyle>
            <a:lvl1pPr algn="ctr">
              <a:defRPr sz="4000" b="0" cap="none">
                <a:solidFill>
                  <a:srgbClr val="5C5C5C"/>
                </a:solidFill>
              </a:defRPr>
            </a:lvl1pPr>
          </a:lstStyle>
          <a:p>
            <a:r>
              <a:rPr lang="en-US" dirty="0" smtClean="0"/>
              <a:t>Click to edit Master title style</a:t>
            </a:r>
            <a:endParaRPr lang="en-US" dirty="0"/>
          </a:p>
        </p:txBody>
      </p:sp>
      <p:sp>
        <p:nvSpPr>
          <p:cNvPr id="5" name="Slide Number Placeholder 6"/>
          <p:cNvSpPr>
            <a:spLocks noGrp="1"/>
          </p:cNvSpPr>
          <p:nvPr>
            <p:ph type="sldNum" sz="quarter" idx="4"/>
          </p:nvPr>
        </p:nvSpPr>
        <p:spPr>
          <a:xfrm>
            <a:off x="8671394" y="6396043"/>
            <a:ext cx="367503" cy="338511"/>
          </a:xfrm>
          <a:prstGeom prst="rect">
            <a:avLst/>
          </a:prstGeom>
        </p:spPr>
        <p:txBody>
          <a:bodyPr vert="horz" lIns="91440" tIns="45720" rIns="91440" bIns="45720" rtlCol="0" anchor="ctr"/>
          <a:lstStyle>
            <a:lvl1pPr algn="ctr">
              <a:defRPr sz="800">
                <a:solidFill>
                  <a:srgbClr val="5C5C5C"/>
                </a:solidFill>
                <a:latin typeface="Arial" pitchFamily="34" charset="0"/>
                <a:cs typeface="Arial" pitchFamily="34" charset="0"/>
              </a:defRPr>
            </a:lvl1pPr>
          </a:lstStyle>
          <a:p>
            <a:fld id="{0A9724E5-0A80-3C41-8955-F8E17D92E2DB}" type="slidenum">
              <a:rPr lang="en-US" smtClean="0"/>
              <a:pPr/>
              <a:t>‹#›</a:t>
            </a:fld>
            <a:endParaRPr lang="en-US" dirty="0"/>
          </a:p>
        </p:txBody>
      </p:sp>
    </p:spTree>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234440"/>
            <a:ext cx="4038600" cy="5002679"/>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234440"/>
            <a:ext cx="4038600" cy="5002679"/>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itle 6"/>
          <p:cNvSpPr>
            <a:spLocks noGrp="1"/>
          </p:cNvSpPr>
          <p:nvPr>
            <p:ph type="title"/>
          </p:nvPr>
        </p:nvSpPr>
        <p:spPr/>
        <p:txBody>
          <a:bodyPr/>
          <a:lstStyle/>
          <a:p>
            <a:r>
              <a:rPr lang="en-US" smtClean="0"/>
              <a:t>Click to edit Master title style</a:t>
            </a:r>
            <a:endParaRPr lang="en-US"/>
          </a:p>
        </p:txBody>
      </p:sp>
      <p:sp>
        <p:nvSpPr>
          <p:cNvPr id="6" name="Slide Number Placeholder 6"/>
          <p:cNvSpPr>
            <a:spLocks noGrp="1"/>
          </p:cNvSpPr>
          <p:nvPr>
            <p:ph type="sldNum" sz="quarter" idx="4"/>
          </p:nvPr>
        </p:nvSpPr>
        <p:spPr>
          <a:xfrm>
            <a:off x="8686800" y="6396043"/>
            <a:ext cx="367503" cy="338511"/>
          </a:xfrm>
          <a:prstGeom prst="rect">
            <a:avLst/>
          </a:prstGeom>
        </p:spPr>
        <p:txBody>
          <a:bodyPr vert="horz" lIns="91440" tIns="45720" rIns="91440" bIns="45720" rtlCol="0" anchor="ctr"/>
          <a:lstStyle>
            <a:lvl1pPr algn="ctr">
              <a:defRPr sz="800">
                <a:solidFill>
                  <a:srgbClr val="5C5C5C"/>
                </a:solidFill>
                <a:latin typeface="Arial" pitchFamily="34" charset="0"/>
                <a:cs typeface="Arial" pitchFamily="34" charset="0"/>
              </a:defRPr>
            </a:lvl1pPr>
          </a:lstStyle>
          <a:p>
            <a:fld id="{0A9724E5-0A80-3C41-8955-F8E17D92E2DB}" type="slidenum">
              <a:rPr lang="en-US" smtClean="0"/>
              <a:pPr/>
              <a:t>‹#›</a:t>
            </a:fld>
            <a:endParaRPr lang="en-US" dirty="0"/>
          </a:p>
        </p:txBody>
      </p:sp>
    </p:spTree>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234440"/>
            <a:ext cx="4040188" cy="960943"/>
          </a:xfrm>
        </p:spPr>
        <p:txBody>
          <a:bodyPr anchor="b"/>
          <a:lstStyle>
            <a:lvl1pPr marL="0" indent="0" algn="ctr">
              <a:buNone/>
              <a:defRPr sz="2400" b="0">
                <a:solidFill>
                  <a:srgbClr val="5C5C5C"/>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327080"/>
            <a:ext cx="4040188" cy="389083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5" y="1234440"/>
            <a:ext cx="4041775" cy="960943"/>
          </a:xfrm>
        </p:spPr>
        <p:txBody>
          <a:bodyPr anchor="b"/>
          <a:lstStyle>
            <a:lvl1pPr marL="0" indent="0" algn="ctr">
              <a:buNone/>
              <a:defRPr sz="2400" b="0">
                <a:solidFill>
                  <a:srgbClr val="5C5C5C"/>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645025" y="2327080"/>
            <a:ext cx="4041775" cy="389083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Title 7"/>
          <p:cNvSpPr>
            <a:spLocks noGrp="1"/>
          </p:cNvSpPr>
          <p:nvPr>
            <p:ph type="title"/>
          </p:nvPr>
        </p:nvSpPr>
        <p:spPr/>
        <p:txBody>
          <a:bodyPr/>
          <a:lstStyle/>
          <a:p>
            <a:r>
              <a:rPr lang="en-US" smtClean="0"/>
              <a:t>Click to edit Master title style</a:t>
            </a:r>
            <a:endParaRPr lang="en-US"/>
          </a:p>
        </p:txBody>
      </p:sp>
      <p:sp>
        <p:nvSpPr>
          <p:cNvPr id="9" name="Slide Number Placeholder 6"/>
          <p:cNvSpPr>
            <a:spLocks noGrp="1"/>
          </p:cNvSpPr>
          <p:nvPr>
            <p:ph type="sldNum" sz="quarter" idx="10"/>
          </p:nvPr>
        </p:nvSpPr>
        <p:spPr>
          <a:xfrm>
            <a:off x="8686800" y="6396043"/>
            <a:ext cx="367503" cy="338511"/>
          </a:xfrm>
          <a:prstGeom prst="rect">
            <a:avLst/>
          </a:prstGeom>
        </p:spPr>
        <p:txBody>
          <a:bodyPr vert="horz" lIns="91440" tIns="45720" rIns="91440" bIns="45720" rtlCol="0" anchor="ctr"/>
          <a:lstStyle>
            <a:lvl1pPr algn="ctr">
              <a:defRPr sz="800">
                <a:solidFill>
                  <a:srgbClr val="5C5C5C"/>
                </a:solidFill>
                <a:latin typeface="Arial" pitchFamily="34" charset="0"/>
                <a:cs typeface="Arial" pitchFamily="34" charset="0"/>
              </a:defRPr>
            </a:lvl1pPr>
          </a:lstStyle>
          <a:p>
            <a:fld id="{0A9724E5-0A80-3C41-8955-F8E17D92E2DB}" type="slidenum">
              <a:rPr lang="en-US" smtClean="0"/>
              <a:pPr/>
              <a:t>‹#›</a:t>
            </a:fld>
            <a:endParaRPr lang="en-US" dirty="0"/>
          </a:p>
        </p:txBody>
      </p:sp>
    </p:spTree>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Click to edit Master title style</a:t>
            </a:r>
            <a:endParaRPr lang="en-US"/>
          </a:p>
        </p:txBody>
      </p:sp>
      <p:sp>
        <p:nvSpPr>
          <p:cNvPr id="5" name="Slide Number Placeholder 6"/>
          <p:cNvSpPr>
            <a:spLocks noGrp="1"/>
          </p:cNvSpPr>
          <p:nvPr>
            <p:ph type="sldNum" sz="quarter" idx="4"/>
          </p:nvPr>
        </p:nvSpPr>
        <p:spPr>
          <a:xfrm>
            <a:off x="8686800" y="6396043"/>
            <a:ext cx="367503" cy="338511"/>
          </a:xfrm>
          <a:prstGeom prst="rect">
            <a:avLst/>
          </a:prstGeom>
        </p:spPr>
        <p:txBody>
          <a:bodyPr vert="horz" lIns="91440" tIns="45720" rIns="91440" bIns="45720" rtlCol="0" anchor="ctr"/>
          <a:lstStyle>
            <a:lvl1pPr algn="ctr">
              <a:defRPr sz="800">
                <a:solidFill>
                  <a:srgbClr val="5C5C5C"/>
                </a:solidFill>
                <a:latin typeface="Arial" pitchFamily="34" charset="0"/>
                <a:cs typeface="Arial" pitchFamily="34" charset="0"/>
              </a:defRPr>
            </a:lvl1pPr>
          </a:lstStyle>
          <a:p>
            <a:fld id="{0A9724E5-0A80-3C41-8955-F8E17D92E2DB}" type="slidenum">
              <a:rPr lang="en-US" smtClean="0"/>
              <a:pPr/>
              <a:t>‹#›</a:t>
            </a:fld>
            <a:endParaRPr lang="en-US" dirty="0"/>
          </a:p>
        </p:txBody>
      </p:sp>
    </p:spTree>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1_Vertical Title and Text">
    <p:spTree>
      <p:nvGrpSpPr>
        <p:cNvPr id="1" name=""/>
        <p:cNvGrpSpPr/>
        <p:nvPr/>
      </p:nvGrpSpPr>
      <p:grpSpPr>
        <a:xfrm>
          <a:off x="0" y="0"/>
          <a:ext cx="0" cy="0"/>
          <a:chOff x="0" y="0"/>
          <a:chExt cx="0" cy="0"/>
        </a:xfrm>
      </p:grpSpPr>
      <p:sp>
        <p:nvSpPr>
          <p:cNvPr id="10" name="Rectangle 9"/>
          <p:cNvSpPr/>
          <p:nvPr userDrawn="1"/>
        </p:nvSpPr>
        <p:spPr>
          <a:xfrm rot="5400000">
            <a:off x="-2742882" y="2743200"/>
            <a:ext cx="6858000" cy="1371600"/>
          </a:xfrm>
          <a:prstGeom prst="rect">
            <a:avLst/>
          </a:prstGeom>
          <a:solidFill>
            <a:srgbClr val="5C5C5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a:endParaRPr>
          </a:p>
        </p:txBody>
      </p:sp>
      <p:sp>
        <p:nvSpPr>
          <p:cNvPr id="2" name="Vertical Title 1"/>
          <p:cNvSpPr>
            <a:spLocks noGrp="1"/>
          </p:cNvSpPr>
          <p:nvPr userDrawn="1">
            <p:ph type="title" orient="vert"/>
          </p:nvPr>
        </p:nvSpPr>
        <p:spPr>
          <a:xfrm>
            <a:off x="221278" y="491889"/>
            <a:ext cx="965200" cy="5624844"/>
          </a:xfrm>
        </p:spPr>
        <p:txBody>
          <a:bodyPr vert="vert270"/>
          <a:lstStyle>
            <a:lvl1pPr>
              <a:defRPr>
                <a:solidFill>
                  <a:srgbClr val="FFFFFF"/>
                </a:solidFill>
              </a:defRPr>
            </a:lvl1pPr>
          </a:lstStyle>
          <a:p>
            <a:r>
              <a:rPr lang="en-US" dirty="0" smtClean="0"/>
              <a:t>Click to edit Master title style</a:t>
            </a:r>
            <a:endParaRPr lang="en-US" dirty="0"/>
          </a:p>
        </p:txBody>
      </p:sp>
      <p:sp>
        <p:nvSpPr>
          <p:cNvPr id="5" name="Content Placeholder 2"/>
          <p:cNvSpPr>
            <a:spLocks noGrp="1"/>
          </p:cNvSpPr>
          <p:nvPr>
            <p:ph idx="1"/>
          </p:nvPr>
        </p:nvSpPr>
        <p:spPr>
          <a:xfrm>
            <a:off x="1579180" y="491890"/>
            <a:ext cx="7107619" cy="5712872"/>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4" name="Slide Number Placeholder 6"/>
          <p:cNvSpPr>
            <a:spLocks noGrp="1"/>
          </p:cNvSpPr>
          <p:nvPr>
            <p:ph type="sldNum" sz="quarter" idx="4"/>
          </p:nvPr>
        </p:nvSpPr>
        <p:spPr>
          <a:xfrm>
            <a:off x="8686800" y="6319188"/>
            <a:ext cx="367503" cy="338511"/>
          </a:xfrm>
          <a:prstGeom prst="rect">
            <a:avLst/>
          </a:prstGeom>
        </p:spPr>
        <p:txBody>
          <a:bodyPr vert="horz" lIns="91440" tIns="45720" rIns="91440" bIns="45720" rtlCol="0" anchor="ctr"/>
          <a:lstStyle>
            <a:lvl1pPr algn="ctr">
              <a:defRPr sz="800">
                <a:solidFill>
                  <a:srgbClr val="5C5C5C"/>
                </a:solidFill>
                <a:latin typeface="Arial" pitchFamily="34" charset="0"/>
                <a:cs typeface="Arial" pitchFamily="34" charset="0"/>
              </a:defRPr>
            </a:lvl1pPr>
          </a:lstStyle>
          <a:p>
            <a:fld id="{0A9724E5-0A80-3C41-8955-F8E17D92E2DB}" type="slidenum">
              <a:rPr lang="en-US" smtClean="0"/>
              <a:pPr/>
              <a:t>‹#›</a:t>
            </a:fld>
            <a:endParaRPr lang="en-US" dirty="0"/>
          </a:p>
        </p:txBody>
      </p:sp>
      <p:pic>
        <p:nvPicPr>
          <p:cNvPr id="15" name="Picture 14" descr="vested_UT_rgb_300dpi.jp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713476" y="6319188"/>
            <a:ext cx="2973324" cy="374904"/>
          </a:xfrm>
          <a:prstGeom prst="rect">
            <a:avLst/>
          </a:prstGeom>
        </p:spPr>
      </p:pic>
    </p:spTree>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685800" y="2286000"/>
            <a:ext cx="7772400" cy="1143000"/>
          </a:xfrm>
        </p:spPr>
        <p:txBody>
          <a:bodyPr/>
          <a:lstStyle>
            <a:lvl1pPr algn="ctr">
              <a:defRPr sz="3600">
                <a:solidFill>
                  <a:srgbClr val="5C5C5C"/>
                </a:solidFill>
              </a:defRPr>
            </a:lvl1pPr>
          </a:lstStyle>
          <a:p>
            <a:r>
              <a:rPr lang="en-US" dirty="0"/>
              <a:t>Click to edit Master title style</a:t>
            </a:r>
          </a:p>
        </p:txBody>
      </p:sp>
      <p:sp>
        <p:nvSpPr>
          <p:cNvPr id="4" name="Slide Number Placeholder 6"/>
          <p:cNvSpPr>
            <a:spLocks noGrp="1"/>
          </p:cNvSpPr>
          <p:nvPr>
            <p:ph type="sldNum" sz="quarter" idx="4"/>
          </p:nvPr>
        </p:nvSpPr>
        <p:spPr>
          <a:xfrm>
            <a:off x="8690227" y="6396043"/>
            <a:ext cx="367503" cy="338511"/>
          </a:xfrm>
          <a:prstGeom prst="rect">
            <a:avLst/>
          </a:prstGeom>
        </p:spPr>
        <p:txBody>
          <a:bodyPr vert="horz" lIns="91440" tIns="45720" rIns="91440" bIns="45720" rtlCol="0" anchor="ctr"/>
          <a:lstStyle>
            <a:lvl1pPr algn="ctr">
              <a:defRPr sz="800">
                <a:solidFill>
                  <a:srgbClr val="5C5C5C"/>
                </a:solidFill>
                <a:latin typeface="Arial" pitchFamily="34" charset="0"/>
                <a:cs typeface="Arial" pitchFamily="34" charset="0"/>
              </a:defRPr>
            </a:lvl1pPr>
          </a:lstStyle>
          <a:p>
            <a:fld id="{0A9724E5-0A80-3C41-8955-F8E17D92E2DB}" type="slidenum">
              <a:rPr lang="en-US" smtClean="0"/>
              <a:pPr/>
              <a:t>‹#›</a:t>
            </a:fld>
            <a:endParaRPr lang="en-US" dirty="0"/>
          </a:p>
        </p:txBody>
      </p:sp>
      <p:sp>
        <p:nvSpPr>
          <p:cNvPr id="5" name="Rectangle 2"/>
          <p:cNvSpPr txBox="1">
            <a:spLocks noChangeArrowheads="1"/>
          </p:cNvSpPr>
          <p:nvPr userDrawn="1"/>
        </p:nvSpPr>
        <p:spPr>
          <a:xfrm>
            <a:off x="685800" y="3429000"/>
            <a:ext cx="77724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600" kern="1200">
                <a:solidFill>
                  <a:srgbClr val="5C5C5C"/>
                </a:solidFill>
                <a:latin typeface="Arial"/>
                <a:ea typeface="+mj-ea"/>
                <a:cs typeface="Arial"/>
              </a:defRPr>
            </a:lvl1pPr>
          </a:lstStyle>
          <a:p>
            <a:r>
              <a:rPr lang="en-US" sz="2400" smtClean="0"/>
              <a:t>Click to edit Master title style</a:t>
            </a:r>
            <a:endParaRPr lang="en-US" sz="2400" dirty="0"/>
          </a:p>
        </p:txBody>
      </p:sp>
    </p:spTree>
  </p:cSld>
  <p:clrMapOvr>
    <a:masterClrMapping/>
  </p:clrMapOvr>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19200"/>
            <a:ext cx="8229600" cy="4985561"/>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itle 4"/>
          <p:cNvSpPr>
            <a:spLocks noGrp="1"/>
          </p:cNvSpPr>
          <p:nvPr>
            <p:ph type="title"/>
          </p:nvPr>
        </p:nvSpPr>
        <p:spPr/>
        <p:txBody>
          <a:bodyPr/>
          <a:lstStyle/>
          <a:p>
            <a:r>
              <a:rPr lang="en-US" dirty="0" smtClean="0"/>
              <a:t>Click to edit Master title style</a:t>
            </a:r>
            <a:endParaRPr lang="en-US" dirty="0"/>
          </a:p>
        </p:txBody>
      </p:sp>
      <p:sp>
        <p:nvSpPr>
          <p:cNvPr id="6" name="Slide Number Placeholder 6"/>
          <p:cNvSpPr>
            <a:spLocks noGrp="1"/>
          </p:cNvSpPr>
          <p:nvPr>
            <p:ph type="sldNum" sz="quarter" idx="4"/>
          </p:nvPr>
        </p:nvSpPr>
        <p:spPr>
          <a:xfrm>
            <a:off x="8686800" y="6338314"/>
            <a:ext cx="367503" cy="338511"/>
          </a:xfrm>
          <a:prstGeom prst="rect">
            <a:avLst/>
          </a:prstGeom>
        </p:spPr>
        <p:txBody>
          <a:bodyPr vert="horz" lIns="91440" tIns="45720" rIns="91440" bIns="45720" rtlCol="0" anchor="ctr"/>
          <a:lstStyle>
            <a:lvl1pPr algn="ctr">
              <a:defRPr sz="800">
                <a:solidFill>
                  <a:srgbClr val="5C5C5C"/>
                </a:solidFill>
                <a:latin typeface="Arial" pitchFamily="34" charset="0"/>
                <a:cs typeface="Arial" pitchFamily="34" charset="0"/>
              </a:defRPr>
            </a:lvl1pPr>
          </a:lstStyle>
          <a:p>
            <a:fld id="{0A9724E5-0A80-3C41-8955-F8E17D92E2DB}" type="slidenum">
              <a:rPr lang="en-US" smtClean="0"/>
              <a:pPr/>
              <a:t>‹#›</a:t>
            </a:fld>
            <a:endParaRPr lang="en-US" dirty="0"/>
          </a:p>
        </p:txBody>
      </p:sp>
    </p:spTree>
    <p:extLst>
      <p:ext uri="{BB962C8B-B14F-4D97-AF65-F5344CB8AC3E}">
        <p14:creationId xmlns:p14="http://schemas.microsoft.com/office/powerpoint/2010/main" val="233036574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19200"/>
            <a:ext cx="8229600" cy="4985561"/>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Slide Number Placeholder 3"/>
          <p:cNvSpPr>
            <a:spLocks noGrp="1"/>
          </p:cNvSpPr>
          <p:nvPr>
            <p:ph type="sldNum" sz="quarter" idx="10"/>
          </p:nvPr>
        </p:nvSpPr>
        <p:spPr/>
        <p:txBody>
          <a:bodyPr/>
          <a:lstStyle/>
          <a:p>
            <a:fld id="{0A9724E5-0A80-3C41-8955-F8E17D92E2DB}" type="slidenum">
              <a:rPr lang="en-US" smtClean="0"/>
              <a:pPr/>
              <a:t>‹#›</a:t>
            </a:fld>
            <a:endParaRPr lang="en-US" dirty="0"/>
          </a:p>
        </p:txBody>
      </p:sp>
      <p:sp>
        <p:nvSpPr>
          <p:cNvPr id="5" name="Title 4"/>
          <p:cNvSpPr>
            <a:spLocks noGrp="1"/>
          </p:cNvSpPr>
          <p:nvPr>
            <p:ph type="title"/>
          </p:nvPr>
        </p:nvSpPr>
        <p:spPr/>
        <p:txBody>
          <a:bodyPr/>
          <a:lstStyle/>
          <a:p>
            <a:r>
              <a:rPr lang="en-US" dirty="0" smtClean="0"/>
              <a:t>Click to edit Master title style</a:t>
            </a:r>
            <a:endParaRPr lang="en-US" dirty="0"/>
          </a:p>
        </p:txBody>
      </p:sp>
    </p:spTree>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Full Graphic">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63826"/>
            <a:ext cx="8229600" cy="5740936"/>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 Master text styles</a:t>
            </a:r>
          </a:p>
        </p:txBody>
      </p:sp>
      <p:sp>
        <p:nvSpPr>
          <p:cNvPr id="6" name="Slide Number Placeholder 6"/>
          <p:cNvSpPr>
            <a:spLocks noGrp="1"/>
          </p:cNvSpPr>
          <p:nvPr>
            <p:ph type="sldNum" sz="quarter" idx="4"/>
          </p:nvPr>
        </p:nvSpPr>
        <p:spPr>
          <a:xfrm>
            <a:off x="8686800" y="6338314"/>
            <a:ext cx="367503" cy="338511"/>
          </a:xfrm>
          <a:prstGeom prst="rect">
            <a:avLst/>
          </a:prstGeom>
        </p:spPr>
        <p:txBody>
          <a:bodyPr vert="horz" lIns="91440" tIns="45720" rIns="91440" bIns="45720" rtlCol="0" anchor="ctr"/>
          <a:lstStyle>
            <a:lvl1pPr algn="ctr">
              <a:defRPr sz="800">
                <a:solidFill>
                  <a:srgbClr val="5C5C5C"/>
                </a:solidFill>
                <a:latin typeface="Arial" pitchFamily="34" charset="0"/>
                <a:cs typeface="Arial" pitchFamily="34" charset="0"/>
              </a:defRPr>
            </a:lvl1pPr>
          </a:lstStyle>
          <a:p>
            <a:fld id="{0A9724E5-0A80-3C41-8955-F8E17D92E2DB}" type="slidenum">
              <a:rPr lang="en-US" smtClean="0"/>
              <a:pPr/>
              <a:t>‹#›</a:t>
            </a:fld>
            <a:endParaRPr lang="en-US" dirty="0"/>
          </a:p>
        </p:txBody>
      </p:sp>
    </p:spTree>
    <p:extLst>
      <p:ext uri="{BB962C8B-B14F-4D97-AF65-F5344CB8AC3E}">
        <p14:creationId xmlns:p14="http://schemas.microsoft.com/office/powerpoint/2010/main" val="791730387"/>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Blank Layout">
    <p:spTree>
      <p:nvGrpSpPr>
        <p:cNvPr id="1" name=""/>
        <p:cNvGrpSpPr/>
        <p:nvPr/>
      </p:nvGrpSpPr>
      <p:grpSpPr>
        <a:xfrm>
          <a:off x="0" y="0"/>
          <a:ext cx="0" cy="0"/>
          <a:chOff x="0" y="0"/>
          <a:chExt cx="0" cy="0"/>
        </a:xfrm>
      </p:grpSpPr>
      <p:sp>
        <p:nvSpPr>
          <p:cNvPr id="3" name="Slide Number Placeholder 6"/>
          <p:cNvSpPr>
            <a:spLocks noGrp="1"/>
          </p:cNvSpPr>
          <p:nvPr>
            <p:ph type="sldNum" sz="quarter" idx="4"/>
          </p:nvPr>
        </p:nvSpPr>
        <p:spPr>
          <a:xfrm>
            <a:off x="8686800" y="6364543"/>
            <a:ext cx="367503" cy="338511"/>
          </a:xfrm>
          <a:prstGeom prst="rect">
            <a:avLst/>
          </a:prstGeom>
        </p:spPr>
        <p:txBody>
          <a:bodyPr vert="horz" lIns="91440" tIns="45720" rIns="91440" bIns="45720" rtlCol="0" anchor="ctr"/>
          <a:lstStyle>
            <a:lvl1pPr algn="ctr">
              <a:defRPr sz="800">
                <a:solidFill>
                  <a:srgbClr val="5C5C5C"/>
                </a:solidFill>
                <a:latin typeface="Arial" pitchFamily="34" charset="0"/>
                <a:cs typeface="Arial" pitchFamily="34" charset="0"/>
              </a:defRPr>
            </a:lvl1pPr>
          </a:lstStyle>
          <a:p>
            <a:fld id="{0A9724E5-0A80-3C41-8955-F8E17D92E2DB}" type="slidenum">
              <a:rPr lang="en-US" smtClean="0"/>
              <a:pPr/>
              <a:t>‹#›</a:t>
            </a:fld>
            <a:endParaRPr lang="en-US" dirty="0"/>
          </a:p>
        </p:txBody>
      </p:sp>
    </p:spTree>
    <p:extLst>
      <p:ext uri="{BB962C8B-B14F-4D97-AF65-F5344CB8AC3E}">
        <p14:creationId xmlns:p14="http://schemas.microsoft.com/office/powerpoint/2010/main" val="187840244"/>
      </p:ext>
    </p:extLst>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0A9724E5-0A80-3C41-8955-F8E17D92E2DB}" type="slidenum">
              <a:rPr lang="en-US" smtClean="0"/>
              <a:pPr/>
              <a:t>‹#›</a:t>
            </a:fld>
            <a:endParaRPr lang="en-US" dirty="0"/>
          </a:p>
        </p:txBody>
      </p:sp>
      <p:sp>
        <p:nvSpPr>
          <p:cNvPr id="8" name="Title 7"/>
          <p:cNvSpPr>
            <a:spLocks noGrp="1"/>
          </p:cNvSpPr>
          <p:nvPr>
            <p:ph type="title"/>
          </p:nvPr>
        </p:nvSpPr>
        <p:spPr>
          <a:xfrm>
            <a:off x="470647" y="2670048"/>
            <a:ext cx="8216154" cy="1627822"/>
          </a:xfrm>
        </p:spPr>
        <p:txBody>
          <a:bodyPr>
            <a:noAutofit/>
          </a:bodyPr>
          <a:lstStyle>
            <a:lvl1pPr algn="ctr">
              <a:defRPr sz="5400" b="1" baseline="0">
                <a:solidFill>
                  <a:srgbClr val="F77F00"/>
                </a:solidFill>
                <a:effectLst>
                  <a:outerShdw blurRad="50800" dist="38100" dir="2700000" algn="tl" rotWithShape="0">
                    <a:prstClr val="black">
                      <a:alpha val="40000"/>
                    </a:prstClr>
                  </a:outerShdw>
                </a:effectLst>
              </a:defRPr>
            </a:lvl1pPr>
          </a:lstStyle>
          <a:p>
            <a:r>
              <a:rPr lang="en-US" dirty="0" smtClean="0"/>
              <a:t>Click to edit Master title style</a:t>
            </a:r>
            <a:endParaRPr lang="en-US" dirty="0"/>
          </a:p>
        </p:txBody>
      </p:sp>
      <p:sp>
        <p:nvSpPr>
          <p:cNvPr id="6" name="Rectangle 5"/>
          <p:cNvSpPr/>
          <p:nvPr userDrawn="1"/>
        </p:nvSpPr>
        <p:spPr>
          <a:xfrm>
            <a:off x="0" y="5200791"/>
            <a:ext cx="9144000" cy="205076"/>
          </a:xfrm>
          <a:prstGeom prst="rect">
            <a:avLst/>
          </a:prstGeom>
          <a:solidFill>
            <a:srgbClr val="F77F00"/>
          </a:solidFill>
          <a:ln>
            <a:solidFill>
              <a:srgbClr val="F77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7" name="Picture 6"/>
          <p:cNvPicPr>
            <a:picLocks noChangeAspect="1"/>
          </p:cNvPicPr>
          <p:nvPr userDrawn="1"/>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113272" y="4850288"/>
            <a:ext cx="917456" cy="906083"/>
          </a:xfrm>
          <a:prstGeom prst="rect">
            <a:avLst/>
          </a:prstGeom>
          <a:effectLst>
            <a:glow rad="228600">
              <a:schemeClr val="bg1"/>
            </a:glow>
          </a:effectLst>
        </p:spPr>
      </p:pic>
    </p:spTree>
    <p:extLst>
      <p:ext uri="{BB962C8B-B14F-4D97-AF65-F5344CB8AC3E}">
        <p14:creationId xmlns:p14="http://schemas.microsoft.com/office/powerpoint/2010/main" val="228705469"/>
      </p:ext>
    </p:extLst>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0A9724E5-0A80-3C41-8955-F8E17D92E2DB}" type="slidenum">
              <a:rPr lang="en-US" smtClean="0"/>
              <a:pPr/>
              <a:t>‹#›</a:t>
            </a:fld>
            <a:endParaRPr lang="en-US" dirty="0"/>
          </a:p>
        </p:txBody>
      </p:sp>
      <p:sp>
        <p:nvSpPr>
          <p:cNvPr id="4" name="Title 3"/>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137714977"/>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Elements - Quick Quide">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900053"/>
            <a:ext cx="8229598" cy="4215740"/>
          </a:xfrm>
        </p:spPr>
        <p:txBody>
          <a:bodyPr>
            <a:noAutofit/>
          </a:bodyPr>
          <a:lstStyle>
            <a:lvl1pPr>
              <a:defRPr sz="2800"/>
            </a:lvl1pPr>
            <a:lvl2pPr>
              <a:defRPr sz="2400"/>
            </a:lvl2pPr>
            <a:lvl3pPr>
              <a:defRPr sz="2000"/>
            </a:lvl3pPr>
            <a:lvl4pPr>
              <a:defRPr sz="1800"/>
            </a:lvl4pPr>
            <a:lvl5pPr>
              <a:defRPr sz="1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Slide Number Placeholder 3"/>
          <p:cNvSpPr>
            <a:spLocks noGrp="1"/>
          </p:cNvSpPr>
          <p:nvPr>
            <p:ph type="sldNum" sz="quarter" idx="10"/>
          </p:nvPr>
        </p:nvSpPr>
        <p:spPr/>
        <p:txBody>
          <a:bodyPr/>
          <a:lstStyle/>
          <a:p>
            <a:fld id="{0A9724E5-0A80-3C41-8955-F8E17D92E2DB}" type="slidenum">
              <a:rPr lang="en-US" smtClean="0"/>
              <a:pPr/>
              <a:t>‹#›</a:t>
            </a:fld>
            <a:endParaRPr lang="en-US" dirty="0"/>
          </a:p>
        </p:txBody>
      </p:sp>
      <p:sp>
        <p:nvSpPr>
          <p:cNvPr id="5" name="Title 4"/>
          <p:cNvSpPr>
            <a:spLocks noGrp="1"/>
          </p:cNvSpPr>
          <p:nvPr>
            <p:ph type="title"/>
          </p:nvPr>
        </p:nvSpPr>
        <p:spPr/>
        <p:txBody>
          <a:bodyPr/>
          <a:lstStyle/>
          <a:p>
            <a:r>
              <a:rPr lang="en-US" dirty="0" smtClean="0"/>
              <a:t>Click to edit Master title style</a:t>
            </a:r>
            <a:endParaRPr lang="en-US" dirty="0"/>
          </a:p>
        </p:txBody>
      </p:sp>
      <p:graphicFrame>
        <p:nvGraphicFramePr>
          <p:cNvPr id="6" name="Content Placeholder 4"/>
          <p:cNvGraphicFramePr>
            <a:graphicFrameLocks/>
          </p:cNvGraphicFramePr>
          <p:nvPr userDrawn="1">
            <p:extLst>
              <p:ext uri="{D42A27DB-BD31-4B8C-83A1-F6EECF244321}">
                <p14:modId xmlns:p14="http://schemas.microsoft.com/office/powerpoint/2010/main" val="1503221032"/>
              </p:ext>
            </p:extLst>
          </p:nvPr>
        </p:nvGraphicFramePr>
        <p:xfrm>
          <a:off x="457202" y="994031"/>
          <a:ext cx="8229595" cy="820139"/>
        </p:xfrm>
        <a:graphic>
          <a:graphicData uri="http://schemas.openxmlformats.org/drawingml/2006/table">
            <a:tbl>
              <a:tblPr firstRow="1" bandRow="1">
                <a:tableStyleId>{69012ECD-51FC-41F1-AA8D-1B2483CD663E}</a:tableStyleId>
              </a:tblPr>
              <a:tblGrid>
                <a:gridCol w="427544"/>
                <a:gridCol w="3800691"/>
                <a:gridCol w="646924"/>
                <a:gridCol w="646924"/>
                <a:gridCol w="646924"/>
                <a:gridCol w="646924"/>
                <a:gridCol w="646924"/>
                <a:gridCol w="766740"/>
              </a:tblGrid>
              <a:tr h="309140">
                <a:tc gridSpan="2">
                  <a:txBody>
                    <a:bodyPr/>
                    <a:lstStyle/>
                    <a:p>
                      <a:pPr algn="ctr"/>
                      <a:endParaRPr lang="en-US" dirty="0">
                        <a:solidFill>
                          <a:schemeClr val="bg1"/>
                        </a:solidFill>
                      </a:endParaRP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77F00"/>
                    </a:solidFill>
                  </a:tcPr>
                </a:tc>
                <a:tc hMerge="1">
                  <a:txBody>
                    <a:bodyPr/>
                    <a:lstStyle/>
                    <a:p>
                      <a:endParaRPr lang="en-US" dirty="0"/>
                    </a:p>
                  </a:txBody>
                  <a:tcPr>
                    <a:lnR w="12700" cap="flat" cmpd="sng" algn="ctr">
                      <a:solidFill>
                        <a:schemeClr val="accent1"/>
                      </a:solidFill>
                      <a:prstDash val="solid"/>
                      <a:round/>
                      <a:headEnd type="none" w="med" len="med"/>
                      <a:tailEnd type="none" w="med" len="med"/>
                    </a:lnR>
                  </a:tcPr>
                </a:tc>
                <a:tc>
                  <a:txBody>
                    <a:bodyPr/>
                    <a:lstStyle/>
                    <a:p>
                      <a:pPr algn="ctr"/>
                      <a:r>
                        <a:rPr lang="en-US" sz="1600" b="1" dirty="0" smtClean="0">
                          <a:solidFill>
                            <a:schemeClr val="bg1"/>
                          </a:solidFill>
                        </a:rPr>
                        <a:t>1</a:t>
                      </a:r>
                      <a:endParaRPr lang="en-US" sz="1600" b="1" dirty="0">
                        <a:solidFill>
                          <a:schemeClr val="bg1"/>
                        </a:solidFill>
                      </a:endParaRP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77F00"/>
                    </a:solidFill>
                  </a:tcPr>
                </a:tc>
                <a:tc>
                  <a:txBody>
                    <a:bodyPr/>
                    <a:lstStyle/>
                    <a:p>
                      <a:pPr algn="ctr"/>
                      <a:r>
                        <a:rPr lang="en-US" sz="1600" b="1" dirty="0" smtClean="0">
                          <a:solidFill>
                            <a:schemeClr val="bg1"/>
                          </a:solidFill>
                        </a:rPr>
                        <a:t>2</a:t>
                      </a:r>
                      <a:endParaRPr lang="en-US" sz="1600" b="1" dirty="0">
                        <a:solidFill>
                          <a:schemeClr val="bg1"/>
                        </a:solidFill>
                      </a:endParaRP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77F00"/>
                    </a:solidFill>
                  </a:tcPr>
                </a:tc>
                <a:tc>
                  <a:txBody>
                    <a:bodyPr/>
                    <a:lstStyle/>
                    <a:p>
                      <a:pPr algn="ctr"/>
                      <a:r>
                        <a:rPr lang="en-US" sz="1600" b="1" dirty="0" smtClean="0">
                          <a:solidFill>
                            <a:schemeClr val="bg1"/>
                          </a:solidFill>
                        </a:rPr>
                        <a:t>3</a:t>
                      </a:r>
                      <a:endParaRPr lang="en-US" sz="1600" b="1" dirty="0">
                        <a:solidFill>
                          <a:schemeClr val="bg1"/>
                        </a:solidFill>
                      </a:endParaRP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77F00"/>
                    </a:solidFill>
                  </a:tcPr>
                </a:tc>
                <a:tc>
                  <a:txBody>
                    <a:bodyPr/>
                    <a:lstStyle/>
                    <a:p>
                      <a:pPr algn="ctr"/>
                      <a:r>
                        <a:rPr lang="en-US" sz="1600" b="1" dirty="0" smtClean="0">
                          <a:solidFill>
                            <a:schemeClr val="bg1"/>
                          </a:solidFill>
                        </a:rPr>
                        <a:t>4</a:t>
                      </a:r>
                      <a:endParaRPr lang="en-US" sz="1600" b="1" dirty="0">
                        <a:solidFill>
                          <a:schemeClr val="bg1"/>
                        </a:solidFill>
                      </a:endParaRP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77F00"/>
                    </a:solidFill>
                  </a:tcPr>
                </a:tc>
                <a:tc>
                  <a:txBody>
                    <a:bodyPr/>
                    <a:lstStyle/>
                    <a:p>
                      <a:pPr algn="ctr"/>
                      <a:r>
                        <a:rPr lang="en-US" sz="1600" b="1" dirty="0" smtClean="0">
                          <a:solidFill>
                            <a:schemeClr val="bg1"/>
                          </a:solidFill>
                        </a:rPr>
                        <a:t>5</a:t>
                      </a:r>
                      <a:endParaRPr lang="en-US" sz="1600" b="1" dirty="0">
                        <a:solidFill>
                          <a:schemeClr val="bg1"/>
                        </a:solidFill>
                      </a:endParaRP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77F00"/>
                    </a:solidFill>
                  </a:tcPr>
                </a:tc>
                <a:tc>
                  <a:txBody>
                    <a:bodyPr/>
                    <a:lstStyle/>
                    <a:p>
                      <a:pPr algn="ctr"/>
                      <a:r>
                        <a:rPr lang="en-US" sz="1600" b="1" dirty="0" smtClean="0">
                          <a:solidFill>
                            <a:schemeClr val="bg1"/>
                          </a:solidFill>
                        </a:rPr>
                        <a:t>Score</a:t>
                      </a:r>
                      <a:endParaRPr lang="en-US" sz="1600" b="1" dirty="0">
                        <a:solidFill>
                          <a:schemeClr val="bg1"/>
                        </a:solidFill>
                      </a:endParaRP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77F00"/>
                    </a:solidFill>
                  </a:tcPr>
                </a:tc>
              </a:tr>
              <a:tr h="454379">
                <a:tc>
                  <a:txBody>
                    <a:bodyPr/>
                    <a:lstStyle/>
                    <a:p>
                      <a:pPr algn="ctr"/>
                      <a:endParaRPr lang="en-US"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E0E0E0"/>
                    </a:solidFill>
                  </a:tcPr>
                </a:tc>
                <a:tc>
                  <a:txBody>
                    <a:bodyPr/>
                    <a:lstStyle/>
                    <a:p>
                      <a:pPr marL="0" marR="0">
                        <a:lnSpc>
                          <a:spcPct val="115000"/>
                        </a:lnSpc>
                        <a:spcBef>
                          <a:spcPts val="0"/>
                        </a:spcBef>
                        <a:spcAft>
                          <a:spcPts val="0"/>
                        </a:spcAft>
                      </a:pPr>
                      <a:endParaRPr lang="en-US" sz="1800" b="0" dirty="0">
                        <a:latin typeface="+mj-lt"/>
                        <a:ea typeface="Calibri"/>
                        <a:cs typeface="Times New Roman"/>
                      </a:endParaRPr>
                    </a:p>
                  </a:txBody>
                  <a:tcPr marL="38858" marR="38858"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E0E0E0"/>
                    </a:solidFill>
                  </a:tcPr>
                </a:tc>
                <a:tc>
                  <a:txBody>
                    <a:bodyPr/>
                    <a:lstStyle/>
                    <a:p>
                      <a:pPr algn="ctr"/>
                      <a:endParaRPr lang="en-US"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US"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US"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US"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US"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US"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E0E0E0"/>
                    </a:solidFill>
                  </a:tcPr>
                </a:tc>
              </a:tr>
            </a:tbl>
          </a:graphicData>
        </a:graphic>
      </p:graphicFrame>
      <p:sp>
        <p:nvSpPr>
          <p:cNvPr id="10" name="Content Placeholder 2"/>
          <p:cNvSpPr>
            <a:spLocks noGrp="1"/>
          </p:cNvSpPr>
          <p:nvPr>
            <p:ph idx="11"/>
          </p:nvPr>
        </p:nvSpPr>
        <p:spPr>
          <a:xfrm>
            <a:off x="457201" y="994031"/>
            <a:ext cx="4197925" cy="359756"/>
          </a:xfrm>
        </p:spPr>
        <p:txBody>
          <a:bodyPr>
            <a:noAutofit/>
          </a:bodyPr>
          <a:lstStyle>
            <a:lvl1pPr marL="0" indent="0" algn="ctr">
              <a:buNone/>
              <a:defRPr sz="1800">
                <a:solidFill>
                  <a:schemeClr val="bg1"/>
                </a:solidFill>
              </a:defRPr>
            </a:lvl1pPr>
            <a:lvl2pPr>
              <a:defRPr sz="2400"/>
            </a:lvl2pPr>
            <a:lvl3pPr>
              <a:defRPr sz="2000"/>
            </a:lvl3pPr>
            <a:lvl4pPr>
              <a:defRPr sz="1800"/>
            </a:lvl4pPr>
            <a:lvl5pPr>
              <a:defRPr sz="1800"/>
            </a:lvl5pPr>
          </a:lstStyle>
          <a:p>
            <a:pPr lvl="0"/>
            <a:r>
              <a:rPr lang="en-US" dirty="0" smtClean="0"/>
              <a:t>Click to edit Master text styles</a:t>
            </a:r>
          </a:p>
        </p:txBody>
      </p:sp>
      <p:sp>
        <p:nvSpPr>
          <p:cNvPr id="11" name="Content Placeholder 2"/>
          <p:cNvSpPr>
            <a:spLocks noGrp="1"/>
          </p:cNvSpPr>
          <p:nvPr>
            <p:ph idx="12"/>
          </p:nvPr>
        </p:nvSpPr>
        <p:spPr>
          <a:xfrm>
            <a:off x="902525" y="1411183"/>
            <a:ext cx="3752602" cy="359756"/>
          </a:xfrm>
        </p:spPr>
        <p:txBody>
          <a:bodyPr>
            <a:noAutofit/>
          </a:bodyPr>
          <a:lstStyle>
            <a:lvl1pPr marL="0" indent="0" algn="l">
              <a:buNone/>
              <a:defRPr sz="1800"/>
            </a:lvl1pPr>
            <a:lvl2pPr>
              <a:defRPr sz="2400"/>
            </a:lvl2pPr>
            <a:lvl3pPr>
              <a:defRPr sz="2000"/>
            </a:lvl3pPr>
            <a:lvl4pPr>
              <a:defRPr sz="1800"/>
            </a:lvl4pPr>
            <a:lvl5pPr>
              <a:defRPr sz="1800"/>
            </a:lvl5pPr>
          </a:lstStyle>
          <a:p>
            <a:pPr lvl="0"/>
            <a:r>
              <a:rPr lang="en-US" dirty="0" smtClean="0"/>
              <a:t>Click to edit Master text styles</a:t>
            </a:r>
          </a:p>
        </p:txBody>
      </p:sp>
      <p:sp>
        <p:nvSpPr>
          <p:cNvPr id="12" name="Content Placeholder 2"/>
          <p:cNvSpPr>
            <a:spLocks noGrp="1"/>
          </p:cNvSpPr>
          <p:nvPr>
            <p:ph idx="13"/>
          </p:nvPr>
        </p:nvSpPr>
        <p:spPr>
          <a:xfrm>
            <a:off x="457202" y="1411183"/>
            <a:ext cx="445323" cy="359756"/>
          </a:xfrm>
        </p:spPr>
        <p:txBody>
          <a:bodyPr>
            <a:noAutofit/>
          </a:bodyPr>
          <a:lstStyle>
            <a:lvl1pPr marL="0" indent="0" algn="ctr">
              <a:buNone/>
              <a:defRPr sz="1800"/>
            </a:lvl1pPr>
            <a:lvl2pPr>
              <a:defRPr sz="2400"/>
            </a:lvl2pPr>
            <a:lvl3pPr>
              <a:defRPr sz="2000"/>
            </a:lvl3pPr>
            <a:lvl4pPr>
              <a:defRPr sz="1800"/>
            </a:lvl4pPr>
            <a:lvl5pPr>
              <a:defRPr sz="1800"/>
            </a:lvl5pPr>
          </a:lstStyle>
          <a:p>
            <a:pPr lvl="0"/>
            <a:r>
              <a:rPr lang="en-US" dirty="0" smtClean="0"/>
              <a:t>Click to edit Master text styles</a:t>
            </a:r>
          </a:p>
        </p:txBody>
      </p:sp>
      <p:sp>
        <p:nvSpPr>
          <p:cNvPr id="13" name="Content Placeholder 2"/>
          <p:cNvSpPr>
            <a:spLocks noGrp="1"/>
          </p:cNvSpPr>
          <p:nvPr>
            <p:ph idx="14"/>
          </p:nvPr>
        </p:nvSpPr>
        <p:spPr>
          <a:xfrm>
            <a:off x="7912926" y="1424575"/>
            <a:ext cx="773871" cy="359756"/>
          </a:xfrm>
        </p:spPr>
        <p:txBody>
          <a:bodyPr>
            <a:noAutofit/>
          </a:bodyPr>
          <a:lstStyle>
            <a:lvl1pPr marL="0" indent="0" algn="ctr">
              <a:buNone/>
              <a:defRPr sz="1800"/>
            </a:lvl1pPr>
            <a:lvl2pPr>
              <a:defRPr sz="2400"/>
            </a:lvl2pPr>
            <a:lvl3pPr>
              <a:defRPr sz="2000"/>
            </a:lvl3pPr>
            <a:lvl4pPr>
              <a:defRPr sz="1800"/>
            </a:lvl4pPr>
            <a:lvl5pPr>
              <a:defRPr sz="1800"/>
            </a:lvl5pPr>
          </a:lstStyle>
          <a:p>
            <a:pPr lvl="0"/>
            <a:r>
              <a:rPr lang="en-US" dirty="0" smtClean="0"/>
              <a:t>Click to edit Master text styles</a:t>
            </a:r>
          </a:p>
        </p:txBody>
      </p:sp>
    </p:spTree>
    <p:extLst>
      <p:ext uri="{BB962C8B-B14F-4D97-AF65-F5344CB8AC3E}">
        <p14:creationId xmlns:p14="http://schemas.microsoft.com/office/powerpoint/2010/main" val="231140744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Ailments">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900053"/>
            <a:ext cx="8229598" cy="4215740"/>
          </a:xfrm>
        </p:spPr>
        <p:txBody>
          <a:bodyPr>
            <a:noAutofit/>
          </a:bodyPr>
          <a:lstStyle>
            <a:lvl1pPr>
              <a:defRPr sz="2800"/>
            </a:lvl1pPr>
            <a:lvl2pPr>
              <a:defRPr sz="2400"/>
            </a:lvl2pPr>
            <a:lvl3pPr>
              <a:defRPr sz="2000"/>
            </a:lvl3pPr>
            <a:lvl4pPr>
              <a:defRPr sz="1800"/>
            </a:lvl4pPr>
            <a:lvl5pPr>
              <a:defRPr sz="1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Slide Number Placeholder 3"/>
          <p:cNvSpPr>
            <a:spLocks noGrp="1"/>
          </p:cNvSpPr>
          <p:nvPr>
            <p:ph type="sldNum" sz="quarter" idx="10"/>
          </p:nvPr>
        </p:nvSpPr>
        <p:spPr/>
        <p:txBody>
          <a:bodyPr/>
          <a:lstStyle/>
          <a:p>
            <a:fld id="{0A9724E5-0A80-3C41-8955-F8E17D92E2DB}" type="slidenum">
              <a:rPr lang="en-US" smtClean="0"/>
              <a:pPr/>
              <a:t>‹#›</a:t>
            </a:fld>
            <a:endParaRPr lang="en-US" dirty="0"/>
          </a:p>
        </p:txBody>
      </p:sp>
      <p:sp>
        <p:nvSpPr>
          <p:cNvPr id="5" name="Title 4"/>
          <p:cNvSpPr>
            <a:spLocks noGrp="1"/>
          </p:cNvSpPr>
          <p:nvPr>
            <p:ph type="title"/>
          </p:nvPr>
        </p:nvSpPr>
        <p:spPr/>
        <p:txBody>
          <a:bodyPr/>
          <a:lstStyle/>
          <a:p>
            <a:r>
              <a:rPr lang="en-US" dirty="0" smtClean="0"/>
              <a:t>Click to edit Master title style</a:t>
            </a:r>
            <a:endParaRPr lang="en-US" dirty="0"/>
          </a:p>
        </p:txBody>
      </p:sp>
      <p:graphicFrame>
        <p:nvGraphicFramePr>
          <p:cNvPr id="6" name="Content Placeholder 4"/>
          <p:cNvGraphicFramePr>
            <a:graphicFrameLocks/>
          </p:cNvGraphicFramePr>
          <p:nvPr userDrawn="1">
            <p:extLst>
              <p:ext uri="{D42A27DB-BD31-4B8C-83A1-F6EECF244321}">
                <p14:modId xmlns:p14="http://schemas.microsoft.com/office/powerpoint/2010/main" val="2320537590"/>
              </p:ext>
            </p:extLst>
          </p:nvPr>
        </p:nvGraphicFramePr>
        <p:xfrm>
          <a:off x="457202" y="994031"/>
          <a:ext cx="8229595" cy="820139"/>
        </p:xfrm>
        <a:graphic>
          <a:graphicData uri="http://schemas.openxmlformats.org/drawingml/2006/table">
            <a:tbl>
              <a:tblPr firstRow="1" bandRow="1">
                <a:tableStyleId>{69012ECD-51FC-41F1-AA8D-1B2483CD663E}</a:tableStyleId>
              </a:tblPr>
              <a:tblGrid>
                <a:gridCol w="480949"/>
                <a:gridCol w="2719449"/>
                <a:gridCol w="4381995"/>
                <a:gridCol w="647202"/>
              </a:tblGrid>
              <a:tr h="309140">
                <a:tc gridSpan="2">
                  <a:txBody>
                    <a:bodyPr/>
                    <a:lstStyle/>
                    <a:p>
                      <a:pPr algn="ctr"/>
                      <a:endParaRPr lang="en-US" dirty="0">
                        <a:solidFill>
                          <a:schemeClr val="bg1"/>
                        </a:solidFill>
                      </a:endParaRP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77F00"/>
                    </a:solidFill>
                  </a:tcPr>
                </a:tc>
                <a:tc hMerge="1">
                  <a:txBody>
                    <a:bodyPr/>
                    <a:lstStyle/>
                    <a:p>
                      <a:endParaRPr lang="en-US" dirty="0"/>
                    </a:p>
                  </a:txBody>
                  <a:tcPr>
                    <a:lnR w="12700" cap="flat" cmpd="sng" algn="ctr">
                      <a:solidFill>
                        <a:schemeClr val="accent1"/>
                      </a:solidFill>
                      <a:prstDash val="solid"/>
                      <a:round/>
                      <a:headEnd type="none" w="med" len="med"/>
                      <a:tailEnd type="none" w="med" len="med"/>
                    </a:lnR>
                  </a:tcPr>
                </a:tc>
                <a:tc>
                  <a:txBody>
                    <a:bodyPr/>
                    <a:lstStyle/>
                    <a:p>
                      <a:endParaRPr lang="en-US"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gradFill flip="none" rotWithShape="1">
                      <a:gsLst>
                        <a:gs pos="32000">
                          <a:srgbClr val="FF0000"/>
                        </a:gs>
                        <a:gs pos="69000">
                          <a:srgbClr val="FFFF00"/>
                        </a:gs>
                        <a:gs pos="92000">
                          <a:srgbClr val="00B050"/>
                        </a:gs>
                      </a:gsLst>
                      <a:lin ang="0" scaled="1"/>
                      <a:tileRect/>
                    </a:gradFill>
                  </a:tcPr>
                </a:tc>
                <a:tc>
                  <a:txBody>
                    <a:bodyPr/>
                    <a:lstStyle/>
                    <a:p>
                      <a:pPr algn="ctr"/>
                      <a:r>
                        <a:rPr lang="en-US" sz="1200" b="1" dirty="0" smtClean="0">
                          <a:solidFill>
                            <a:schemeClr val="bg1"/>
                          </a:solidFill>
                        </a:rPr>
                        <a:t>Score</a:t>
                      </a:r>
                      <a:endParaRPr lang="en-US" sz="1200" b="1" dirty="0">
                        <a:solidFill>
                          <a:schemeClr val="bg1"/>
                        </a:solidFill>
                      </a:endParaRP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77F00"/>
                    </a:solidFill>
                  </a:tcPr>
                </a:tc>
              </a:tr>
              <a:tr h="454379">
                <a:tc>
                  <a:txBody>
                    <a:bodyPr/>
                    <a:lstStyle/>
                    <a:p>
                      <a:pPr algn="ctr"/>
                      <a:endParaRPr lang="en-US"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E0E0E0"/>
                    </a:solidFill>
                  </a:tcPr>
                </a:tc>
                <a:tc>
                  <a:txBody>
                    <a:bodyPr/>
                    <a:lstStyle/>
                    <a:p>
                      <a:pPr marL="0" marR="0">
                        <a:lnSpc>
                          <a:spcPct val="115000"/>
                        </a:lnSpc>
                        <a:spcBef>
                          <a:spcPts val="0"/>
                        </a:spcBef>
                        <a:spcAft>
                          <a:spcPts val="0"/>
                        </a:spcAft>
                      </a:pPr>
                      <a:endParaRPr lang="en-US" sz="1800" b="0" dirty="0">
                        <a:latin typeface="+mj-lt"/>
                        <a:ea typeface="Calibri"/>
                        <a:cs typeface="Times New Roman"/>
                      </a:endParaRPr>
                    </a:p>
                  </a:txBody>
                  <a:tcPr marL="38858" marR="38858"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E0E0E0"/>
                    </a:solidFill>
                  </a:tcPr>
                </a:tc>
                <a:tc>
                  <a:txBody>
                    <a:bodyPr/>
                    <a:lstStyle/>
                    <a:p>
                      <a:pPr algn="ctr"/>
                      <a:endParaRPr lang="en-US"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US"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E0E0E0"/>
                    </a:solidFill>
                  </a:tcPr>
                </a:tc>
              </a:tr>
            </a:tbl>
          </a:graphicData>
        </a:graphic>
      </p:graphicFrame>
      <p:sp>
        <p:nvSpPr>
          <p:cNvPr id="10" name="Content Placeholder 2"/>
          <p:cNvSpPr>
            <a:spLocks noGrp="1"/>
          </p:cNvSpPr>
          <p:nvPr>
            <p:ph idx="11"/>
          </p:nvPr>
        </p:nvSpPr>
        <p:spPr>
          <a:xfrm>
            <a:off x="457202" y="994031"/>
            <a:ext cx="3152898" cy="359756"/>
          </a:xfrm>
        </p:spPr>
        <p:txBody>
          <a:bodyPr>
            <a:noAutofit/>
          </a:bodyPr>
          <a:lstStyle>
            <a:lvl1pPr marL="0" indent="0" algn="ctr">
              <a:buNone/>
              <a:defRPr sz="1600">
                <a:solidFill>
                  <a:schemeClr val="bg1"/>
                </a:solidFill>
              </a:defRPr>
            </a:lvl1pPr>
            <a:lvl2pPr>
              <a:defRPr sz="2400"/>
            </a:lvl2pPr>
            <a:lvl3pPr>
              <a:defRPr sz="2000"/>
            </a:lvl3pPr>
            <a:lvl4pPr>
              <a:defRPr sz="1800"/>
            </a:lvl4pPr>
            <a:lvl5pPr>
              <a:defRPr sz="1800"/>
            </a:lvl5pPr>
          </a:lstStyle>
          <a:p>
            <a:pPr lvl="0"/>
            <a:r>
              <a:rPr lang="en-US" dirty="0" smtClean="0"/>
              <a:t>Click to edit Master text styles</a:t>
            </a:r>
          </a:p>
        </p:txBody>
      </p:sp>
      <p:sp>
        <p:nvSpPr>
          <p:cNvPr id="11" name="Content Placeholder 2"/>
          <p:cNvSpPr>
            <a:spLocks noGrp="1"/>
          </p:cNvSpPr>
          <p:nvPr>
            <p:ph idx="12"/>
          </p:nvPr>
        </p:nvSpPr>
        <p:spPr>
          <a:xfrm>
            <a:off x="985653" y="1411183"/>
            <a:ext cx="2624448" cy="359756"/>
          </a:xfrm>
        </p:spPr>
        <p:txBody>
          <a:bodyPr>
            <a:noAutofit/>
          </a:bodyPr>
          <a:lstStyle>
            <a:lvl1pPr marL="0" indent="0" algn="l">
              <a:buNone/>
              <a:defRPr sz="1400"/>
            </a:lvl1pPr>
            <a:lvl2pPr>
              <a:defRPr sz="2400"/>
            </a:lvl2pPr>
            <a:lvl3pPr>
              <a:defRPr sz="2000"/>
            </a:lvl3pPr>
            <a:lvl4pPr>
              <a:defRPr sz="1800"/>
            </a:lvl4pPr>
            <a:lvl5pPr>
              <a:defRPr sz="1800"/>
            </a:lvl5pPr>
          </a:lstStyle>
          <a:p>
            <a:pPr lvl="0"/>
            <a:r>
              <a:rPr lang="en-US" dirty="0" smtClean="0"/>
              <a:t>Click to edit Master text styles</a:t>
            </a:r>
          </a:p>
        </p:txBody>
      </p:sp>
      <p:sp>
        <p:nvSpPr>
          <p:cNvPr id="12" name="Content Placeholder 2"/>
          <p:cNvSpPr>
            <a:spLocks noGrp="1"/>
          </p:cNvSpPr>
          <p:nvPr>
            <p:ph idx="13"/>
          </p:nvPr>
        </p:nvSpPr>
        <p:spPr>
          <a:xfrm>
            <a:off x="457202" y="1411183"/>
            <a:ext cx="445323" cy="359756"/>
          </a:xfrm>
        </p:spPr>
        <p:txBody>
          <a:bodyPr>
            <a:noAutofit/>
          </a:bodyPr>
          <a:lstStyle>
            <a:lvl1pPr marL="0" indent="0" algn="ctr">
              <a:buNone/>
              <a:defRPr sz="1400"/>
            </a:lvl1pPr>
            <a:lvl2pPr>
              <a:defRPr sz="2400"/>
            </a:lvl2pPr>
            <a:lvl3pPr>
              <a:defRPr sz="2000"/>
            </a:lvl3pPr>
            <a:lvl4pPr>
              <a:defRPr sz="1800"/>
            </a:lvl4pPr>
            <a:lvl5pPr>
              <a:defRPr sz="1800"/>
            </a:lvl5pPr>
          </a:lstStyle>
          <a:p>
            <a:pPr lvl="0"/>
            <a:r>
              <a:rPr lang="en-US" dirty="0" smtClean="0"/>
              <a:t>Click to edit Master text styles</a:t>
            </a:r>
          </a:p>
        </p:txBody>
      </p:sp>
      <p:sp>
        <p:nvSpPr>
          <p:cNvPr id="13" name="Content Placeholder 2"/>
          <p:cNvSpPr>
            <a:spLocks noGrp="1"/>
          </p:cNvSpPr>
          <p:nvPr>
            <p:ph idx="14"/>
          </p:nvPr>
        </p:nvSpPr>
        <p:spPr>
          <a:xfrm>
            <a:off x="8075221" y="1424575"/>
            <a:ext cx="611576" cy="359756"/>
          </a:xfrm>
        </p:spPr>
        <p:txBody>
          <a:bodyPr>
            <a:noAutofit/>
          </a:bodyPr>
          <a:lstStyle>
            <a:lvl1pPr marL="0" indent="0" algn="ctr">
              <a:buNone/>
              <a:defRPr sz="1400"/>
            </a:lvl1pPr>
            <a:lvl2pPr>
              <a:defRPr sz="2400"/>
            </a:lvl2pPr>
            <a:lvl3pPr>
              <a:defRPr sz="2000"/>
            </a:lvl3pPr>
            <a:lvl4pPr>
              <a:defRPr sz="1800"/>
            </a:lvl4pPr>
            <a:lvl5pPr>
              <a:defRPr sz="1800"/>
            </a:lvl5pPr>
          </a:lstStyle>
          <a:p>
            <a:pPr lvl="0"/>
            <a:r>
              <a:rPr lang="en-US" dirty="0" smtClean="0"/>
              <a:t>Click to edit Master text styles</a:t>
            </a:r>
          </a:p>
        </p:txBody>
      </p:sp>
      <p:sp>
        <p:nvSpPr>
          <p:cNvPr id="2" name="TextBox 1"/>
          <p:cNvSpPr txBox="1"/>
          <p:nvPr userDrawn="1"/>
        </p:nvSpPr>
        <p:spPr>
          <a:xfrm>
            <a:off x="3598221" y="971044"/>
            <a:ext cx="4548249" cy="369332"/>
          </a:xfrm>
          <a:prstGeom prst="rect">
            <a:avLst/>
          </a:prstGeom>
          <a:noFill/>
        </p:spPr>
        <p:txBody>
          <a:bodyPr wrap="square" rtlCol="0">
            <a:spAutoFit/>
          </a:bodyPr>
          <a:lstStyle/>
          <a:p>
            <a:r>
              <a:rPr lang="en-US" dirty="0" smtClean="0">
                <a:solidFill>
                  <a:schemeClr val="bg1"/>
                </a:solidFill>
              </a:rPr>
              <a:t>Severe     Fever     Runny</a:t>
            </a:r>
            <a:r>
              <a:rPr lang="en-US" baseline="0" dirty="0" smtClean="0">
                <a:solidFill>
                  <a:schemeClr val="bg1"/>
                </a:solidFill>
              </a:rPr>
              <a:t> </a:t>
            </a:r>
            <a:r>
              <a:rPr lang="en-US" dirty="0" smtClean="0">
                <a:solidFill>
                  <a:schemeClr val="bg1"/>
                </a:solidFill>
              </a:rPr>
              <a:t>Nose     Healthy</a:t>
            </a:r>
            <a:endParaRPr lang="en-US" dirty="0">
              <a:solidFill>
                <a:schemeClr val="bg1"/>
              </a:solidFill>
            </a:endParaRPr>
          </a:p>
        </p:txBody>
      </p:sp>
      <p:sp>
        <p:nvSpPr>
          <p:cNvPr id="7" name="TextBox 6"/>
          <p:cNvSpPr txBox="1"/>
          <p:nvPr userDrawn="1"/>
        </p:nvSpPr>
        <p:spPr>
          <a:xfrm>
            <a:off x="3633851" y="1424575"/>
            <a:ext cx="4441370" cy="369332"/>
          </a:xfrm>
          <a:prstGeom prst="rect">
            <a:avLst/>
          </a:prstGeom>
          <a:noFill/>
        </p:spPr>
        <p:txBody>
          <a:bodyPr wrap="square" rtlCol="0">
            <a:spAutoFit/>
          </a:bodyPr>
          <a:lstStyle/>
          <a:p>
            <a:r>
              <a:rPr lang="en-US" dirty="0" smtClean="0">
                <a:solidFill>
                  <a:schemeClr val="bg1">
                    <a:lumMod val="75000"/>
                  </a:schemeClr>
                </a:solidFill>
              </a:rPr>
              <a:t>1</a:t>
            </a:r>
            <a:r>
              <a:rPr lang="en-US" baseline="0" dirty="0" smtClean="0">
                <a:solidFill>
                  <a:schemeClr val="bg1">
                    <a:lumMod val="75000"/>
                  </a:schemeClr>
                </a:solidFill>
              </a:rPr>
              <a:t>              2              3              4              5</a:t>
            </a:r>
            <a:endParaRPr lang="en-US" dirty="0">
              <a:solidFill>
                <a:schemeClr val="bg1">
                  <a:lumMod val="75000"/>
                </a:schemeClr>
              </a:solidFill>
            </a:endParaRPr>
          </a:p>
        </p:txBody>
      </p:sp>
    </p:spTree>
    <p:extLst>
      <p:ext uri="{BB962C8B-B14F-4D97-AF65-F5344CB8AC3E}">
        <p14:creationId xmlns:p14="http://schemas.microsoft.com/office/powerpoint/2010/main" val="2461300057"/>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ummary Stagger">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33846"/>
            <a:ext cx="1727860" cy="1237016"/>
          </a:xfrm>
        </p:spPr>
        <p:txBody>
          <a:bodyPr>
            <a:noAutofit/>
          </a:bodyPr>
          <a:lstStyle>
            <a:lvl1pPr>
              <a:defRPr sz="1600"/>
            </a:lvl1pPr>
            <a:lvl2pPr>
              <a:defRPr sz="1400"/>
            </a:lvl2pPr>
            <a:lvl3pPr>
              <a:defRPr sz="1200"/>
            </a:lvl3pPr>
            <a:lvl4pPr>
              <a:defRPr sz="1100"/>
            </a:lvl4pPr>
            <a:lvl5pPr>
              <a:defRPr sz="1100"/>
            </a:lvl5pPr>
          </a:lstStyle>
          <a:p>
            <a:pPr lvl="0"/>
            <a:r>
              <a:rPr lang="en-US" dirty="0" smtClean="0"/>
              <a:t>Click to edit Master text styles</a:t>
            </a:r>
          </a:p>
        </p:txBody>
      </p:sp>
      <p:sp>
        <p:nvSpPr>
          <p:cNvPr id="4" name="Slide Number Placeholder 3"/>
          <p:cNvSpPr>
            <a:spLocks noGrp="1"/>
          </p:cNvSpPr>
          <p:nvPr>
            <p:ph type="sldNum" sz="quarter" idx="10"/>
          </p:nvPr>
        </p:nvSpPr>
        <p:spPr/>
        <p:txBody>
          <a:bodyPr/>
          <a:lstStyle/>
          <a:p>
            <a:fld id="{0A9724E5-0A80-3C41-8955-F8E17D92E2DB}" type="slidenum">
              <a:rPr lang="en-US" smtClean="0"/>
              <a:pPr/>
              <a:t>‹#›</a:t>
            </a:fld>
            <a:endParaRPr lang="en-US" dirty="0"/>
          </a:p>
        </p:txBody>
      </p:sp>
      <p:sp>
        <p:nvSpPr>
          <p:cNvPr id="5" name="Title 4"/>
          <p:cNvSpPr>
            <a:spLocks noGrp="1"/>
          </p:cNvSpPr>
          <p:nvPr>
            <p:ph type="title"/>
          </p:nvPr>
        </p:nvSpPr>
        <p:spPr/>
        <p:txBody>
          <a:bodyPr/>
          <a:lstStyle/>
          <a:p>
            <a:r>
              <a:rPr lang="en-US" dirty="0" smtClean="0"/>
              <a:t>Click to edit Master title style</a:t>
            </a:r>
            <a:endParaRPr lang="en-US" dirty="0"/>
          </a:p>
        </p:txBody>
      </p:sp>
      <p:sp>
        <p:nvSpPr>
          <p:cNvPr id="6" name="Content Placeholder 2"/>
          <p:cNvSpPr>
            <a:spLocks noGrp="1"/>
          </p:cNvSpPr>
          <p:nvPr>
            <p:ph idx="11"/>
          </p:nvPr>
        </p:nvSpPr>
        <p:spPr>
          <a:xfrm>
            <a:off x="2337459" y="1055619"/>
            <a:ext cx="6349339" cy="1215243"/>
          </a:xfrm>
        </p:spPr>
        <p:txBody>
          <a:bodyPr>
            <a:normAutofit/>
          </a:bodyPr>
          <a:lstStyle>
            <a:lvl1pPr>
              <a:defRPr sz="2000"/>
            </a:lvl1pPr>
          </a:lstStyle>
          <a:p>
            <a:pPr lvl="0"/>
            <a:r>
              <a:rPr lang="en-US" dirty="0" smtClean="0"/>
              <a:t>Click to edit Master text styles</a:t>
            </a:r>
          </a:p>
        </p:txBody>
      </p:sp>
      <p:sp>
        <p:nvSpPr>
          <p:cNvPr id="7" name="Content Placeholder 2"/>
          <p:cNvSpPr>
            <a:spLocks noGrp="1"/>
          </p:cNvSpPr>
          <p:nvPr>
            <p:ph idx="12"/>
          </p:nvPr>
        </p:nvSpPr>
        <p:spPr>
          <a:xfrm>
            <a:off x="457200" y="3663539"/>
            <a:ext cx="1727860" cy="1229095"/>
          </a:xfrm>
        </p:spPr>
        <p:txBody>
          <a:bodyPr>
            <a:noAutofit/>
          </a:bodyPr>
          <a:lstStyle>
            <a:lvl1pPr>
              <a:defRPr sz="1600"/>
            </a:lvl1pPr>
            <a:lvl2pPr>
              <a:defRPr sz="1400"/>
            </a:lvl2pPr>
            <a:lvl3pPr>
              <a:defRPr sz="1200"/>
            </a:lvl3pPr>
            <a:lvl4pPr>
              <a:defRPr sz="1100"/>
            </a:lvl4pPr>
            <a:lvl5pPr>
              <a:defRPr sz="1100"/>
            </a:lvl5pPr>
          </a:lstStyle>
          <a:p>
            <a:pPr lvl="0"/>
            <a:r>
              <a:rPr lang="en-US" dirty="0" smtClean="0"/>
              <a:t>Click to edit Master text styles</a:t>
            </a:r>
          </a:p>
        </p:txBody>
      </p:sp>
      <p:sp>
        <p:nvSpPr>
          <p:cNvPr id="8" name="Content Placeholder 2"/>
          <p:cNvSpPr>
            <a:spLocks noGrp="1"/>
          </p:cNvSpPr>
          <p:nvPr>
            <p:ph idx="13"/>
          </p:nvPr>
        </p:nvSpPr>
        <p:spPr>
          <a:xfrm>
            <a:off x="2337459" y="3663539"/>
            <a:ext cx="6349339" cy="1229095"/>
          </a:xfrm>
        </p:spPr>
        <p:txBody>
          <a:bodyPr>
            <a:normAutofit/>
          </a:bodyPr>
          <a:lstStyle>
            <a:lvl1pPr>
              <a:defRPr sz="2000"/>
            </a:lvl1pPr>
          </a:lstStyle>
          <a:p>
            <a:pPr lvl="0"/>
            <a:r>
              <a:rPr lang="en-US" dirty="0" smtClean="0"/>
              <a:t>Click to edit Master text styles</a:t>
            </a:r>
          </a:p>
        </p:txBody>
      </p:sp>
      <p:sp>
        <p:nvSpPr>
          <p:cNvPr id="9" name="Content Placeholder 2"/>
          <p:cNvSpPr>
            <a:spLocks noGrp="1"/>
          </p:cNvSpPr>
          <p:nvPr>
            <p:ph idx="14"/>
          </p:nvPr>
        </p:nvSpPr>
        <p:spPr>
          <a:xfrm>
            <a:off x="6934224" y="2369718"/>
            <a:ext cx="1727860" cy="1181055"/>
          </a:xfrm>
        </p:spPr>
        <p:txBody>
          <a:bodyPr>
            <a:noAutofit/>
          </a:bodyPr>
          <a:lstStyle>
            <a:lvl1pPr>
              <a:defRPr sz="1600"/>
            </a:lvl1pPr>
            <a:lvl2pPr>
              <a:defRPr sz="1400"/>
            </a:lvl2pPr>
            <a:lvl3pPr>
              <a:defRPr sz="1200"/>
            </a:lvl3pPr>
            <a:lvl4pPr>
              <a:defRPr sz="1100"/>
            </a:lvl4pPr>
            <a:lvl5pPr>
              <a:defRPr sz="1100"/>
            </a:lvl5pPr>
          </a:lstStyle>
          <a:p>
            <a:pPr lvl="0"/>
            <a:r>
              <a:rPr lang="en-US" dirty="0" smtClean="0"/>
              <a:t>Click to edit Master text styles</a:t>
            </a:r>
          </a:p>
        </p:txBody>
      </p:sp>
      <p:sp>
        <p:nvSpPr>
          <p:cNvPr id="10" name="Content Placeholder 2"/>
          <p:cNvSpPr>
            <a:spLocks noGrp="1"/>
          </p:cNvSpPr>
          <p:nvPr>
            <p:ph idx="15"/>
          </p:nvPr>
        </p:nvSpPr>
        <p:spPr>
          <a:xfrm>
            <a:off x="459178" y="2369718"/>
            <a:ext cx="6349339" cy="1207322"/>
          </a:xfrm>
        </p:spPr>
        <p:txBody>
          <a:bodyPr>
            <a:normAutofit/>
          </a:bodyPr>
          <a:lstStyle>
            <a:lvl1pPr>
              <a:defRPr sz="2000"/>
            </a:lvl1pPr>
          </a:lstStyle>
          <a:p>
            <a:pPr lvl="0"/>
            <a:r>
              <a:rPr lang="en-US" dirty="0" smtClean="0"/>
              <a:t>Click to edit Master text styles</a:t>
            </a:r>
          </a:p>
        </p:txBody>
      </p:sp>
      <p:sp>
        <p:nvSpPr>
          <p:cNvPr id="11" name="Content Placeholder 2"/>
          <p:cNvSpPr>
            <a:spLocks noGrp="1"/>
          </p:cNvSpPr>
          <p:nvPr>
            <p:ph idx="16"/>
          </p:nvPr>
        </p:nvSpPr>
        <p:spPr>
          <a:xfrm>
            <a:off x="6958940" y="4982127"/>
            <a:ext cx="1727860" cy="1181055"/>
          </a:xfrm>
        </p:spPr>
        <p:txBody>
          <a:bodyPr>
            <a:noAutofit/>
          </a:bodyPr>
          <a:lstStyle>
            <a:lvl1pPr>
              <a:defRPr sz="1600"/>
            </a:lvl1pPr>
            <a:lvl2pPr>
              <a:defRPr sz="1400"/>
            </a:lvl2pPr>
            <a:lvl3pPr>
              <a:defRPr sz="1200"/>
            </a:lvl3pPr>
            <a:lvl4pPr>
              <a:defRPr sz="1100"/>
            </a:lvl4pPr>
            <a:lvl5pPr>
              <a:defRPr sz="1100"/>
            </a:lvl5pPr>
          </a:lstStyle>
          <a:p>
            <a:pPr lvl="0"/>
            <a:r>
              <a:rPr lang="en-US" dirty="0" smtClean="0"/>
              <a:t>Click to edit Master text styles</a:t>
            </a:r>
          </a:p>
        </p:txBody>
      </p:sp>
      <p:sp>
        <p:nvSpPr>
          <p:cNvPr id="12" name="Content Placeholder 2"/>
          <p:cNvSpPr>
            <a:spLocks noGrp="1"/>
          </p:cNvSpPr>
          <p:nvPr>
            <p:ph idx="17"/>
          </p:nvPr>
        </p:nvSpPr>
        <p:spPr>
          <a:xfrm>
            <a:off x="483894" y="4982127"/>
            <a:ext cx="6349339" cy="1207322"/>
          </a:xfrm>
        </p:spPr>
        <p:txBody>
          <a:bodyPr>
            <a:normAutofit/>
          </a:bodyPr>
          <a:lstStyle>
            <a:lvl1pPr>
              <a:defRPr sz="2000"/>
            </a:lvl1pPr>
          </a:lstStyle>
          <a:p>
            <a:pPr lvl="0"/>
            <a:r>
              <a:rPr lang="en-US" dirty="0" smtClean="0"/>
              <a:t>Click to edit Master text styles</a:t>
            </a:r>
          </a:p>
        </p:txBody>
      </p:sp>
    </p:spTree>
    <p:extLst>
      <p:ext uri="{BB962C8B-B14F-4D97-AF65-F5344CB8AC3E}">
        <p14:creationId xmlns:p14="http://schemas.microsoft.com/office/powerpoint/2010/main" val="1887700831"/>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ummary - Inline">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33846"/>
            <a:ext cx="1727860" cy="1237016"/>
          </a:xfrm>
        </p:spPr>
        <p:txBody>
          <a:bodyPr>
            <a:noAutofit/>
          </a:bodyPr>
          <a:lstStyle>
            <a:lvl1pPr>
              <a:defRPr sz="1600"/>
            </a:lvl1pPr>
            <a:lvl2pPr>
              <a:defRPr sz="1400"/>
            </a:lvl2pPr>
            <a:lvl3pPr>
              <a:defRPr sz="1200"/>
            </a:lvl3pPr>
            <a:lvl4pPr>
              <a:defRPr sz="1100"/>
            </a:lvl4pPr>
            <a:lvl5pPr>
              <a:defRPr sz="1100"/>
            </a:lvl5pPr>
          </a:lstStyle>
          <a:p>
            <a:pPr lvl="0"/>
            <a:r>
              <a:rPr lang="en-US" dirty="0" smtClean="0"/>
              <a:t>Click to edit Master text styles</a:t>
            </a:r>
          </a:p>
        </p:txBody>
      </p:sp>
      <p:sp>
        <p:nvSpPr>
          <p:cNvPr id="4" name="Slide Number Placeholder 3"/>
          <p:cNvSpPr>
            <a:spLocks noGrp="1"/>
          </p:cNvSpPr>
          <p:nvPr>
            <p:ph type="sldNum" sz="quarter" idx="10"/>
          </p:nvPr>
        </p:nvSpPr>
        <p:spPr/>
        <p:txBody>
          <a:bodyPr/>
          <a:lstStyle/>
          <a:p>
            <a:fld id="{0A9724E5-0A80-3C41-8955-F8E17D92E2DB}" type="slidenum">
              <a:rPr lang="en-US" smtClean="0"/>
              <a:pPr/>
              <a:t>‹#›</a:t>
            </a:fld>
            <a:endParaRPr lang="en-US" dirty="0"/>
          </a:p>
        </p:txBody>
      </p:sp>
      <p:sp>
        <p:nvSpPr>
          <p:cNvPr id="5" name="Title 4"/>
          <p:cNvSpPr>
            <a:spLocks noGrp="1"/>
          </p:cNvSpPr>
          <p:nvPr>
            <p:ph type="title"/>
          </p:nvPr>
        </p:nvSpPr>
        <p:spPr/>
        <p:txBody>
          <a:bodyPr/>
          <a:lstStyle/>
          <a:p>
            <a:r>
              <a:rPr lang="en-US" dirty="0" smtClean="0"/>
              <a:t>Click to edit Master title style</a:t>
            </a:r>
            <a:endParaRPr lang="en-US" dirty="0"/>
          </a:p>
        </p:txBody>
      </p:sp>
      <p:sp>
        <p:nvSpPr>
          <p:cNvPr id="6" name="Content Placeholder 2"/>
          <p:cNvSpPr>
            <a:spLocks noGrp="1"/>
          </p:cNvSpPr>
          <p:nvPr>
            <p:ph idx="11"/>
          </p:nvPr>
        </p:nvSpPr>
        <p:spPr>
          <a:xfrm>
            <a:off x="2337459" y="1055619"/>
            <a:ext cx="6349339" cy="1215243"/>
          </a:xfrm>
        </p:spPr>
        <p:txBody>
          <a:bodyPr>
            <a:normAutofit/>
          </a:bodyPr>
          <a:lstStyle>
            <a:lvl1pPr>
              <a:defRPr sz="2000"/>
            </a:lvl1pPr>
          </a:lstStyle>
          <a:p>
            <a:pPr lvl="0"/>
            <a:r>
              <a:rPr lang="en-US" dirty="0" smtClean="0"/>
              <a:t>Click to edit Master text styles</a:t>
            </a:r>
          </a:p>
        </p:txBody>
      </p:sp>
      <p:sp>
        <p:nvSpPr>
          <p:cNvPr id="7" name="Content Placeholder 2"/>
          <p:cNvSpPr>
            <a:spLocks noGrp="1"/>
          </p:cNvSpPr>
          <p:nvPr>
            <p:ph idx="12"/>
          </p:nvPr>
        </p:nvSpPr>
        <p:spPr>
          <a:xfrm>
            <a:off x="457200" y="3663539"/>
            <a:ext cx="1727860" cy="1229095"/>
          </a:xfrm>
        </p:spPr>
        <p:txBody>
          <a:bodyPr>
            <a:noAutofit/>
          </a:bodyPr>
          <a:lstStyle>
            <a:lvl1pPr>
              <a:defRPr sz="1600"/>
            </a:lvl1pPr>
            <a:lvl2pPr>
              <a:defRPr sz="1400"/>
            </a:lvl2pPr>
            <a:lvl3pPr>
              <a:defRPr sz="1200"/>
            </a:lvl3pPr>
            <a:lvl4pPr>
              <a:defRPr sz="1100"/>
            </a:lvl4pPr>
            <a:lvl5pPr>
              <a:defRPr sz="1100"/>
            </a:lvl5pPr>
          </a:lstStyle>
          <a:p>
            <a:pPr lvl="0"/>
            <a:r>
              <a:rPr lang="en-US" dirty="0" smtClean="0"/>
              <a:t>Click to edit Master text styles</a:t>
            </a:r>
          </a:p>
        </p:txBody>
      </p:sp>
      <p:sp>
        <p:nvSpPr>
          <p:cNvPr id="8" name="Content Placeholder 2"/>
          <p:cNvSpPr>
            <a:spLocks noGrp="1"/>
          </p:cNvSpPr>
          <p:nvPr>
            <p:ph idx="13"/>
          </p:nvPr>
        </p:nvSpPr>
        <p:spPr>
          <a:xfrm>
            <a:off x="2337459" y="3663539"/>
            <a:ext cx="6349339" cy="1229095"/>
          </a:xfrm>
        </p:spPr>
        <p:txBody>
          <a:bodyPr>
            <a:normAutofit/>
          </a:bodyPr>
          <a:lstStyle>
            <a:lvl1pPr>
              <a:defRPr sz="2000"/>
            </a:lvl1pPr>
          </a:lstStyle>
          <a:p>
            <a:pPr lvl="0"/>
            <a:r>
              <a:rPr lang="en-US" dirty="0" smtClean="0"/>
              <a:t>Click to edit Master text styles</a:t>
            </a:r>
          </a:p>
        </p:txBody>
      </p:sp>
      <p:sp>
        <p:nvSpPr>
          <p:cNvPr id="9" name="Content Placeholder 2"/>
          <p:cNvSpPr>
            <a:spLocks noGrp="1"/>
          </p:cNvSpPr>
          <p:nvPr>
            <p:ph idx="14"/>
          </p:nvPr>
        </p:nvSpPr>
        <p:spPr>
          <a:xfrm>
            <a:off x="457200" y="2403199"/>
            <a:ext cx="1727860" cy="1181055"/>
          </a:xfrm>
        </p:spPr>
        <p:txBody>
          <a:bodyPr>
            <a:noAutofit/>
          </a:bodyPr>
          <a:lstStyle>
            <a:lvl1pPr>
              <a:defRPr sz="1600"/>
            </a:lvl1pPr>
            <a:lvl2pPr>
              <a:defRPr sz="1400"/>
            </a:lvl2pPr>
            <a:lvl3pPr>
              <a:defRPr sz="1200"/>
            </a:lvl3pPr>
            <a:lvl4pPr>
              <a:defRPr sz="1100"/>
            </a:lvl4pPr>
            <a:lvl5pPr>
              <a:defRPr sz="1100"/>
            </a:lvl5pPr>
          </a:lstStyle>
          <a:p>
            <a:pPr lvl="0"/>
            <a:r>
              <a:rPr lang="en-US" dirty="0" smtClean="0"/>
              <a:t>Click to edit Master text styles</a:t>
            </a:r>
          </a:p>
        </p:txBody>
      </p:sp>
      <p:sp>
        <p:nvSpPr>
          <p:cNvPr id="10" name="Content Placeholder 2"/>
          <p:cNvSpPr>
            <a:spLocks noGrp="1"/>
          </p:cNvSpPr>
          <p:nvPr>
            <p:ph idx="15"/>
          </p:nvPr>
        </p:nvSpPr>
        <p:spPr>
          <a:xfrm>
            <a:off x="2337461" y="2374102"/>
            <a:ext cx="6349339" cy="1207322"/>
          </a:xfrm>
        </p:spPr>
        <p:txBody>
          <a:bodyPr>
            <a:normAutofit/>
          </a:bodyPr>
          <a:lstStyle>
            <a:lvl1pPr>
              <a:defRPr sz="2000"/>
            </a:lvl1pPr>
          </a:lstStyle>
          <a:p>
            <a:pPr lvl="0"/>
            <a:r>
              <a:rPr lang="en-US" dirty="0" smtClean="0"/>
              <a:t>Click to edit Master text styles</a:t>
            </a:r>
          </a:p>
        </p:txBody>
      </p:sp>
      <p:sp>
        <p:nvSpPr>
          <p:cNvPr id="11" name="Content Placeholder 2"/>
          <p:cNvSpPr>
            <a:spLocks noGrp="1"/>
          </p:cNvSpPr>
          <p:nvPr>
            <p:ph idx="16"/>
          </p:nvPr>
        </p:nvSpPr>
        <p:spPr>
          <a:xfrm>
            <a:off x="457200" y="4982127"/>
            <a:ext cx="1727860" cy="1181055"/>
          </a:xfrm>
        </p:spPr>
        <p:txBody>
          <a:bodyPr>
            <a:noAutofit/>
          </a:bodyPr>
          <a:lstStyle>
            <a:lvl1pPr>
              <a:defRPr sz="1600"/>
            </a:lvl1pPr>
            <a:lvl2pPr>
              <a:defRPr sz="1400"/>
            </a:lvl2pPr>
            <a:lvl3pPr>
              <a:defRPr sz="1200"/>
            </a:lvl3pPr>
            <a:lvl4pPr>
              <a:defRPr sz="1100"/>
            </a:lvl4pPr>
            <a:lvl5pPr>
              <a:defRPr sz="1100"/>
            </a:lvl5pPr>
          </a:lstStyle>
          <a:p>
            <a:pPr lvl="0"/>
            <a:r>
              <a:rPr lang="en-US" dirty="0" smtClean="0"/>
              <a:t>Click to edit Master text styles</a:t>
            </a:r>
          </a:p>
        </p:txBody>
      </p:sp>
      <p:sp>
        <p:nvSpPr>
          <p:cNvPr id="12" name="Content Placeholder 2"/>
          <p:cNvSpPr>
            <a:spLocks noGrp="1"/>
          </p:cNvSpPr>
          <p:nvPr>
            <p:ph idx="17"/>
          </p:nvPr>
        </p:nvSpPr>
        <p:spPr>
          <a:xfrm>
            <a:off x="2337459" y="4982127"/>
            <a:ext cx="6349339" cy="1207322"/>
          </a:xfrm>
        </p:spPr>
        <p:txBody>
          <a:bodyPr>
            <a:normAutofit/>
          </a:bodyPr>
          <a:lstStyle>
            <a:lvl1pPr>
              <a:defRPr sz="2000"/>
            </a:lvl1pPr>
          </a:lstStyle>
          <a:p>
            <a:pPr lvl="0"/>
            <a:r>
              <a:rPr lang="en-US" dirty="0" smtClean="0"/>
              <a:t>Click to edit Master text styles</a:t>
            </a:r>
          </a:p>
        </p:txBody>
      </p:sp>
    </p:spTree>
    <p:extLst>
      <p:ext uri="{BB962C8B-B14F-4D97-AF65-F5344CB8AC3E}">
        <p14:creationId xmlns:p14="http://schemas.microsoft.com/office/powerpoint/2010/main" val="391837131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Deal Review Results">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80655"/>
            <a:ext cx="8229600" cy="3230088"/>
          </a:xfrm>
        </p:spPr>
        <p:txBody>
          <a:bodyPr>
            <a:normAutofit/>
          </a:bodyPr>
          <a:lstStyle>
            <a:lvl1pPr>
              <a:defRPr sz="2000">
                <a:solidFill>
                  <a:srgbClr val="F87F00"/>
                </a:solidFill>
              </a:defRPr>
            </a:lvl1pPr>
            <a:lvl2pPr>
              <a:defRPr sz="1800"/>
            </a:lvl2pPr>
            <a:lvl3pPr>
              <a:defRPr sz="1600"/>
            </a:lvl3pPr>
            <a:lvl4pPr>
              <a:defRPr sz="1400"/>
            </a:lvl4pPr>
            <a:lvl5pPr>
              <a:defRPr sz="1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Slide Number Placeholder 3"/>
          <p:cNvSpPr>
            <a:spLocks noGrp="1"/>
          </p:cNvSpPr>
          <p:nvPr>
            <p:ph type="sldNum" sz="quarter" idx="10"/>
          </p:nvPr>
        </p:nvSpPr>
        <p:spPr/>
        <p:txBody>
          <a:bodyPr/>
          <a:lstStyle/>
          <a:p>
            <a:fld id="{0A9724E5-0A80-3C41-8955-F8E17D92E2DB}" type="slidenum">
              <a:rPr lang="en-US" smtClean="0"/>
              <a:pPr/>
              <a:t>‹#›</a:t>
            </a:fld>
            <a:endParaRPr lang="en-US" dirty="0"/>
          </a:p>
        </p:txBody>
      </p:sp>
      <p:sp>
        <p:nvSpPr>
          <p:cNvPr id="5" name="Title 4"/>
          <p:cNvSpPr>
            <a:spLocks noGrp="1"/>
          </p:cNvSpPr>
          <p:nvPr>
            <p:ph type="title"/>
          </p:nvPr>
        </p:nvSpPr>
        <p:spPr/>
        <p:txBody>
          <a:bodyPr/>
          <a:lstStyle/>
          <a:p>
            <a:r>
              <a:rPr lang="en-US" smtClean="0"/>
              <a:t>Click to edit Master title style</a:t>
            </a:r>
            <a:endParaRPr lang="en-US" dirty="0"/>
          </a:p>
        </p:txBody>
      </p:sp>
      <p:sp>
        <p:nvSpPr>
          <p:cNvPr id="8" name="Snip Diagonal Corner Rectangle 7"/>
          <p:cNvSpPr/>
          <p:nvPr userDrawn="1"/>
        </p:nvSpPr>
        <p:spPr>
          <a:xfrm>
            <a:off x="457200" y="4282930"/>
            <a:ext cx="8318665" cy="1983179"/>
          </a:xfrm>
          <a:prstGeom prst="snip2DiagRect">
            <a:avLst/>
          </a:prstGeom>
          <a:noFill/>
          <a:ln w="1905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11711394"/>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80655"/>
            <a:ext cx="8229600" cy="3230088"/>
          </a:xfrm>
        </p:spPr>
        <p:txBody>
          <a:bodyPr>
            <a:normAutofit/>
          </a:bodyPr>
          <a:lstStyle>
            <a:lvl1pPr>
              <a:defRPr sz="2000">
                <a:solidFill>
                  <a:srgbClr val="F87F00"/>
                </a:solidFill>
              </a:defRPr>
            </a:lvl1pPr>
            <a:lvl2pPr>
              <a:defRPr sz="1800"/>
            </a:lvl2pPr>
            <a:lvl3pPr>
              <a:defRPr sz="1600"/>
            </a:lvl3pPr>
            <a:lvl4pPr>
              <a:defRPr sz="1400"/>
            </a:lvl4pPr>
            <a:lvl5pPr>
              <a:defRPr sz="1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Slide Number Placeholder 3"/>
          <p:cNvSpPr>
            <a:spLocks noGrp="1"/>
          </p:cNvSpPr>
          <p:nvPr>
            <p:ph type="sldNum" sz="quarter" idx="10"/>
          </p:nvPr>
        </p:nvSpPr>
        <p:spPr/>
        <p:txBody>
          <a:bodyPr/>
          <a:lstStyle/>
          <a:p>
            <a:fld id="{0A9724E5-0A80-3C41-8955-F8E17D92E2DB}" type="slidenum">
              <a:rPr lang="en-US" smtClean="0"/>
              <a:pPr/>
              <a:t>‹#›</a:t>
            </a:fld>
            <a:endParaRPr lang="en-US" dirty="0"/>
          </a:p>
        </p:txBody>
      </p:sp>
      <p:sp>
        <p:nvSpPr>
          <p:cNvPr id="5" name="Title 4"/>
          <p:cNvSpPr>
            <a:spLocks noGrp="1"/>
          </p:cNvSpPr>
          <p:nvPr>
            <p:ph type="title"/>
          </p:nvPr>
        </p:nvSpPr>
        <p:spPr/>
        <p:txBody>
          <a:bodyPr/>
          <a:lstStyle/>
          <a:p>
            <a:r>
              <a:rPr lang="en-US" smtClean="0"/>
              <a:t>Click to edit Master title style</a:t>
            </a:r>
            <a:endParaRPr lang="en-US" dirty="0"/>
          </a:p>
        </p:txBody>
      </p:sp>
      <p:sp>
        <p:nvSpPr>
          <p:cNvPr id="6" name="Content Placeholder 2"/>
          <p:cNvSpPr>
            <a:spLocks noGrp="1"/>
          </p:cNvSpPr>
          <p:nvPr>
            <p:ph idx="11"/>
          </p:nvPr>
        </p:nvSpPr>
        <p:spPr>
          <a:xfrm>
            <a:off x="457200" y="4310743"/>
            <a:ext cx="8229600" cy="1959428"/>
          </a:xfrm>
        </p:spPr>
        <p:txBody>
          <a:bodyPr>
            <a:normAutofit/>
          </a:bodyPr>
          <a:lstStyle>
            <a:lvl1pPr>
              <a:defRPr sz="2000">
                <a:solidFill>
                  <a:srgbClr val="F87F00"/>
                </a:solidFill>
              </a:defRPr>
            </a:lvl1pPr>
            <a:lvl2pPr>
              <a:defRPr sz="1800"/>
            </a:lvl2pPr>
            <a:lvl3pPr>
              <a:defRPr sz="1600"/>
            </a:lvl3pPr>
            <a:lvl4pPr>
              <a:defRPr sz="1400"/>
            </a:lvl4pPr>
            <a:lvl5pPr>
              <a:defRPr sz="1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29431592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1.jpe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24.xml"/><Relationship Id="rId7" Type="http://schemas.openxmlformats.org/officeDocument/2006/relationships/slideLayout" Target="../slideLayouts/slideLayout28.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5" Type="http://schemas.openxmlformats.org/officeDocument/2006/relationships/slideLayout" Target="../slideLayouts/slideLayout26.xml"/><Relationship Id="rId4" Type="http://schemas.openxmlformats.org/officeDocument/2006/relationships/slideLayout" Target="../slideLayouts/slideLayout25.xml"/><Relationship Id="rId9" Type="http://schemas.openxmlformats.org/officeDocument/2006/relationships/image" Target="../media/image1.jpeg"/></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31.xml"/><Relationship Id="rId7" Type="http://schemas.openxmlformats.org/officeDocument/2006/relationships/image" Target="../media/image1.jpeg"/><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theme" Target="../theme/theme3.xml"/><Relationship Id="rId5" Type="http://schemas.openxmlformats.org/officeDocument/2006/relationships/slideLayout" Target="../slideLayouts/slideLayout33.xml"/><Relationship Id="rId4"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p:cNvSpPr/>
          <p:nvPr userDrawn="1"/>
        </p:nvSpPr>
        <p:spPr>
          <a:xfrm>
            <a:off x="0" y="0"/>
            <a:ext cx="9144000" cy="914400"/>
          </a:xfrm>
          <a:prstGeom prst="rect">
            <a:avLst/>
          </a:prstGeom>
          <a:solidFill>
            <a:srgbClr val="F77F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009097"/>
              </a:solidFill>
              <a:latin typeface="Arial"/>
            </a:endParaRPr>
          </a:p>
        </p:txBody>
      </p:sp>
      <p:sp>
        <p:nvSpPr>
          <p:cNvPr id="2" name="Title Placeholder 1"/>
          <p:cNvSpPr>
            <a:spLocks noGrp="1"/>
          </p:cNvSpPr>
          <p:nvPr userDrawn="1">
            <p:ph type="title"/>
          </p:nvPr>
        </p:nvSpPr>
        <p:spPr>
          <a:xfrm>
            <a:off x="457200" y="61278"/>
            <a:ext cx="8229600" cy="782637"/>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userDrawn="1">
            <p:ph type="body" idx="1"/>
          </p:nvPr>
        </p:nvSpPr>
        <p:spPr>
          <a:xfrm>
            <a:off x="457200" y="1264920"/>
            <a:ext cx="8229600" cy="4964990"/>
          </a:xfrm>
          <a:prstGeom prst="rect">
            <a:avLst/>
          </a:prstGeom>
          <a:noFill/>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Slide Number Placeholder 6"/>
          <p:cNvSpPr>
            <a:spLocks noGrp="1"/>
          </p:cNvSpPr>
          <p:nvPr userDrawn="1">
            <p:ph type="sldNum" sz="quarter" idx="4"/>
          </p:nvPr>
        </p:nvSpPr>
        <p:spPr>
          <a:xfrm>
            <a:off x="8686800" y="6319188"/>
            <a:ext cx="367503" cy="338511"/>
          </a:xfrm>
          <a:prstGeom prst="rect">
            <a:avLst/>
          </a:prstGeom>
        </p:spPr>
        <p:txBody>
          <a:bodyPr vert="horz" lIns="91440" tIns="45720" rIns="91440" bIns="45720" rtlCol="0" anchor="ctr"/>
          <a:lstStyle>
            <a:lvl1pPr algn="ctr">
              <a:defRPr sz="800">
                <a:solidFill>
                  <a:srgbClr val="5C5C5C"/>
                </a:solidFill>
                <a:latin typeface="Arial" pitchFamily="34" charset="0"/>
                <a:cs typeface="Arial" pitchFamily="34" charset="0"/>
              </a:defRPr>
            </a:lvl1pPr>
          </a:lstStyle>
          <a:p>
            <a:fld id="{0A9724E5-0A80-3C41-8955-F8E17D92E2DB}" type="slidenum">
              <a:rPr lang="en-US" smtClean="0"/>
              <a:pPr/>
              <a:t>‹#›</a:t>
            </a:fld>
            <a:endParaRPr lang="en-US" dirty="0"/>
          </a:p>
        </p:txBody>
      </p:sp>
      <p:pic>
        <p:nvPicPr>
          <p:cNvPr id="11" name="Picture 10" descr="vested_UT_rgb_300dpi.jpg"/>
          <p:cNvPicPr>
            <a:picLocks noChangeAspect="1"/>
          </p:cNvPicPr>
          <p:nvPr userDrawn="1"/>
        </p:nvPicPr>
        <p:blipFill>
          <a:blip r:embed="rId23" cstate="screen">
            <a:extLst>
              <a:ext uri="{28A0092B-C50C-407E-A947-70E740481C1C}">
                <a14:useLocalDpi xmlns:a14="http://schemas.microsoft.com/office/drawing/2010/main"/>
              </a:ext>
            </a:extLst>
          </a:blip>
          <a:stretch>
            <a:fillRect/>
          </a:stretch>
        </p:blipFill>
        <p:spPr>
          <a:xfrm>
            <a:off x="5713476" y="6319188"/>
            <a:ext cx="2973324" cy="374904"/>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715" r:id="rId2"/>
    <p:sldLayoutId id="2147483650" r:id="rId3"/>
    <p:sldLayoutId id="2147483703" r:id="rId4"/>
    <p:sldLayoutId id="2147483704" r:id="rId5"/>
    <p:sldLayoutId id="2147483705" r:id="rId6"/>
    <p:sldLayoutId id="2147483706" r:id="rId7"/>
    <p:sldLayoutId id="2147483707" r:id="rId8"/>
    <p:sldLayoutId id="2147483708" r:id="rId9"/>
    <p:sldLayoutId id="2147483713" r:id="rId10"/>
    <p:sldLayoutId id="2147483651" r:id="rId11"/>
    <p:sldLayoutId id="2147483709" r:id="rId12"/>
    <p:sldLayoutId id="2147483652" r:id="rId13"/>
    <p:sldLayoutId id="2147483710" r:id="rId14"/>
    <p:sldLayoutId id="2147483653" r:id="rId15"/>
    <p:sldLayoutId id="2147483654" r:id="rId16"/>
    <p:sldLayoutId id="2147483677" r:id="rId17"/>
    <p:sldLayoutId id="2147483711" r:id="rId18"/>
    <p:sldLayoutId id="2147483714" r:id="rId19"/>
    <p:sldLayoutId id="2147483723" r:id="rId20"/>
    <p:sldLayoutId id="2147483721" r:id="rId21"/>
  </p:sldLayoutIdLst>
  <p:timing>
    <p:tnLst>
      <p:par>
        <p:cTn id="1" dur="indefinite" restart="never" nodeType="tmRoot"/>
      </p:par>
    </p:tnLst>
  </p:timing>
  <p:hf hdr="0" ftr="0" dt="0"/>
  <p:txStyles>
    <p:titleStyle>
      <a:lvl1pPr algn="l" defTabSz="457200" rtl="0" eaLnBrk="1" latinLnBrk="0" hangingPunct="1">
        <a:spcBef>
          <a:spcPct val="0"/>
        </a:spcBef>
        <a:buNone/>
        <a:defRPr sz="3200" kern="1200">
          <a:solidFill>
            <a:srgbClr val="FFFFFF"/>
          </a:solidFill>
          <a:latin typeface="Arial"/>
          <a:ea typeface="+mj-ea"/>
          <a:cs typeface="Arial"/>
        </a:defRPr>
      </a:lvl1pPr>
    </p:titleStyle>
    <p:bodyStyle>
      <a:lvl1pPr marL="342900" indent="-342900" algn="l" defTabSz="457200" rtl="0" eaLnBrk="1" latinLnBrk="0" hangingPunct="1">
        <a:spcBef>
          <a:spcPct val="20000"/>
        </a:spcBef>
        <a:buFont typeface="Arial"/>
        <a:buChar char="•"/>
        <a:defRPr sz="2800" kern="1200">
          <a:solidFill>
            <a:srgbClr val="5C5C5C"/>
          </a:solidFill>
          <a:latin typeface="Arial"/>
          <a:ea typeface="+mn-ea"/>
          <a:cs typeface="Arial"/>
        </a:defRPr>
      </a:lvl1pPr>
      <a:lvl2pPr marL="742950" indent="-285750" algn="l" defTabSz="457200" rtl="0" eaLnBrk="1" latinLnBrk="0" hangingPunct="1">
        <a:spcBef>
          <a:spcPct val="20000"/>
        </a:spcBef>
        <a:buFont typeface="Arial"/>
        <a:buChar char="–"/>
        <a:defRPr sz="2400" kern="1200">
          <a:solidFill>
            <a:srgbClr val="5C5C5C"/>
          </a:solidFill>
          <a:latin typeface="Arial"/>
          <a:ea typeface="+mn-ea"/>
          <a:cs typeface="Arial"/>
        </a:defRPr>
      </a:lvl2pPr>
      <a:lvl3pPr marL="1143000" indent="-228600" algn="l" defTabSz="457200" rtl="0" eaLnBrk="1" latinLnBrk="0" hangingPunct="1">
        <a:spcBef>
          <a:spcPct val="20000"/>
        </a:spcBef>
        <a:buFont typeface="Arial"/>
        <a:buChar char="•"/>
        <a:defRPr sz="2000" kern="1200">
          <a:solidFill>
            <a:srgbClr val="5C5C5C"/>
          </a:solidFill>
          <a:latin typeface="Arial"/>
          <a:ea typeface="+mn-ea"/>
          <a:cs typeface="Arial"/>
        </a:defRPr>
      </a:lvl3pPr>
      <a:lvl4pPr marL="1600200" indent="-228600" algn="l" defTabSz="457200" rtl="0" eaLnBrk="1" latinLnBrk="0" hangingPunct="1">
        <a:spcBef>
          <a:spcPct val="20000"/>
        </a:spcBef>
        <a:buFont typeface="Arial"/>
        <a:buChar char="–"/>
        <a:defRPr sz="1800" kern="1200">
          <a:solidFill>
            <a:srgbClr val="5C5C5C"/>
          </a:solidFill>
          <a:latin typeface="Arial"/>
          <a:ea typeface="+mn-ea"/>
          <a:cs typeface="Arial"/>
        </a:defRPr>
      </a:lvl4pPr>
      <a:lvl5pPr marL="2057400" indent="-228600" algn="l" defTabSz="457200" rtl="0" eaLnBrk="1" latinLnBrk="0" hangingPunct="1">
        <a:spcBef>
          <a:spcPct val="20000"/>
        </a:spcBef>
        <a:buFont typeface="Arial"/>
        <a:buChar char="•"/>
        <a:defRPr sz="1800" i="1" kern="1200">
          <a:solidFill>
            <a:srgbClr val="5C5C5C"/>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 name="Rectangle 9"/>
          <p:cNvSpPr/>
          <p:nvPr userDrawn="1"/>
        </p:nvSpPr>
        <p:spPr>
          <a:xfrm>
            <a:off x="0" y="-1"/>
            <a:ext cx="9144000" cy="914400"/>
          </a:xfrm>
          <a:prstGeom prst="rect">
            <a:avLst/>
          </a:prstGeom>
          <a:solidFill>
            <a:srgbClr val="5C5C5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a:endParaRPr>
          </a:p>
        </p:txBody>
      </p:sp>
      <p:sp>
        <p:nvSpPr>
          <p:cNvPr id="2" name="Title Placeholder 1"/>
          <p:cNvSpPr>
            <a:spLocks noGrp="1"/>
          </p:cNvSpPr>
          <p:nvPr userDrawn="1">
            <p:ph type="title"/>
          </p:nvPr>
        </p:nvSpPr>
        <p:spPr>
          <a:xfrm>
            <a:off x="457200" y="76518"/>
            <a:ext cx="8229600" cy="782637"/>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userDrawn="1">
            <p:ph type="body" idx="1"/>
          </p:nvPr>
        </p:nvSpPr>
        <p:spPr>
          <a:xfrm>
            <a:off x="457200" y="1264920"/>
            <a:ext cx="8229600" cy="503811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4" name="Slide Number Placeholder 6"/>
          <p:cNvSpPr>
            <a:spLocks noGrp="1"/>
          </p:cNvSpPr>
          <p:nvPr>
            <p:ph type="sldNum" sz="quarter" idx="4"/>
          </p:nvPr>
        </p:nvSpPr>
        <p:spPr>
          <a:xfrm>
            <a:off x="8686800" y="6319188"/>
            <a:ext cx="367503" cy="338511"/>
          </a:xfrm>
          <a:prstGeom prst="rect">
            <a:avLst/>
          </a:prstGeom>
        </p:spPr>
        <p:txBody>
          <a:bodyPr vert="horz" lIns="91440" tIns="45720" rIns="91440" bIns="45720" rtlCol="0" anchor="ctr"/>
          <a:lstStyle>
            <a:lvl1pPr algn="ctr">
              <a:defRPr sz="800">
                <a:solidFill>
                  <a:srgbClr val="5C5C5C"/>
                </a:solidFill>
                <a:latin typeface="Arial" pitchFamily="34" charset="0"/>
                <a:cs typeface="Arial" pitchFamily="34" charset="0"/>
              </a:defRPr>
            </a:lvl1pPr>
          </a:lstStyle>
          <a:p>
            <a:fld id="{0A9724E5-0A80-3C41-8955-F8E17D92E2DB}" type="slidenum">
              <a:rPr lang="en-US" smtClean="0"/>
              <a:pPr/>
              <a:t>‹#›</a:t>
            </a:fld>
            <a:endParaRPr lang="en-US" dirty="0"/>
          </a:p>
        </p:txBody>
      </p:sp>
      <p:pic>
        <p:nvPicPr>
          <p:cNvPr id="15" name="Picture 14" descr="vested_UT_rgb_300dpi.jpg"/>
          <p:cNvPicPr>
            <a:picLocks noChangeAspect="1"/>
          </p:cNvPicPr>
          <p:nvPr userDrawn="1"/>
        </p:nvPicPr>
        <p:blipFill>
          <a:blip r:embed="rId9" cstate="screen">
            <a:extLst>
              <a:ext uri="{28A0092B-C50C-407E-A947-70E740481C1C}">
                <a14:useLocalDpi xmlns:a14="http://schemas.microsoft.com/office/drawing/2010/main"/>
              </a:ext>
            </a:extLst>
          </a:blip>
          <a:stretch>
            <a:fillRect/>
          </a:stretch>
        </p:blipFill>
        <p:spPr>
          <a:xfrm>
            <a:off x="5713476" y="6319188"/>
            <a:ext cx="2973324" cy="374904"/>
          </a:xfrm>
          <a:prstGeom prst="rect">
            <a:avLst/>
          </a:prstGeom>
        </p:spPr>
      </p:pic>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5" r:id="rId7"/>
  </p:sldLayoutIdLst>
  <p:timing>
    <p:tnLst>
      <p:par>
        <p:cTn id="1" dur="indefinite" restart="never" nodeType="tmRoot"/>
      </p:par>
    </p:tnLst>
  </p:timing>
  <p:hf hdr="0" ftr="0" dt="0"/>
  <p:txStyles>
    <p:titleStyle>
      <a:lvl1pPr algn="l" defTabSz="457200" rtl="0" eaLnBrk="1" latinLnBrk="0" hangingPunct="1">
        <a:spcBef>
          <a:spcPct val="0"/>
        </a:spcBef>
        <a:buNone/>
        <a:defRPr sz="3200" kern="1200">
          <a:solidFill>
            <a:srgbClr val="FFFFFF"/>
          </a:solidFill>
          <a:latin typeface="Arial"/>
          <a:ea typeface="+mj-ea"/>
          <a:cs typeface="Arial"/>
        </a:defRPr>
      </a:lvl1pPr>
    </p:titleStyle>
    <p:bodyStyle>
      <a:lvl1pPr marL="342900" indent="-342900" algn="l" defTabSz="457200" rtl="0" eaLnBrk="1" latinLnBrk="0" hangingPunct="1">
        <a:spcBef>
          <a:spcPct val="20000"/>
        </a:spcBef>
        <a:buFont typeface="Arial"/>
        <a:buChar char="•"/>
        <a:defRPr sz="2800" kern="1200">
          <a:solidFill>
            <a:srgbClr val="5C5C5C"/>
          </a:solidFill>
          <a:latin typeface="Arial"/>
          <a:ea typeface="+mn-ea"/>
          <a:cs typeface="Arial"/>
        </a:defRPr>
      </a:lvl1pPr>
      <a:lvl2pPr marL="742950" indent="-285750" algn="l" defTabSz="457200" rtl="0" eaLnBrk="1" latinLnBrk="0" hangingPunct="1">
        <a:spcBef>
          <a:spcPct val="20000"/>
        </a:spcBef>
        <a:buFont typeface="Arial"/>
        <a:buChar char="–"/>
        <a:defRPr sz="2400" kern="1200">
          <a:solidFill>
            <a:srgbClr val="5C5C5C"/>
          </a:solidFill>
          <a:latin typeface="Arial"/>
          <a:ea typeface="+mn-ea"/>
          <a:cs typeface="Arial"/>
        </a:defRPr>
      </a:lvl2pPr>
      <a:lvl3pPr marL="1143000" indent="-228600" algn="l" defTabSz="457200" rtl="0" eaLnBrk="1" latinLnBrk="0" hangingPunct="1">
        <a:spcBef>
          <a:spcPct val="20000"/>
        </a:spcBef>
        <a:buFont typeface="Arial"/>
        <a:buChar char="•"/>
        <a:defRPr sz="2000" kern="1200">
          <a:solidFill>
            <a:srgbClr val="5C5C5C"/>
          </a:solidFill>
          <a:latin typeface="Arial"/>
          <a:ea typeface="+mn-ea"/>
          <a:cs typeface="Arial"/>
        </a:defRPr>
      </a:lvl3pPr>
      <a:lvl4pPr marL="1600200" indent="-228600" algn="l" defTabSz="457200" rtl="0" eaLnBrk="1" latinLnBrk="0" hangingPunct="1">
        <a:spcBef>
          <a:spcPct val="20000"/>
        </a:spcBef>
        <a:buFont typeface="Arial"/>
        <a:buChar char="–"/>
        <a:defRPr sz="1800" kern="1200">
          <a:solidFill>
            <a:srgbClr val="5C5C5C"/>
          </a:solidFill>
          <a:latin typeface="Arial"/>
          <a:ea typeface="+mn-ea"/>
          <a:cs typeface="Arial"/>
        </a:defRPr>
      </a:lvl4pPr>
      <a:lvl5pPr marL="2057400" indent="-228600" algn="l" defTabSz="457200" rtl="0" eaLnBrk="1" latinLnBrk="0" hangingPunct="1">
        <a:spcBef>
          <a:spcPct val="20000"/>
        </a:spcBef>
        <a:buFont typeface="Arial"/>
        <a:buChar char="•"/>
        <a:defRPr sz="1800" i="1" kern="1200">
          <a:solidFill>
            <a:srgbClr val="5C5C5C"/>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457200" y="61278"/>
            <a:ext cx="8229600" cy="782637"/>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userDrawn="1">
            <p:ph type="body" idx="1"/>
          </p:nvPr>
        </p:nvSpPr>
        <p:spPr>
          <a:xfrm>
            <a:off x="457200" y="1264920"/>
            <a:ext cx="8229600" cy="503811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2" name="Slide Number Placeholder 6"/>
          <p:cNvSpPr>
            <a:spLocks noGrp="1"/>
          </p:cNvSpPr>
          <p:nvPr>
            <p:ph type="sldNum" sz="quarter" idx="4"/>
          </p:nvPr>
        </p:nvSpPr>
        <p:spPr>
          <a:xfrm>
            <a:off x="8686800" y="6319188"/>
            <a:ext cx="367503" cy="338511"/>
          </a:xfrm>
          <a:prstGeom prst="rect">
            <a:avLst/>
          </a:prstGeom>
        </p:spPr>
        <p:txBody>
          <a:bodyPr vert="horz" lIns="91440" tIns="45720" rIns="91440" bIns="45720" rtlCol="0" anchor="ctr"/>
          <a:lstStyle>
            <a:lvl1pPr algn="ctr">
              <a:defRPr sz="800">
                <a:solidFill>
                  <a:srgbClr val="5C5C5C"/>
                </a:solidFill>
                <a:latin typeface="Arial" pitchFamily="34" charset="0"/>
                <a:cs typeface="Arial" pitchFamily="34" charset="0"/>
              </a:defRPr>
            </a:lvl1pPr>
          </a:lstStyle>
          <a:p>
            <a:fld id="{0A9724E5-0A80-3C41-8955-F8E17D92E2DB}" type="slidenum">
              <a:rPr lang="en-US" smtClean="0"/>
              <a:pPr/>
              <a:t>‹#›</a:t>
            </a:fld>
            <a:endParaRPr lang="en-US" dirty="0"/>
          </a:p>
        </p:txBody>
      </p:sp>
      <p:pic>
        <p:nvPicPr>
          <p:cNvPr id="13" name="Picture 12" descr="vested_UT_rgb_300dpi.jpg"/>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5713476" y="6319188"/>
            <a:ext cx="2973324" cy="374904"/>
          </a:xfrm>
          <a:prstGeom prst="rect">
            <a:avLst/>
          </a:prstGeom>
        </p:spPr>
      </p:pic>
    </p:spTree>
    <p:extLst>
      <p:ext uri="{BB962C8B-B14F-4D97-AF65-F5344CB8AC3E}">
        <p14:creationId xmlns:p14="http://schemas.microsoft.com/office/powerpoint/2010/main" val="1233747093"/>
      </p:ext>
    </p:extLst>
  </p:cSld>
  <p:clrMap bg1="lt1" tx1="dk1" bg2="lt2" tx2="dk2" accent1="accent1" accent2="accent2" accent3="accent3" accent4="accent4" accent5="accent5" accent6="accent6" hlink="hlink" folHlink="folHlink"/>
  <p:sldLayoutIdLst>
    <p:sldLayoutId id="2147483692" r:id="rId1"/>
    <p:sldLayoutId id="2147483718" r:id="rId2"/>
    <p:sldLayoutId id="2147483712" r:id="rId3"/>
    <p:sldLayoutId id="2147483722" r:id="rId4"/>
    <p:sldLayoutId id="2147483724" r:id="rId5"/>
  </p:sldLayoutIdLst>
  <p:timing>
    <p:tnLst>
      <p:par>
        <p:cTn id="1" dur="indefinite" restart="never" nodeType="tmRoot"/>
      </p:par>
    </p:tnLst>
  </p:timing>
  <p:hf hdr="0" ftr="0" dt="0"/>
  <p:txStyles>
    <p:titleStyle>
      <a:lvl1pPr algn="l" defTabSz="457200" rtl="0" eaLnBrk="1" latinLnBrk="0" hangingPunct="1">
        <a:spcBef>
          <a:spcPct val="0"/>
        </a:spcBef>
        <a:buNone/>
        <a:defRPr sz="3200" kern="1200">
          <a:solidFill>
            <a:srgbClr val="5C5C5C"/>
          </a:solidFill>
          <a:latin typeface="Arial"/>
          <a:ea typeface="+mj-ea"/>
          <a:cs typeface="Arial"/>
        </a:defRPr>
      </a:lvl1pPr>
    </p:titleStyle>
    <p:bodyStyle>
      <a:lvl1pPr marL="342900" indent="-342900" algn="l" defTabSz="457200" rtl="0" eaLnBrk="1" latinLnBrk="0" hangingPunct="1">
        <a:spcBef>
          <a:spcPct val="20000"/>
        </a:spcBef>
        <a:buFont typeface="Arial"/>
        <a:buChar char="•"/>
        <a:defRPr sz="2800" kern="1200">
          <a:solidFill>
            <a:srgbClr val="5C5C5C"/>
          </a:solidFill>
          <a:latin typeface="Arial"/>
          <a:ea typeface="+mn-ea"/>
          <a:cs typeface="Arial"/>
        </a:defRPr>
      </a:lvl1pPr>
      <a:lvl2pPr marL="742950" indent="-285750" algn="l" defTabSz="457200" rtl="0" eaLnBrk="1" latinLnBrk="0" hangingPunct="1">
        <a:spcBef>
          <a:spcPct val="20000"/>
        </a:spcBef>
        <a:buFont typeface="Arial"/>
        <a:buChar char="–"/>
        <a:defRPr sz="2400" kern="1200">
          <a:solidFill>
            <a:srgbClr val="5C5C5C"/>
          </a:solidFill>
          <a:latin typeface="Arial"/>
          <a:ea typeface="+mn-ea"/>
          <a:cs typeface="Arial"/>
        </a:defRPr>
      </a:lvl2pPr>
      <a:lvl3pPr marL="1143000" indent="-228600" algn="l" defTabSz="457200" rtl="0" eaLnBrk="1" latinLnBrk="0" hangingPunct="1">
        <a:spcBef>
          <a:spcPct val="20000"/>
        </a:spcBef>
        <a:buFont typeface="Arial"/>
        <a:buChar char="•"/>
        <a:defRPr sz="2000" kern="1200">
          <a:solidFill>
            <a:srgbClr val="5C5C5C"/>
          </a:solidFill>
          <a:latin typeface="Arial"/>
          <a:ea typeface="+mn-ea"/>
          <a:cs typeface="Arial"/>
        </a:defRPr>
      </a:lvl3pPr>
      <a:lvl4pPr marL="1600200" indent="-228600" algn="l" defTabSz="457200" rtl="0" eaLnBrk="1" latinLnBrk="0" hangingPunct="1">
        <a:spcBef>
          <a:spcPct val="20000"/>
        </a:spcBef>
        <a:buFont typeface="Arial"/>
        <a:buChar char="–"/>
        <a:defRPr sz="1800" kern="1200">
          <a:solidFill>
            <a:srgbClr val="5C5C5C"/>
          </a:solidFill>
          <a:latin typeface="Arial"/>
          <a:ea typeface="+mn-ea"/>
          <a:cs typeface="Arial"/>
        </a:defRPr>
      </a:lvl4pPr>
      <a:lvl5pPr marL="2057400" indent="-228600" algn="l" defTabSz="457200" rtl="0" eaLnBrk="1" latinLnBrk="0" hangingPunct="1">
        <a:spcBef>
          <a:spcPct val="20000"/>
        </a:spcBef>
        <a:buFont typeface="Arial"/>
        <a:buChar char="•"/>
        <a:defRPr sz="1800" i="1" kern="1200">
          <a:solidFill>
            <a:srgbClr val="5C5C5C"/>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11.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image" Target="../media/image20.emf"/><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21.xml"/><Relationship Id="rId4" Type="http://schemas.openxmlformats.org/officeDocument/2006/relationships/hyperlink" Target="http://www.vestedway.com/books/" TargetMode="Externa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6.xml"/><Relationship Id="rId1" Type="http://schemas.openxmlformats.org/officeDocument/2006/relationships/vmlDrawing" Target="../drawings/vmlDrawing1.vml"/><Relationship Id="rId6" Type="http://schemas.openxmlformats.org/officeDocument/2006/relationships/image" Target="../media/image22.emf"/><Relationship Id="rId5" Type="http://schemas.openxmlformats.org/officeDocument/2006/relationships/package" Target="../embeddings/Microsoft_Word_Document1.docx"/><Relationship Id="rId4" Type="http://schemas.openxmlformats.org/officeDocument/2006/relationships/oleObject" Target="../embeddings/oleObject1.bin"/></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21.xml"/><Relationship Id="rId4" Type="http://schemas.openxmlformats.org/officeDocument/2006/relationships/image" Target="../media/image23.jpg"/></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16.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16.xml"/><Relationship Id="rId4" Type="http://schemas.openxmlformats.org/officeDocument/2006/relationships/image" Target="../media/image27.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2.xml.rels><?xml version="1.0" encoding="UTF-8" standalone="yes"?>
<Relationships xmlns="http://schemas.openxmlformats.org/package/2006/relationships"><Relationship Id="rId3" Type="http://schemas.openxmlformats.org/officeDocument/2006/relationships/hyperlink" Target="http://www.vestedway.com/vested-orientation-download/" TargetMode="External"/><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20.xml.rels><?xml version="1.0" encoding="UTF-8" standalone="yes"?>
<Relationships xmlns="http://schemas.openxmlformats.org/package/2006/relationships"><Relationship Id="rId3" Type="http://schemas.openxmlformats.org/officeDocument/2006/relationships/hyperlink" Target="https://thecenter.utk.edu/ClassRegistration.asp" TargetMode="External"/><Relationship Id="rId2" Type="http://schemas.openxmlformats.org/officeDocument/2006/relationships/notesSlide" Target="../notesSlides/notesSlide14.xml"/><Relationship Id="rId1" Type="http://schemas.openxmlformats.org/officeDocument/2006/relationships/slideLayout" Target="../slideLayouts/slideLayout16.xml"/><Relationship Id="rId5" Type="http://schemas.openxmlformats.org/officeDocument/2006/relationships/hyperlink" Target="mailto:Bric%20A%20Wheeler%20%3cbwheeler@utk.edu%3e" TargetMode="External"/><Relationship Id="rId4" Type="http://schemas.openxmlformats.org/officeDocument/2006/relationships/hyperlink" Target="http://www.vo.utk.edu" TargetMode="Externa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6.xml"/><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9.xml"/><Relationship Id="rId1" Type="http://schemas.openxmlformats.org/officeDocument/2006/relationships/slideLayout" Target="../slideLayouts/slideLayout16.xml"/><Relationship Id="rId4" Type="http://schemas.openxmlformats.org/officeDocument/2006/relationships/hyperlink" Target="http://www.vestedway.com/vested-library/"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0.xml"/><Relationship Id="rId1" Type="http://schemas.openxmlformats.org/officeDocument/2006/relationships/slideLayout" Target="../slideLayouts/slideLayout16.xml"/><Relationship Id="rId4" Type="http://schemas.openxmlformats.org/officeDocument/2006/relationships/hyperlink" Target="http://www.vestedway.com/vested-library/"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1.xml"/><Relationship Id="rId1" Type="http://schemas.openxmlformats.org/officeDocument/2006/relationships/slideLayout" Target="../slideLayouts/slideLayout16.xml"/><Relationship Id="rId4" Type="http://schemas.openxmlformats.org/officeDocument/2006/relationships/hyperlink" Target="http://www.vestedway.com/vested-library/" TargetMode="External"/></Relationships>
</file>

<file path=ppt/slides/_rels/slide28.xml.rels><?xml version="1.0" encoding="UTF-8" standalone="yes"?>
<Relationships xmlns="http://schemas.openxmlformats.org/package/2006/relationships"><Relationship Id="rId3" Type="http://schemas.openxmlformats.org/officeDocument/2006/relationships/hyperlink" Target="http://www.vestedoutsourcing.com/resources/tools/" TargetMode="External"/><Relationship Id="rId2" Type="http://schemas.openxmlformats.org/officeDocument/2006/relationships/notesSlide" Target="../notesSlides/notesSlide22.xml"/><Relationship Id="rId1" Type="http://schemas.openxmlformats.org/officeDocument/2006/relationships/slideLayout" Target="../slideLayouts/slideLayout16.xml"/><Relationship Id="rId4" Type="http://schemas.openxmlformats.org/officeDocument/2006/relationships/hyperlink" Target="http://www.vestedway.com/tools/" TargetMode="Externa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3.xml"/><Relationship Id="rId1" Type="http://schemas.openxmlformats.org/officeDocument/2006/relationships/slideLayout" Target="../slideLayouts/slideLayout16.xml"/><Relationship Id="rId4" Type="http://schemas.openxmlformats.org/officeDocument/2006/relationships/hyperlink" Target="http://www.vestedway.com/online-courseware/" TargetMode="External"/></Relationships>
</file>

<file path=ppt/slides/_rels/slide31.xml.rels><?xml version="1.0" encoding="UTF-8" standalone="yes"?>
<Relationships xmlns="http://schemas.openxmlformats.org/package/2006/relationships"><Relationship Id="rId3" Type="http://schemas.openxmlformats.org/officeDocument/2006/relationships/hyperlink" Target="mailto:Bric%20A%20Wheeler%20%3cbwheeler@utk.edu%3e" TargetMode="External"/><Relationship Id="rId2" Type="http://schemas.openxmlformats.org/officeDocument/2006/relationships/notesSlide" Target="../notesSlides/notesSlide24.xml"/><Relationship Id="rId1" Type="http://schemas.openxmlformats.org/officeDocument/2006/relationships/slideLayout" Target="../slideLayouts/slideLayout16.xml"/></Relationships>
</file>

<file path=ppt/slides/_rels/slide3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5.xml"/><Relationship Id="rId1" Type="http://schemas.openxmlformats.org/officeDocument/2006/relationships/slideLayout" Target="../slideLayouts/slideLayout16.xml"/><Relationship Id="rId4" Type="http://schemas.openxmlformats.org/officeDocument/2006/relationships/image" Target="../media/image32.jpg"/></Relationships>
</file>

<file path=ppt/slides/_rels/slide3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6.xml"/><Relationship Id="rId1" Type="http://schemas.openxmlformats.org/officeDocument/2006/relationships/slideLayout" Target="../slideLayouts/slideLayout16.xml"/></Relationships>
</file>

<file path=ppt/slides/_rels/slide3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6.xml"/></Relationships>
</file>

<file path=ppt/slides/_rels/slide3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6.xml"/></Relationships>
</file>

<file path=ppt/slides/_rels/slide36.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39.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hyperlink" Target="http://www.vestedway.com/3-day-open-enrollment-course/" TargetMode="External"/><Relationship Id="rId2" Type="http://schemas.openxmlformats.org/officeDocument/2006/relationships/notesSlide" Target="../notesSlides/notesSlide30.xml"/><Relationship Id="rId1" Type="http://schemas.openxmlformats.org/officeDocument/2006/relationships/slideLayout" Target="../slideLayouts/slideLayout16.xml"/><Relationship Id="rId5" Type="http://schemas.openxmlformats.org/officeDocument/2006/relationships/hyperlink" Target="http://www.vestedway.com/2-day-collaborative-contracting-course/" TargetMode="External"/><Relationship Id="rId4" Type="http://schemas.openxmlformats.org/officeDocument/2006/relationships/hyperlink" Target="http://www.vestedway.com/online-courseware/" TargetMode="External"/></Relationships>
</file>

<file path=ppt/slides/_rels/slide4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1.xml"/><Relationship Id="rId1" Type="http://schemas.openxmlformats.org/officeDocument/2006/relationships/slideLayout" Target="../slideLayouts/slideLayout16.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44.xml.rels><?xml version="1.0" encoding="UTF-8" standalone="yes"?>
<Relationships xmlns="http://schemas.openxmlformats.org/package/2006/relationships"><Relationship Id="rId2" Type="http://schemas.openxmlformats.org/officeDocument/2006/relationships/hyperlink" Target="http://www.vestedway.com/resources/" TargetMode="Externa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46.xml.rels><?xml version="1.0" encoding="UTF-8" standalone="yes"?>
<Relationships xmlns="http://schemas.openxmlformats.org/package/2006/relationships"><Relationship Id="rId3" Type="http://schemas.openxmlformats.org/officeDocument/2006/relationships/hyperlink" Target="http://www.vestedway.com/vested-orientation-download/" TargetMode="External"/><Relationship Id="rId2" Type="http://schemas.openxmlformats.org/officeDocument/2006/relationships/notesSlide" Target="../notesSlides/notesSlide33.xml"/><Relationship Id="rId1" Type="http://schemas.openxmlformats.org/officeDocument/2006/relationships/slideLayout" Target="../slideLayouts/slideLayout16.xml"/></Relationships>
</file>

<file path=ppt/slides/_rels/slide47.xml.rels><?xml version="1.0" encoding="UTF-8" standalone="yes"?>
<Relationships xmlns="http://schemas.openxmlformats.org/package/2006/relationships"><Relationship Id="rId8" Type="http://schemas.openxmlformats.org/officeDocument/2006/relationships/hyperlink" Target="http://www.vestedway.com/blog/" TargetMode="External"/><Relationship Id="rId3" Type="http://schemas.openxmlformats.org/officeDocument/2006/relationships/hyperlink" Target="http://www.vestedway.com/3-day-open-enrollment-course/" TargetMode="External"/><Relationship Id="rId7" Type="http://schemas.openxmlformats.org/officeDocument/2006/relationships/hyperlink" Target="http://www.vestedway.com/" TargetMode="External"/><Relationship Id="rId2" Type="http://schemas.openxmlformats.org/officeDocument/2006/relationships/hyperlink" Target="http://www.vestedway.com/vested-orientation/" TargetMode="External"/><Relationship Id="rId1" Type="http://schemas.openxmlformats.org/officeDocument/2006/relationships/slideLayout" Target="../slideLayouts/slideLayout3.xml"/><Relationship Id="rId6" Type="http://schemas.openxmlformats.org/officeDocument/2006/relationships/hyperlink" Target="http://www.vestedway.com/certified-deal-architect-program/" TargetMode="External"/><Relationship Id="rId11" Type="http://schemas.openxmlformats.org/officeDocument/2006/relationships/hyperlink" Target="http://www.vestedway.com/tools/" TargetMode="External"/><Relationship Id="rId5" Type="http://schemas.openxmlformats.org/officeDocument/2006/relationships/hyperlink" Target="http://www.vestedway.com/2-day-collaborative-contracting-course/" TargetMode="External"/><Relationship Id="rId10" Type="http://schemas.openxmlformats.org/officeDocument/2006/relationships/hyperlink" Target="http://www.vestedway.com/vested-library/" TargetMode="External"/><Relationship Id="rId4" Type="http://schemas.openxmlformats.org/officeDocument/2006/relationships/hyperlink" Target="http://www.vestedway.com/online-courseware/" TargetMode="External"/><Relationship Id="rId9" Type="http://schemas.openxmlformats.org/officeDocument/2006/relationships/hyperlink" Target="http://www.vestedway.com/books/" TargetMode="Externa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16.xml"/><Relationship Id="rId5" Type="http://schemas.openxmlformats.org/officeDocument/2006/relationships/hyperlink" Target="http://www.VestedWay.com" TargetMode="External"/><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8" Type="http://schemas.openxmlformats.org/officeDocument/2006/relationships/image" Target="../media/image16.jpe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16.xml"/><Relationship Id="rId6" Type="http://schemas.openxmlformats.org/officeDocument/2006/relationships/image" Target="../media/image14.png"/><Relationship Id="rId11" Type="http://schemas.openxmlformats.org/officeDocument/2006/relationships/image" Target="../media/image19.png"/><Relationship Id="rId5" Type="http://schemas.openxmlformats.org/officeDocument/2006/relationships/image" Target="../media/image13.gif"/><Relationship Id="rId10" Type="http://schemas.openxmlformats.org/officeDocument/2006/relationships/image" Target="../media/image18.png"/><Relationship Id="rId4" Type="http://schemas.openxmlformats.org/officeDocument/2006/relationships/image" Target="../media/image12.png"/><Relationship Id="rId9" Type="http://schemas.openxmlformats.org/officeDocument/2006/relationships/image" Target="../media/image17.jp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8" Type="http://schemas.openxmlformats.org/officeDocument/2006/relationships/hyperlink" Target="http://www.vestedway.com/blog/" TargetMode="External"/><Relationship Id="rId3" Type="http://schemas.openxmlformats.org/officeDocument/2006/relationships/hyperlink" Target="http://www.vestedway.com/3-day-open-enrollment-course/" TargetMode="External"/><Relationship Id="rId7" Type="http://schemas.openxmlformats.org/officeDocument/2006/relationships/hyperlink" Target="http://www.vestedway.com/" TargetMode="External"/><Relationship Id="rId2" Type="http://schemas.openxmlformats.org/officeDocument/2006/relationships/hyperlink" Target="http://www.vestedway.com/vested-orientation/" TargetMode="External"/><Relationship Id="rId1" Type="http://schemas.openxmlformats.org/officeDocument/2006/relationships/slideLayout" Target="../slideLayouts/slideLayout3.xml"/><Relationship Id="rId6" Type="http://schemas.openxmlformats.org/officeDocument/2006/relationships/hyperlink" Target="http://www.vestedway.com/certified-deal-architect-program/" TargetMode="External"/><Relationship Id="rId11" Type="http://schemas.openxmlformats.org/officeDocument/2006/relationships/hyperlink" Target="http://www.vestedway.com/tools/" TargetMode="External"/><Relationship Id="rId5" Type="http://schemas.openxmlformats.org/officeDocument/2006/relationships/hyperlink" Target="http://www.vestedway.com/2-day-collaborative-contracting-course/" TargetMode="External"/><Relationship Id="rId10" Type="http://schemas.openxmlformats.org/officeDocument/2006/relationships/hyperlink" Target="http://www.vestedway.com/vested-library/" TargetMode="External"/><Relationship Id="rId4" Type="http://schemas.openxmlformats.org/officeDocument/2006/relationships/hyperlink" Target="http://www.vestedway.com/online-courseware/" TargetMode="External"/><Relationship Id="rId9" Type="http://schemas.openxmlformats.org/officeDocument/2006/relationships/hyperlink" Target="http://www.vestedway.com/books/"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732887"/>
            <a:ext cx="9144000" cy="825910"/>
          </a:xfrm>
        </p:spPr>
        <p:txBody>
          <a:bodyPr anchor="ctr">
            <a:noAutofit/>
          </a:bodyPr>
          <a:lstStyle/>
          <a:p>
            <a:r>
              <a:rPr lang="en-US" dirty="0" smtClean="0"/>
              <a:t>Resource Guide</a:t>
            </a:r>
            <a:endParaRPr lang="en-US" sz="1800" i="1" dirty="0"/>
          </a:p>
        </p:txBody>
      </p:sp>
      <p:sp>
        <p:nvSpPr>
          <p:cNvPr id="4" name="Rectangle 3"/>
          <p:cNvSpPr/>
          <p:nvPr/>
        </p:nvSpPr>
        <p:spPr>
          <a:xfrm>
            <a:off x="3394906" y="125068"/>
            <a:ext cx="2489448" cy="1077218"/>
          </a:xfrm>
          <a:prstGeom prst="rect">
            <a:avLst/>
          </a:prstGeom>
        </p:spPr>
        <p:txBody>
          <a:bodyPr wrap="square">
            <a:spAutoFit/>
          </a:bodyPr>
          <a:lstStyle/>
          <a:p>
            <a:r>
              <a:rPr lang="en-US" sz="3200" dirty="0">
                <a:solidFill>
                  <a:schemeClr val="bg1"/>
                </a:solidFill>
              </a:rPr>
              <a:t>Module 6</a:t>
            </a:r>
            <a:br>
              <a:rPr lang="en-US" sz="3200" dirty="0">
                <a:solidFill>
                  <a:schemeClr val="bg1"/>
                </a:solidFill>
              </a:rPr>
            </a:br>
            <a:endParaRPr lang="en-US" sz="3200" dirty="0">
              <a:solidFill>
                <a:schemeClr val="bg1"/>
              </a:solidFill>
            </a:endParaRPr>
          </a:p>
        </p:txBody>
      </p:sp>
    </p:spTree>
    <p:extLst>
      <p:ext uri="{BB962C8B-B14F-4D97-AF65-F5344CB8AC3E}">
        <p14:creationId xmlns:p14="http://schemas.microsoft.com/office/powerpoint/2010/main" val="3792867765"/>
      </p:ext>
    </p:ext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0A9724E5-0A80-3C41-8955-F8E17D92E2DB}" type="slidenum">
              <a:rPr lang="en-US" smtClean="0"/>
              <a:pPr/>
              <a:t>10</a:t>
            </a:fld>
            <a:endParaRPr lang="en-US" dirty="0"/>
          </a:p>
        </p:txBody>
      </p:sp>
      <p:sp>
        <p:nvSpPr>
          <p:cNvPr id="3" name="Title 2"/>
          <p:cNvSpPr>
            <a:spLocks noGrp="1"/>
          </p:cNvSpPr>
          <p:nvPr>
            <p:ph type="title"/>
          </p:nvPr>
        </p:nvSpPr>
        <p:spPr/>
        <p:txBody>
          <a:bodyPr/>
          <a:lstStyle/>
          <a:p>
            <a:r>
              <a:rPr lang="en-US" dirty="0" smtClean="0"/>
              <a:t>Additional Courses</a:t>
            </a:r>
            <a:endParaRPr lang="en-US" dirty="0"/>
          </a:p>
        </p:txBody>
      </p:sp>
    </p:spTree>
    <p:extLst>
      <p:ext uri="{BB962C8B-B14F-4D97-AF65-F5344CB8AC3E}">
        <p14:creationId xmlns:p14="http://schemas.microsoft.com/office/powerpoint/2010/main" val="363183223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Rectangle 58"/>
          <p:cNvSpPr/>
          <p:nvPr/>
        </p:nvSpPr>
        <p:spPr>
          <a:xfrm>
            <a:off x="265316" y="2847001"/>
            <a:ext cx="1784230" cy="1783800"/>
          </a:xfrm>
          <a:prstGeom prst="rect">
            <a:avLst/>
          </a:prstGeom>
          <a:solidFill>
            <a:schemeClr val="accent3">
              <a:lumMod val="20000"/>
              <a:lumOff val="80000"/>
            </a:schemeClr>
          </a:solidFill>
          <a:ln w="28575" cmpd="sng">
            <a:solidFill>
              <a:schemeClr val="accent3"/>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5" name="Rectangle 64"/>
          <p:cNvSpPr/>
          <p:nvPr/>
        </p:nvSpPr>
        <p:spPr>
          <a:xfrm>
            <a:off x="2291460" y="3969069"/>
            <a:ext cx="2089865" cy="2069579"/>
          </a:xfrm>
          <a:prstGeom prst="rect">
            <a:avLst/>
          </a:prstGeom>
          <a:noFill/>
          <a:ln w="28575" cmpd="sng">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Rectangle 31"/>
          <p:cNvSpPr/>
          <p:nvPr/>
        </p:nvSpPr>
        <p:spPr>
          <a:xfrm>
            <a:off x="2291460" y="1350602"/>
            <a:ext cx="2089865" cy="2069579"/>
          </a:xfrm>
          <a:prstGeom prst="rect">
            <a:avLst/>
          </a:prstGeom>
          <a:noFill/>
          <a:ln w="28575" cmpd="sng">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Slide Number Placeholder 1"/>
          <p:cNvSpPr>
            <a:spLocks noGrp="1"/>
          </p:cNvSpPr>
          <p:nvPr>
            <p:ph type="sldNum" sz="quarter" idx="10"/>
          </p:nvPr>
        </p:nvSpPr>
        <p:spPr/>
        <p:txBody>
          <a:bodyPr/>
          <a:lstStyle/>
          <a:p>
            <a:fld id="{0A9724E5-0A80-3C41-8955-F8E17D92E2DB}" type="slidenum">
              <a:rPr lang="en-US" smtClean="0"/>
              <a:pPr/>
              <a:t>11</a:t>
            </a:fld>
            <a:endParaRPr lang="en-US" dirty="0"/>
          </a:p>
        </p:txBody>
      </p:sp>
      <p:sp>
        <p:nvSpPr>
          <p:cNvPr id="7" name="Title 2"/>
          <p:cNvSpPr txBox="1">
            <a:spLocks/>
          </p:cNvSpPr>
          <p:nvPr/>
        </p:nvSpPr>
        <p:spPr>
          <a:xfrm>
            <a:off x="2211840" y="1841712"/>
            <a:ext cx="2256840" cy="1555695"/>
          </a:xfrm>
          <a:prstGeom prst="rect">
            <a:avLst/>
          </a:prstGeom>
        </p:spPr>
        <p:txBody>
          <a:bodyPr vert="horz" lIns="91440" tIns="45720" rIns="91440" bIns="45720" rtlCol="0" anchor="ctr">
            <a:noAutofit/>
          </a:bodyPr>
          <a:lstStyle>
            <a:lvl1pPr algn="l" defTabSz="457200" rtl="0" eaLnBrk="1" latinLnBrk="0" hangingPunct="1">
              <a:spcBef>
                <a:spcPct val="0"/>
              </a:spcBef>
              <a:buNone/>
              <a:defRPr sz="3200" kern="1200">
                <a:solidFill>
                  <a:srgbClr val="FFFFFF"/>
                </a:solidFill>
                <a:latin typeface="Arial"/>
                <a:ea typeface="+mj-ea"/>
                <a:cs typeface="Arial"/>
              </a:defRPr>
            </a:lvl1pPr>
          </a:lstStyle>
          <a:p>
            <a:pPr algn="ctr"/>
            <a:r>
              <a:rPr lang="en-US" sz="1600" b="1" dirty="0" smtClean="0">
                <a:solidFill>
                  <a:srgbClr val="5C5C5C"/>
                </a:solidFill>
              </a:rPr>
              <a:t>Five Rules </a:t>
            </a:r>
          </a:p>
          <a:p>
            <a:pPr algn="ctr"/>
            <a:r>
              <a:rPr lang="en-US" sz="1600" b="1" dirty="0" smtClean="0">
                <a:solidFill>
                  <a:srgbClr val="5C5C5C"/>
                </a:solidFill>
              </a:rPr>
              <a:t>That Will Transform</a:t>
            </a:r>
          </a:p>
          <a:p>
            <a:pPr algn="ctr"/>
            <a:r>
              <a:rPr lang="en-US" sz="1600" b="1" dirty="0" smtClean="0">
                <a:solidFill>
                  <a:srgbClr val="5C5C5C"/>
                </a:solidFill>
              </a:rPr>
              <a:t> Business Relationships</a:t>
            </a:r>
          </a:p>
          <a:p>
            <a:pPr algn="ctr"/>
            <a:endParaRPr lang="en-US" sz="1800" b="1" dirty="0" smtClean="0">
              <a:solidFill>
                <a:srgbClr val="5C5C5C"/>
              </a:solidFill>
            </a:endParaRPr>
          </a:p>
        </p:txBody>
      </p:sp>
      <p:sp>
        <p:nvSpPr>
          <p:cNvPr id="10" name="Title 2"/>
          <p:cNvSpPr txBox="1">
            <a:spLocks/>
          </p:cNvSpPr>
          <p:nvPr/>
        </p:nvSpPr>
        <p:spPr>
          <a:xfrm>
            <a:off x="4651273" y="1752640"/>
            <a:ext cx="2049463" cy="1342827"/>
          </a:xfrm>
          <a:prstGeom prst="rect">
            <a:avLst/>
          </a:prstGeom>
        </p:spPr>
        <p:txBody>
          <a:bodyPr vert="horz" lIns="91440" tIns="45720" rIns="91440" bIns="45720" rtlCol="0" anchor="ctr">
            <a:noAutofit/>
          </a:bodyPr>
          <a:lstStyle>
            <a:lvl1pPr algn="l" defTabSz="457200" rtl="0" eaLnBrk="1" latinLnBrk="0" hangingPunct="1">
              <a:spcBef>
                <a:spcPct val="0"/>
              </a:spcBef>
              <a:buNone/>
              <a:defRPr sz="3200" kern="1200">
                <a:solidFill>
                  <a:srgbClr val="FFFFFF"/>
                </a:solidFill>
                <a:latin typeface="Arial"/>
                <a:ea typeface="+mj-ea"/>
                <a:cs typeface="Arial"/>
              </a:defRPr>
            </a:lvl1pPr>
          </a:lstStyle>
          <a:p>
            <a:pPr algn="ctr"/>
            <a:r>
              <a:rPr lang="en-US" sz="1600" b="1" dirty="0" smtClean="0">
                <a:solidFill>
                  <a:srgbClr val="5C5C5C"/>
                </a:solidFill>
              </a:rPr>
              <a:t>Creating a</a:t>
            </a:r>
            <a:br>
              <a:rPr lang="en-US" sz="1600" b="1" dirty="0" smtClean="0">
                <a:solidFill>
                  <a:srgbClr val="5C5C5C"/>
                </a:solidFill>
              </a:rPr>
            </a:br>
            <a:r>
              <a:rPr lang="en-US" sz="1600" b="1" dirty="0" smtClean="0">
                <a:solidFill>
                  <a:srgbClr val="5C5C5C"/>
                </a:solidFill>
              </a:rPr>
              <a:t/>
            </a:r>
            <a:br>
              <a:rPr lang="en-US" sz="1600" b="1" dirty="0" smtClean="0">
                <a:solidFill>
                  <a:srgbClr val="5C5C5C"/>
                </a:solidFill>
              </a:rPr>
            </a:br>
            <a:r>
              <a:rPr lang="en-US" sz="1600" b="1" dirty="0" smtClean="0">
                <a:solidFill>
                  <a:srgbClr val="5C5C5C"/>
                </a:solidFill>
              </a:rPr>
              <a:t> </a:t>
            </a:r>
          </a:p>
          <a:p>
            <a:pPr algn="ctr"/>
            <a:r>
              <a:rPr lang="en-US" sz="1600" b="1" dirty="0" smtClean="0">
                <a:solidFill>
                  <a:srgbClr val="5C5C5C"/>
                </a:solidFill>
              </a:rPr>
              <a:t>Agreement</a:t>
            </a:r>
          </a:p>
          <a:p>
            <a:pPr algn="ctr"/>
            <a:endParaRPr lang="en-US" sz="1800" b="1" dirty="0">
              <a:solidFill>
                <a:srgbClr val="5C5C5C"/>
              </a:solidFill>
            </a:endParaRPr>
          </a:p>
        </p:txBody>
      </p:sp>
      <p:sp>
        <p:nvSpPr>
          <p:cNvPr id="19" name="Title 2"/>
          <p:cNvSpPr txBox="1">
            <a:spLocks/>
          </p:cNvSpPr>
          <p:nvPr/>
        </p:nvSpPr>
        <p:spPr>
          <a:xfrm>
            <a:off x="6925991" y="3740809"/>
            <a:ext cx="2071986" cy="518640"/>
          </a:xfrm>
          <a:prstGeom prst="rect">
            <a:avLst/>
          </a:prstGeom>
        </p:spPr>
        <p:txBody>
          <a:bodyPr vert="horz" lIns="91440" tIns="45720" rIns="91440" bIns="45720" rtlCol="0" anchor="ctr">
            <a:noAutofit/>
          </a:bodyPr>
          <a:lstStyle>
            <a:lvl1pPr algn="l" defTabSz="457200" rtl="0" eaLnBrk="1" latinLnBrk="0" hangingPunct="1">
              <a:spcBef>
                <a:spcPct val="0"/>
              </a:spcBef>
              <a:buNone/>
              <a:defRPr sz="3200" kern="1200">
                <a:solidFill>
                  <a:srgbClr val="FFFFFF"/>
                </a:solidFill>
                <a:latin typeface="Arial"/>
                <a:ea typeface="+mj-ea"/>
                <a:cs typeface="Arial"/>
              </a:defRPr>
            </a:lvl1pPr>
          </a:lstStyle>
          <a:p>
            <a:pPr algn="ctr">
              <a:lnSpc>
                <a:spcPct val="80000"/>
              </a:lnSpc>
            </a:pPr>
            <a:r>
              <a:rPr lang="en-US" sz="1600" b="1" dirty="0" smtClean="0">
                <a:solidFill>
                  <a:srgbClr val="5C5C5C"/>
                </a:solidFill>
              </a:rPr>
              <a:t>Validation</a:t>
            </a:r>
          </a:p>
        </p:txBody>
      </p:sp>
      <p:sp>
        <p:nvSpPr>
          <p:cNvPr id="34" name="Rectangle 33"/>
          <p:cNvSpPr/>
          <p:nvPr/>
        </p:nvSpPr>
        <p:spPr>
          <a:xfrm>
            <a:off x="265316" y="2255107"/>
            <a:ext cx="1784230" cy="523220"/>
          </a:xfrm>
          <a:prstGeom prst="rect">
            <a:avLst/>
          </a:prstGeom>
        </p:spPr>
        <p:txBody>
          <a:bodyPr wrap="square">
            <a:spAutoFit/>
          </a:bodyPr>
          <a:lstStyle/>
          <a:p>
            <a:pPr algn="ctr"/>
            <a:r>
              <a:rPr lang="en-US" sz="1400" b="1" i="1" dirty="0" smtClean="0">
                <a:solidFill>
                  <a:srgbClr val="F77F00"/>
                </a:solidFill>
              </a:rPr>
              <a:t>Highly Suggested</a:t>
            </a:r>
          </a:p>
          <a:p>
            <a:pPr algn="ctr"/>
            <a:r>
              <a:rPr lang="en-US" sz="1400" b="1" i="1" dirty="0" smtClean="0">
                <a:solidFill>
                  <a:srgbClr val="F77F00"/>
                </a:solidFill>
              </a:rPr>
              <a:t>Pre-Work </a:t>
            </a:r>
            <a:endParaRPr lang="en-US" sz="1400" b="1" i="1" dirty="0">
              <a:solidFill>
                <a:srgbClr val="F77F00"/>
              </a:solidFill>
            </a:endParaRPr>
          </a:p>
        </p:txBody>
      </p:sp>
      <p:sp>
        <p:nvSpPr>
          <p:cNvPr id="35" name="Rectangle 840"/>
          <p:cNvSpPr txBox="1">
            <a:spLocks noChangeArrowheads="1"/>
          </p:cNvSpPr>
          <p:nvPr/>
        </p:nvSpPr>
        <p:spPr>
          <a:xfrm>
            <a:off x="116114" y="61278"/>
            <a:ext cx="9027886" cy="782637"/>
          </a:xfrm>
          <a:prstGeom prst="rect">
            <a:avLst/>
          </a:prstGeom>
        </p:spPr>
        <p:txBody>
          <a:bodyPr vert="horz" lIns="91440" tIns="45720" rIns="91440" bIns="45720" rtlCol="0" anchor="ctr">
            <a:noAutofit/>
          </a:bodyPr>
          <a:lstStyle>
            <a:lvl1pPr algn="l" defTabSz="457200" rtl="0" eaLnBrk="1" latinLnBrk="0" hangingPunct="1">
              <a:spcBef>
                <a:spcPct val="0"/>
              </a:spcBef>
              <a:buNone/>
              <a:defRPr sz="3200" kern="1200">
                <a:solidFill>
                  <a:srgbClr val="FFFFFF"/>
                </a:solidFill>
                <a:latin typeface="Arial"/>
                <a:ea typeface="+mj-ea"/>
                <a:cs typeface="Arial"/>
              </a:defRPr>
            </a:lvl1pPr>
          </a:lstStyle>
          <a:p>
            <a:r>
              <a:rPr lang="en-US" sz="2600" dirty="0" smtClean="0"/>
              <a:t>One Of </a:t>
            </a:r>
            <a:r>
              <a:rPr lang="en-US" sz="2600" dirty="0"/>
              <a:t>S</a:t>
            </a:r>
            <a:r>
              <a:rPr lang="en-US" sz="2600" dirty="0" smtClean="0"/>
              <a:t>ix </a:t>
            </a:r>
            <a:r>
              <a:rPr lang="en-US" sz="2600" dirty="0"/>
              <a:t>C</a:t>
            </a:r>
            <a:r>
              <a:rPr lang="en-US" sz="2600" dirty="0" smtClean="0"/>
              <a:t>ourses In The Certified </a:t>
            </a:r>
            <a:r>
              <a:rPr lang="en-US" sz="2600" dirty="0"/>
              <a:t>Deal Architect Program</a:t>
            </a:r>
            <a:endParaRPr lang="en-US" sz="2600" dirty="0" smtClean="0"/>
          </a:p>
        </p:txBody>
      </p:sp>
      <p:pic>
        <p:nvPicPr>
          <p:cNvPr id="41" name="Picture 40"/>
          <p:cNvPicPr>
            <a:picLocks noChangeAspect="1"/>
          </p:cNvPicPr>
          <p:nvPr/>
        </p:nvPicPr>
        <p:blipFill>
          <a:blip r:embed="rId2"/>
          <a:stretch>
            <a:fillRect/>
          </a:stretch>
        </p:blipFill>
        <p:spPr>
          <a:xfrm>
            <a:off x="5055452" y="2123891"/>
            <a:ext cx="1246881" cy="304042"/>
          </a:xfrm>
          <a:prstGeom prst="rect">
            <a:avLst/>
          </a:prstGeom>
        </p:spPr>
      </p:pic>
      <p:pic>
        <p:nvPicPr>
          <p:cNvPr id="42" name="Picture 41"/>
          <p:cNvPicPr>
            <a:picLocks noChangeAspect="1"/>
          </p:cNvPicPr>
          <p:nvPr/>
        </p:nvPicPr>
        <p:blipFill>
          <a:blip r:embed="rId2"/>
          <a:stretch>
            <a:fillRect/>
          </a:stretch>
        </p:blipFill>
        <p:spPr>
          <a:xfrm>
            <a:off x="2678077" y="1523270"/>
            <a:ext cx="1246881" cy="304042"/>
          </a:xfrm>
          <a:prstGeom prst="rect">
            <a:avLst/>
          </a:prstGeom>
        </p:spPr>
      </p:pic>
      <p:pic>
        <p:nvPicPr>
          <p:cNvPr id="29" name="Picture 28"/>
          <p:cNvPicPr>
            <a:picLocks noChangeAspect="1"/>
          </p:cNvPicPr>
          <p:nvPr/>
        </p:nvPicPr>
        <p:blipFill>
          <a:blip r:embed="rId3"/>
          <a:stretch>
            <a:fillRect/>
          </a:stretch>
        </p:blipFill>
        <p:spPr>
          <a:xfrm>
            <a:off x="6991797" y="2845876"/>
            <a:ext cx="1931613" cy="804241"/>
          </a:xfrm>
          <a:prstGeom prst="rect">
            <a:avLst/>
          </a:prstGeom>
        </p:spPr>
      </p:pic>
      <p:sp>
        <p:nvSpPr>
          <p:cNvPr id="47" name="TextBox 46"/>
          <p:cNvSpPr txBox="1"/>
          <p:nvPr/>
        </p:nvSpPr>
        <p:spPr>
          <a:xfrm>
            <a:off x="2578714" y="3042597"/>
            <a:ext cx="1461679" cy="307777"/>
          </a:xfrm>
          <a:prstGeom prst="rect">
            <a:avLst/>
          </a:prstGeom>
          <a:noFill/>
        </p:spPr>
        <p:txBody>
          <a:bodyPr wrap="square" rtlCol="0">
            <a:spAutoFit/>
          </a:bodyPr>
          <a:lstStyle/>
          <a:p>
            <a:pPr lvl="0" algn="ctr"/>
            <a:r>
              <a:rPr lang="en-US" sz="1400" i="1" dirty="0">
                <a:solidFill>
                  <a:srgbClr val="5C5C5C"/>
                </a:solidFill>
              </a:rPr>
              <a:t>Online </a:t>
            </a:r>
            <a:r>
              <a:rPr lang="en-US" sz="1400" i="1" dirty="0" smtClean="0">
                <a:solidFill>
                  <a:srgbClr val="5C5C5C"/>
                </a:solidFill>
              </a:rPr>
              <a:t>Course</a:t>
            </a:r>
            <a:endParaRPr lang="en-US" sz="1400" i="1" dirty="0">
              <a:solidFill>
                <a:srgbClr val="5C5C5C"/>
              </a:solidFill>
            </a:endParaRPr>
          </a:p>
        </p:txBody>
      </p:sp>
      <p:sp>
        <p:nvSpPr>
          <p:cNvPr id="54" name="TextBox 53"/>
          <p:cNvSpPr txBox="1"/>
          <p:nvPr/>
        </p:nvSpPr>
        <p:spPr>
          <a:xfrm>
            <a:off x="4929713" y="3048660"/>
            <a:ext cx="1461679" cy="307777"/>
          </a:xfrm>
          <a:prstGeom prst="rect">
            <a:avLst/>
          </a:prstGeom>
          <a:noFill/>
        </p:spPr>
        <p:txBody>
          <a:bodyPr wrap="square" rtlCol="0">
            <a:spAutoFit/>
          </a:bodyPr>
          <a:lstStyle/>
          <a:p>
            <a:pPr lvl="0" algn="ctr"/>
            <a:r>
              <a:rPr lang="en-US" sz="1400" i="1" dirty="0">
                <a:solidFill>
                  <a:srgbClr val="5C5C5C"/>
                </a:solidFill>
              </a:rPr>
              <a:t>Online </a:t>
            </a:r>
            <a:r>
              <a:rPr lang="en-US" sz="1400" i="1" dirty="0" smtClean="0">
                <a:solidFill>
                  <a:srgbClr val="5C5C5C"/>
                </a:solidFill>
              </a:rPr>
              <a:t>Course</a:t>
            </a:r>
            <a:endParaRPr lang="en-US" sz="1400" i="1" dirty="0">
              <a:solidFill>
                <a:srgbClr val="5C5C5C"/>
              </a:solidFill>
            </a:endParaRPr>
          </a:p>
        </p:txBody>
      </p:sp>
      <p:sp>
        <p:nvSpPr>
          <p:cNvPr id="55" name="Rectangle 54"/>
          <p:cNvSpPr/>
          <p:nvPr/>
        </p:nvSpPr>
        <p:spPr>
          <a:xfrm>
            <a:off x="4610871" y="1350602"/>
            <a:ext cx="2089865" cy="2069579"/>
          </a:xfrm>
          <a:prstGeom prst="rect">
            <a:avLst/>
          </a:prstGeom>
          <a:noFill/>
          <a:ln w="28575" cmpd="sng">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7" name="Rectangle 56"/>
          <p:cNvSpPr/>
          <p:nvPr/>
        </p:nvSpPr>
        <p:spPr>
          <a:xfrm>
            <a:off x="6908112" y="2472438"/>
            <a:ext cx="2089865" cy="2069579"/>
          </a:xfrm>
          <a:prstGeom prst="rect">
            <a:avLst/>
          </a:prstGeom>
          <a:noFill/>
          <a:ln w="28575" cmpd="sng">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8" name="Title 2"/>
          <p:cNvSpPr txBox="1">
            <a:spLocks/>
          </p:cNvSpPr>
          <p:nvPr/>
        </p:nvSpPr>
        <p:spPr>
          <a:xfrm>
            <a:off x="366659" y="3494894"/>
            <a:ext cx="1571525" cy="446206"/>
          </a:xfrm>
          <a:prstGeom prst="rect">
            <a:avLst/>
          </a:prstGeom>
        </p:spPr>
        <p:txBody>
          <a:bodyPr vert="horz" lIns="91440" tIns="45720" rIns="91440" bIns="45720" rtlCol="0" anchor="ctr">
            <a:noAutofit/>
          </a:bodyPr>
          <a:lstStyle>
            <a:lvl1pPr algn="l" defTabSz="457200" rtl="0" eaLnBrk="1" latinLnBrk="0" hangingPunct="1">
              <a:spcBef>
                <a:spcPct val="0"/>
              </a:spcBef>
              <a:buNone/>
              <a:defRPr sz="3200" kern="1200">
                <a:solidFill>
                  <a:srgbClr val="FFFFFF"/>
                </a:solidFill>
                <a:latin typeface="Arial"/>
                <a:ea typeface="+mj-ea"/>
                <a:cs typeface="Arial"/>
              </a:defRPr>
            </a:lvl1pPr>
          </a:lstStyle>
          <a:p>
            <a:pPr algn="ctr"/>
            <a:r>
              <a:rPr lang="en-US" sz="1600" b="1" dirty="0" smtClean="0">
                <a:solidFill>
                  <a:srgbClr val="5C5C5C"/>
                </a:solidFill>
              </a:rPr>
              <a:t>Orientation</a:t>
            </a:r>
          </a:p>
        </p:txBody>
      </p:sp>
      <p:pic>
        <p:nvPicPr>
          <p:cNvPr id="60" name="Picture 59"/>
          <p:cNvPicPr>
            <a:picLocks noChangeAspect="1"/>
          </p:cNvPicPr>
          <p:nvPr/>
        </p:nvPicPr>
        <p:blipFill>
          <a:blip r:embed="rId2"/>
          <a:stretch>
            <a:fillRect/>
          </a:stretch>
        </p:blipFill>
        <p:spPr>
          <a:xfrm>
            <a:off x="550494" y="3233548"/>
            <a:ext cx="1246881" cy="304042"/>
          </a:xfrm>
          <a:prstGeom prst="rect">
            <a:avLst/>
          </a:prstGeom>
        </p:spPr>
      </p:pic>
      <p:sp>
        <p:nvSpPr>
          <p:cNvPr id="61" name="TextBox 60"/>
          <p:cNvSpPr txBox="1"/>
          <p:nvPr/>
        </p:nvSpPr>
        <p:spPr>
          <a:xfrm>
            <a:off x="406430" y="4194344"/>
            <a:ext cx="1461679" cy="307777"/>
          </a:xfrm>
          <a:prstGeom prst="rect">
            <a:avLst/>
          </a:prstGeom>
          <a:noFill/>
        </p:spPr>
        <p:txBody>
          <a:bodyPr wrap="square" rtlCol="0">
            <a:spAutoFit/>
          </a:bodyPr>
          <a:lstStyle/>
          <a:p>
            <a:pPr lvl="0" algn="ctr"/>
            <a:r>
              <a:rPr lang="en-US" sz="1400" i="1" dirty="0">
                <a:solidFill>
                  <a:srgbClr val="5C5C5C"/>
                </a:solidFill>
              </a:rPr>
              <a:t>Online </a:t>
            </a:r>
            <a:r>
              <a:rPr lang="en-US" sz="1400" i="1" dirty="0" smtClean="0">
                <a:solidFill>
                  <a:srgbClr val="5C5C5C"/>
                </a:solidFill>
              </a:rPr>
              <a:t>Course</a:t>
            </a:r>
            <a:endParaRPr lang="en-US" sz="1400" i="1" dirty="0">
              <a:solidFill>
                <a:srgbClr val="5C5C5C"/>
              </a:solidFill>
            </a:endParaRPr>
          </a:p>
        </p:txBody>
      </p:sp>
      <p:sp>
        <p:nvSpPr>
          <p:cNvPr id="36" name="Right Arrow 35"/>
          <p:cNvSpPr/>
          <p:nvPr/>
        </p:nvSpPr>
        <p:spPr>
          <a:xfrm>
            <a:off x="2078128" y="4172347"/>
            <a:ext cx="394418" cy="403145"/>
          </a:xfrm>
          <a:prstGeom prst="rightArrow">
            <a:avLst/>
          </a:prstGeom>
          <a:solidFill>
            <a:schemeClr val="accent1"/>
          </a:solidFill>
          <a:ln>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2" name="Title 2"/>
          <p:cNvSpPr txBox="1">
            <a:spLocks/>
          </p:cNvSpPr>
          <p:nvPr/>
        </p:nvSpPr>
        <p:spPr>
          <a:xfrm>
            <a:off x="2211840" y="4628129"/>
            <a:ext cx="2256840" cy="1104402"/>
          </a:xfrm>
          <a:prstGeom prst="rect">
            <a:avLst/>
          </a:prstGeom>
        </p:spPr>
        <p:txBody>
          <a:bodyPr vert="horz" lIns="91440" tIns="45720" rIns="91440" bIns="45720" rtlCol="0" anchor="ctr">
            <a:noAutofit/>
          </a:bodyPr>
          <a:lstStyle>
            <a:lvl1pPr algn="l" defTabSz="457200" rtl="0" eaLnBrk="1" latinLnBrk="0" hangingPunct="1">
              <a:spcBef>
                <a:spcPct val="0"/>
              </a:spcBef>
              <a:buNone/>
              <a:defRPr sz="3200" kern="1200">
                <a:solidFill>
                  <a:srgbClr val="FFFFFF"/>
                </a:solidFill>
                <a:latin typeface="Arial"/>
                <a:ea typeface="+mj-ea"/>
                <a:cs typeface="Arial"/>
              </a:defRPr>
            </a:lvl1pPr>
          </a:lstStyle>
          <a:p>
            <a:pPr algn="ctr"/>
            <a:r>
              <a:rPr lang="en-US" sz="1600" b="1" dirty="0" smtClean="0">
                <a:solidFill>
                  <a:srgbClr val="5C5C5C"/>
                </a:solidFill>
              </a:rPr>
              <a:t>UT:</a:t>
            </a:r>
          </a:p>
          <a:p>
            <a:pPr algn="ctr"/>
            <a:r>
              <a:rPr lang="en-US" sz="1600" b="1" dirty="0" smtClean="0">
                <a:solidFill>
                  <a:srgbClr val="5C5C5C"/>
                </a:solidFill>
              </a:rPr>
              <a:t>3 Day Executive </a:t>
            </a:r>
          </a:p>
          <a:p>
            <a:pPr algn="ctr"/>
            <a:r>
              <a:rPr lang="en-US" sz="1600" b="1" dirty="0" smtClean="0">
                <a:solidFill>
                  <a:srgbClr val="5C5C5C"/>
                </a:solidFill>
              </a:rPr>
              <a:t>Education </a:t>
            </a:r>
          </a:p>
          <a:p>
            <a:pPr algn="ctr"/>
            <a:r>
              <a:rPr lang="en-US" sz="1600" b="1" dirty="0" smtClean="0">
                <a:solidFill>
                  <a:srgbClr val="5C5C5C"/>
                </a:solidFill>
              </a:rPr>
              <a:t>Course</a:t>
            </a:r>
            <a:endParaRPr lang="en-US" sz="1600" dirty="0">
              <a:solidFill>
                <a:srgbClr val="5C5C5C"/>
              </a:solidFill>
            </a:endParaRPr>
          </a:p>
          <a:p>
            <a:pPr algn="ctr"/>
            <a:endParaRPr lang="en-US" sz="1800" dirty="0" smtClean="0">
              <a:solidFill>
                <a:srgbClr val="5C5C5C"/>
              </a:solidFill>
            </a:endParaRPr>
          </a:p>
        </p:txBody>
      </p:sp>
      <p:sp>
        <p:nvSpPr>
          <p:cNvPr id="63" name="Title 2"/>
          <p:cNvSpPr txBox="1">
            <a:spLocks/>
          </p:cNvSpPr>
          <p:nvPr/>
        </p:nvSpPr>
        <p:spPr>
          <a:xfrm>
            <a:off x="4670612" y="4264315"/>
            <a:ext cx="2008716" cy="1129826"/>
          </a:xfrm>
          <a:prstGeom prst="rect">
            <a:avLst/>
          </a:prstGeom>
        </p:spPr>
        <p:txBody>
          <a:bodyPr vert="horz" lIns="91440" tIns="45720" rIns="91440" bIns="45720" rtlCol="0" anchor="ctr">
            <a:noAutofit/>
          </a:bodyPr>
          <a:lstStyle>
            <a:lvl1pPr algn="l" defTabSz="457200" rtl="0" eaLnBrk="1" latinLnBrk="0" hangingPunct="1">
              <a:spcBef>
                <a:spcPct val="0"/>
              </a:spcBef>
              <a:buNone/>
              <a:defRPr sz="3200" kern="1200">
                <a:solidFill>
                  <a:srgbClr val="FFFFFF"/>
                </a:solidFill>
                <a:latin typeface="Arial"/>
                <a:ea typeface="+mj-ea"/>
                <a:cs typeface="Arial"/>
              </a:defRPr>
            </a:lvl1pPr>
          </a:lstStyle>
          <a:p>
            <a:pPr algn="ctr"/>
            <a:r>
              <a:rPr lang="en-US" sz="1600" b="1" dirty="0" smtClean="0">
                <a:solidFill>
                  <a:srgbClr val="5C5C5C"/>
                </a:solidFill>
              </a:rPr>
              <a:t>Collaborative Contracting:</a:t>
            </a:r>
          </a:p>
          <a:p>
            <a:pPr algn="ctr"/>
            <a:r>
              <a:rPr lang="en-US" sz="1600" b="1" dirty="0">
                <a:solidFill>
                  <a:srgbClr val="5C5C5C"/>
                </a:solidFill>
              </a:rPr>
              <a:t>2</a:t>
            </a:r>
            <a:r>
              <a:rPr lang="en-US" sz="1600" b="1" dirty="0" smtClean="0">
                <a:solidFill>
                  <a:srgbClr val="5C5C5C"/>
                </a:solidFill>
              </a:rPr>
              <a:t> Day Executive </a:t>
            </a:r>
          </a:p>
          <a:p>
            <a:pPr algn="ctr"/>
            <a:r>
              <a:rPr lang="en-US" sz="1600" b="1" dirty="0" smtClean="0">
                <a:solidFill>
                  <a:srgbClr val="5C5C5C"/>
                </a:solidFill>
              </a:rPr>
              <a:t>Education Course</a:t>
            </a:r>
            <a:endParaRPr lang="en-US" sz="1600" dirty="0" smtClean="0">
              <a:solidFill>
                <a:srgbClr val="5C5C5C"/>
              </a:solidFill>
            </a:endParaRPr>
          </a:p>
        </p:txBody>
      </p:sp>
      <p:pic>
        <p:nvPicPr>
          <p:cNvPr id="64" name="Picture 63"/>
          <p:cNvPicPr>
            <a:picLocks noChangeAspect="1"/>
          </p:cNvPicPr>
          <p:nvPr/>
        </p:nvPicPr>
        <p:blipFill>
          <a:blip r:embed="rId2"/>
          <a:stretch>
            <a:fillRect/>
          </a:stretch>
        </p:blipFill>
        <p:spPr>
          <a:xfrm>
            <a:off x="2678077" y="4148724"/>
            <a:ext cx="1246881" cy="304042"/>
          </a:xfrm>
          <a:prstGeom prst="rect">
            <a:avLst/>
          </a:prstGeom>
        </p:spPr>
      </p:pic>
      <p:sp>
        <p:nvSpPr>
          <p:cNvPr id="66" name="Rectangle 65"/>
          <p:cNvSpPr/>
          <p:nvPr/>
        </p:nvSpPr>
        <p:spPr>
          <a:xfrm>
            <a:off x="2211840" y="5651709"/>
            <a:ext cx="2256839" cy="307777"/>
          </a:xfrm>
          <a:prstGeom prst="rect">
            <a:avLst/>
          </a:prstGeom>
        </p:spPr>
        <p:txBody>
          <a:bodyPr wrap="square">
            <a:spAutoFit/>
          </a:bodyPr>
          <a:lstStyle/>
          <a:p>
            <a:pPr lvl="0" algn="ctr"/>
            <a:r>
              <a:rPr lang="en-US" sz="1400" i="1" dirty="0">
                <a:solidFill>
                  <a:srgbClr val="5C5C5C"/>
                </a:solidFill>
              </a:rPr>
              <a:t>On Campus</a:t>
            </a:r>
            <a:r>
              <a:rPr lang="en-US" sz="1400" i="1" dirty="0" smtClean="0">
                <a:solidFill>
                  <a:srgbClr val="5C5C5C"/>
                </a:solidFill>
              </a:rPr>
              <a:t>/On </a:t>
            </a:r>
            <a:r>
              <a:rPr lang="en-US" sz="1400" i="1" dirty="0">
                <a:solidFill>
                  <a:srgbClr val="5C5C5C"/>
                </a:solidFill>
              </a:rPr>
              <a:t>Site</a:t>
            </a:r>
          </a:p>
        </p:txBody>
      </p:sp>
      <p:sp>
        <p:nvSpPr>
          <p:cNvPr id="67" name="Rectangle 66"/>
          <p:cNvSpPr/>
          <p:nvPr/>
        </p:nvSpPr>
        <p:spPr>
          <a:xfrm>
            <a:off x="4610871" y="5648065"/>
            <a:ext cx="2089865" cy="307777"/>
          </a:xfrm>
          <a:prstGeom prst="rect">
            <a:avLst/>
          </a:prstGeom>
        </p:spPr>
        <p:txBody>
          <a:bodyPr wrap="square">
            <a:spAutoFit/>
          </a:bodyPr>
          <a:lstStyle/>
          <a:p>
            <a:pPr lvl="0" algn="ctr"/>
            <a:r>
              <a:rPr lang="en-US" sz="1400" i="1" dirty="0">
                <a:solidFill>
                  <a:srgbClr val="5C5C5C"/>
                </a:solidFill>
              </a:rPr>
              <a:t>On Campus</a:t>
            </a:r>
            <a:r>
              <a:rPr lang="en-US" sz="1400" i="1" dirty="0" smtClean="0">
                <a:solidFill>
                  <a:srgbClr val="5C5C5C"/>
                </a:solidFill>
              </a:rPr>
              <a:t>/On </a:t>
            </a:r>
            <a:r>
              <a:rPr lang="en-US" sz="1400" i="1" dirty="0">
                <a:solidFill>
                  <a:srgbClr val="5C5C5C"/>
                </a:solidFill>
              </a:rPr>
              <a:t>Site</a:t>
            </a:r>
          </a:p>
        </p:txBody>
      </p:sp>
      <p:sp>
        <p:nvSpPr>
          <p:cNvPr id="68" name="Rectangle 67"/>
          <p:cNvSpPr/>
          <p:nvPr/>
        </p:nvSpPr>
        <p:spPr>
          <a:xfrm>
            <a:off x="4610871" y="3969069"/>
            <a:ext cx="2089865" cy="2069579"/>
          </a:xfrm>
          <a:prstGeom prst="rect">
            <a:avLst/>
          </a:prstGeom>
          <a:noFill/>
          <a:ln w="28575" cmpd="sng">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3" name="Right Arrow 42"/>
          <p:cNvSpPr/>
          <p:nvPr/>
        </p:nvSpPr>
        <p:spPr>
          <a:xfrm>
            <a:off x="2049546" y="2947229"/>
            <a:ext cx="394418" cy="403145"/>
          </a:xfrm>
          <a:prstGeom prst="rightArrow">
            <a:avLst/>
          </a:prstGeom>
          <a:solidFill>
            <a:schemeClr val="accent1"/>
          </a:solidFill>
          <a:ln>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775524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grpId="0" nodeType="clickEffect">
                                  <p:stCondLst>
                                    <p:cond delay="0"/>
                                  </p:stCondLst>
                                  <p:childTnLst>
                                    <p:animEffect transition="out" filter="fade">
                                      <p:cBhvr>
                                        <p:cTn id="6" dur="500" tmFilter="0, 0; .2, .5; .8, .5; 1, 0"/>
                                        <p:tgtEl>
                                          <p:spTgt spid="34"/>
                                        </p:tgtEl>
                                      </p:cBhvr>
                                    </p:animEffect>
                                    <p:animScale>
                                      <p:cBhvr>
                                        <p:cTn id="7" dur="250" autoRev="1" fill="hold"/>
                                        <p:tgtEl>
                                          <p:spTgt spid="34"/>
                                        </p:tgtEl>
                                      </p:cBhvr>
                                      <p:by x="105000" y="105000"/>
                                    </p:animScale>
                                  </p:childTnLst>
                                </p:cTn>
                              </p:par>
                              <p:par>
                                <p:cTn id="8" presetID="26" presetClass="emph" presetSubtype="0" fill="hold" grpId="0" nodeType="withEffect">
                                  <p:stCondLst>
                                    <p:cond delay="0"/>
                                  </p:stCondLst>
                                  <p:childTnLst>
                                    <p:animEffect transition="out" filter="fade">
                                      <p:cBhvr>
                                        <p:cTn id="9" dur="500" tmFilter="0, 0; .2, .5; .8, .5; 1, 0"/>
                                        <p:tgtEl>
                                          <p:spTgt spid="59"/>
                                        </p:tgtEl>
                                      </p:cBhvr>
                                    </p:animEffect>
                                    <p:animScale>
                                      <p:cBhvr>
                                        <p:cTn id="10" dur="250" autoRev="1" fill="hold"/>
                                        <p:tgtEl>
                                          <p:spTgt spid="59"/>
                                        </p:tgtEl>
                                      </p:cBhvr>
                                      <p:by x="105000" y="105000"/>
                                    </p:animScale>
                                  </p:childTnLst>
                                </p:cTn>
                              </p:par>
                            </p:childTnLst>
                          </p:cTn>
                        </p:par>
                        <p:par>
                          <p:cTn id="11" fill="hold">
                            <p:stCondLst>
                              <p:cond delay="500"/>
                            </p:stCondLst>
                            <p:childTnLst>
                              <p:par>
                                <p:cTn id="12" presetID="9" presetClass="entr" presetSubtype="0" fill="hold" grpId="0" nodeType="afterEffect">
                                  <p:stCondLst>
                                    <p:cond delay="0"/>
                                  </p:stCondLst>
                                  <p:childTnLst>
                                    <p:set>
                                      <p:cBhvr>
                                        <p:cTn id="13" dur="1" fill="hold">
                                          <p:stCondLst>
                                            <p:cond delay="0"/>
                                          </p:stCondLst>
                                        </p:cTn>
                                        <p:tgtEl>
                                          <p:spTgt spid="36"/>
                                        </p:tgtEl>
                                        <p:attrNameLst>
                                          <p:attrName>style.visibility</p:attrName>
                                        </p:attrNameLst>
                                      </p:cBhvr>
                                      <p:to>
                                        <p:strVal val="visible"/>
                                      </p:to>
                                    </p:set>
                                    <p:animEffect transition="in" filter="dissolve">
                                      <p:cBhvr>
                                        <p:cTn id="14" dur="500"/>
                                        <p:tgtEl>
                                          <p:spTgt spid="36"/>
                                        </p:tgtEl>
                                      </p:cBhvr>
                                    </p:animEffect>
                                  </p:childTnLst>
                                </p:cTn>
                              </p:par>
                              <p:par>
                                <p:cTn id="15" presetID="9" presetClass="entr" presetSubtype="0" fill="hold" grpId="0" nodeType="with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dissolve">
                                      <p:cBhvr>
                                        <p:cTn id="17" dur="500"/>
                                        <p:tgtEl>
                                          <p:spTgt spid="43"/>
                                        </p:tgtEl>
                                      </p:cBhvr>
                                    </p:animEffect>
                                  </p:childTnLst>
                                </p:cTn>
                              </p:par>
                            </p:childTnLst>
                          </p:cTn>
                        </p:par>
                        <p:par>
                          <p:cTn id="18" fill="hold">
                            <p:stCondLst>
                              <p:cond delay="1000"/>
                            </p:stCondLst>
                            <p:childTnLst>
                              <p:par>
                                <p:cTn id="19" presetID="26" presetClass="emph" presetSubtype="0" fill="hold" grpId="0" nodeType="afterEffect">
                                  <p:stCondLst>
                                    <p:cond delay="0"/>
                                  </p:stCondLst>
                                  <p:childTnLst>
                                    <p:animEffect transition="out" filter="fade">
                                      <p:cBhvr>
                                        <p:cTn id="20" dur="500" tmFilter="0, 0; .2, .5; .8, .5; 1, 0"/>
                                        <p:tgtEl>
                                          <p:spTgt spid="65"/>
                                        </p:tgtEl>
                                      </p:cBhvr>
                                    </p:animEffect>
                                    <p:animScale>
                                      <p:cBhvr>
                                        <p:cTn id="21" dur="250" autoRev="1" fill="hold"/>
                                        <p:tgtEl>
                                          <p:spTgt spid="65"/>
                                        </p:tgtEl>
                                      </p:cBhvr>
                                      <p:by x="105000" y="105000"/>
                                    </p:animScale>
                                  </p:childTnLst>
                                </p:cTn>
                              </p:par>
                              <p:par>
                                <p:cTn id="22" presetID="26" presetClass="emph" presetSubtype="0" fill="hold" grpId="0" nodeType="withEffect">
                                  <p:stCondLst>
                                    <p:cond delay="0"/>
                                  </p:stCondLst>
                                  <p:childTnLst>
                                    <p:animEffect transition="out" filter="fade">
                                      <p:cBhvr>
                                        <p:cTn id="23" dur="500" tmFilter="0, 0; .2, .5; .8, .5; 1, 0"/>
                                        <p:tgtEl>
                                          <p:spTgt spid="32"/>
                                        </p:tgtEl>
                                      </p:cBhvr>
                                    </p:animEffect>
                                    <p:animScale>
                                      <p:cBhvr>
                                        <p:cTn id="24" dur="250" autoRev="1" fill="hold"/>
                                        <p:tgtEl>
                                          <p:spTgt spid="3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65" grpId="0" animBg="1"/>
      <p:bldP spid="32" grpId="0" animBg="1"/>
      <p:bldP spid="34" grpId="0"/>
      <p:bldP spid="36" grpId="0" animBg="1"/>
      <p:bldP spid="4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0A9724E5-0A80-3C41-8955-F8E17D92E2DB}" type="slidenum">
              <a:rPr lang="en-US" smtClean="0"/>
              <a:pPr/>
              <a:t>12</a:t>
            </a:fld>
            <a:endParaRPr lang="en-US" dirty="0"/>
          </a:p>
        </p:txBody>
      </p:sp>
      <p:sp>
        <p:nvSpPr>
          <p:cNvPr id="3" name="Title 2"/>
          <p:cNvSpPr>
            <a:spLocks noGrp="1"/>
          </p:cNvSpPr>
          <p:nvPr>
            <p:ph type="title"/>
          </p:nvPr>
        </p:nvSpPr>
        <p:spPr/>
        <p:txBody>
          <a:bodyPr/>
          <a:lstStyle/>
          <a:p>
            <a:r>
              <a:rPr lang="en-US" dirty="0" smtClean="0"/>
              <a:t>Awareness</a:t>
            </a:r>
            <a:br>
              <a:rPr lang="en-US" dirty="0" smtClean="0"/>
            </a:br>
            <a:r>
              <a:rPr lang="en-US" dirty="0" smtClean="0"/>
              <a:t>Resources</a:t>
            </a:r>
            <a:endParaRPr lang="en-US" dirty="0"/>
          </a:p>
        </p:txBody>
      </p:sp>
    </p:spTree>
    <p:extLst>
      <p:ext uri="{BB962C8B-B14F-4D97-AF65-F5344CB8AC3E}">
        <p14:creationId xmlns:p14="http://schemas.microsoft.com/office/powerpoint/2010/main" val="408816297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TextBox 5"/>
          <p:cNvSpPr txBox="1">
            <a:spLocks noChangeArrowheads="1"/>
          </p:cNvSpPr>
          <p:nvPr/>
        </p:nvSpPr>
        <p:spPr bwMode="auto">
          <a:xfrm>
            <a:off x="471948" y="213954"/>
            <a:ext cx="8200566" cy="584776"/>
          </a:xfrm>
          <a:prstGeom prst="rect">
            <a:avLst/>
          </a:prstGeom>
          <a:noFill/>
          <a:ln w="9525">
            <a:noFill/>
            <a:miter lim="800000"/>
            <a:headEnd/>
            <a:tailEnd/>
          </a:ln>
        </p:spPr>
        <p:txBody>
          <a:bodyPr wrap="square">
            <a:prstTxWarp prst="textNoShape">
              <a:avLst/>
            </a:prstTxWarp>
            <a:spAutoFit/>
          </a:bodyPr>
          <a:lstStyle/>
          <a:p>
            <a:r>
              <a:rPr lang="en-US" sz="3200" i="1" dirty="0" smtClean="0">
                <a:solidFill>
                  <a:schemeClr val="bg1"/>
                </a:solidFill>
              </a:rPr>
              <a:t>Awareness: </a:t>
            </a:r>
            <a:r>
              <a:rPr lang="en-US" sz="3200" dirty="0" smtClean="0">
                <a:solidFill>
                  <a:schemeClr val="bg1"/>
                </a:solidFill>
              </a:rPr>
              <a:t>Books</a:t>
            </a:r>
            <a:endParaRPr lang="en-US" sz="3200" dirty="0">
              <a:solidFill>
                <a:schemeClr val="bg1"/>
              </a:solidFill>
            </a:endParaRPr>
          </a:p>
        </p:txBody>
      </p:sp>
      <p:sp>
        <p:nvSpPr>
          <p:cNvPr id="10" name="Slide Number Placeholder 2"/>
          <p:cNvSpPr txBox="1">
            <a:spLocks/>
          </p:cNvSpPr>
          <p:nvPr/>
        </p:nvSpPr>
        <p:spPr>
          <a:xfrm>
            <a:off x="8672513" y="6357261"/>
            <a:ext cx="381789" cy="429299"/>
          </a:xfrm>
          <a:prstGeom prst="rect">
            <a:avLst/>
          </a:prstGeom>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fld id="{0A9724E5-0A80-3C41-8955-F8E17D92E2DB}" type="slidenum">
              <a:rPr kumimoji="0" lang="en-US" sz="1100" b="0" i="0" u="none" strike="noStrike" kern="1200" cap="none" spc="0" normalizeH="0" baseline="0" noProof="0" smtClean="0">
                <a:ln>
                  <a:noFill/>
                </a:ln>
                <a:solidFill>
                  <a:srgbClr val="5C5C5C"/>
                </a:solidFill>
                <a:effectLst/>
                <a:uLnTx/>
                <a:uFillTx/>
                <a:latin typeface="Tahoma" pitchFamily="34" charset="0"/>
                <a:ea typeface="+mn-ea"/>
                <a:cs typeface="Arial" pitchFamily="34" charset="0"/>
              </a:rPr>
              <a:pPr marL="0" marR="0" lvl="0" indent="0" algn="ctr" defTabSz="914400" rtl="0" eaLnBrk="1" fontAlgn="base" latinLnBrk="0" hangingPunct="1">
                <a:lnSpc>
                  <a:spcPct val="100000"/>
                </a:lnSpc>
                <a:spcBef>
                  <a:spcPct val="0"/>
                </a:spcBef>
                <a:spcAft>
                  <a:spcPct val="0"/>
                </a:spcAft>
                <a:buClrTx/>
                <a:buSzTx/>
                <a:buFontTx/>
                <a:buNone/>
                <a:tabLst/>
                <a:defRPr/>
              </a:pPr>
              <a:t>13</a:t>
            </a:fld>
            <a:endParaRPr kumimoji="0" lang="en-US" sz="1100" b="0" i="0" u="none" strike="noStrike" kern="1200" cap="none" spc="0" normalizeH="0" baseline="0" noProof="0" dirty="0">
              <a:ln>
                <a:noFill/>
              </a:ln>
              <a:solidFill>
                <a:srgbClr val="5C5C5C"/>
              </a:solidFill>
              <a:effectLst/>
              <a:uLnTx/>
              <a:uFillTx/>
              <a:latin typeface="Tahoma" pitchFamily="34" charset="0"/>
              <a:ea typeface="+mn-ea"/>
              <a:cs typeface="Arial" pitchFamily="34" charset="0"/>
            </a:endParaRPr>
          </a:p>
        </p:txBody>
      </p:sp>
      <p:pic>
        <p:nvPicPr>
          <p:cNvPr id="11" name="Picture 10" descr="vestedway_book_all.png"/>
          <p:cNvPicPr>
            <a:picLocks noChangeAspect="1"/>
          </p:cNvPicPr>
          <p:nvPr/>
        </p:nvPicPr>
        <p:blipFill>
          <a:blip r:embed="rId3"/>
          <a:srcRect r="1984"/>
          <a:stretch>
            <a:fillRect/>
          </a:stretch>
        </p:blipFill>
        <p:spPr>
          <a:xfrm>
            <a:off x="181440" y="1932779"/>
            <a:ext cx="8962560" cy="3086388"/>
          </a:xfrm>
          <a:prstGeom prst="rect">
            <a:avLst/>
          </a:prstGeom>
        </p:spPr>
      </p:pic>
      <p:sp>
        <p:nvSpPr>
          <p:cNvPr id="12" name="TextBox 11"/>
          <p:cNvSpPr txBox="1"/>
          <p:nvPr/>
        </p:nvSpPr>
        <p:spPr>
          <a:xfrm>
            <a:off x="880745" y="1471619"/>
            <a:ext cx="697627" cy="369332"/>
          </a:xfrm>
          <a:prstGeom prst="rect">
            <a:avLst/>
          </a:prstGeom>
          <a:noFill/>
        </p:spPr>
        <p:txBody>
          <a:bodyPr wrap="none" rtlCol="0">
            <a:spAutoFit/>
          </a:bodyPr>
          <a:lstStyle/>
          <a:p>
            <a:r>
              <a:rPr lang="en-US" b="1" dirty="0" smtClean="0"/>
              <a:t>Why </a:t>
            </a:r>
            <a:endParaRPr lang="en-US" b="1" dirty="0"/>
          </a:p>
        </p:txBody>
      </p:sp>
      <p:sp>
        <p:nvSpPr>
          <p:cNvPr id="13" name="TextBox 12"/>
          <p:cNvSpPr txBox="1"/>
          <p:nvPr/>
        </p:nvSpPr>
        <p:spPr>
          <a:xfrm>
            <a:off x="2540152" y="1471619"/>
            <a:ext cx="748923" cy="369332"/>
          </a:xfrm>
          <a:prstGeom prst="rect">
            <a:avLst/>
          </a:prstGeom>
          <a:noFill/>
        </p:spPr>
        <p:txBody>
          <a:bodyPr wrap="none" rtlCol="0">
            <a:spAutoFit/>
          </a:bodyPr>
          <a:lstStyle/>
          <a:p>
            <a:r>
              <a:rPr lang="en-US" b="1" dirty="0" smtClean="0"/>
              <a:t>What</a:t>
            </a:r>
            <a:endParaRPr lang="en-US" b="1" dirty="0"/>
          </a:p>
        </p:txBody>
      </p:sp>
      <p:sp>
        <p:nvSpPr>
          <p:cNvPr id="14" name="TextBox 13"/>
          <p:cNvSpPr txBox="1"/>
          <p:nvPr/>
        </p:nvSpPr>
        <p:spPr>
          <a:xfrm>
            <a:off x="4174343" y="1471619"/>
            <a:ext cx="684803" cy="369332"/>
          </a:xfrm>
          <a:prstGeom prst="rect">
            <a:avLst/>
          </a:prstGeom>
          <a:noFill/>
        </p:spPr>
        <p:txBody>
          <a:bodyPr wrap="none" rtlCol="0">
            <a:spAutoFit/>
          </a:bodyPr>
          <a:lstStyle/>
          <a:p>
            <a:r>
              <a:rPr lang="en-US" b="1" dirty="0" smtClean="0"/>
              <a:t>How</a:t>
            </a:r>
            <a:endParaRPr lang="en-US" b="1" dirty="0"/>
          </a:p>
        </p:txBody>
      </p:sp>
      <p:sp>
        <p:nvSpPr>
          <p:cNvPr id="15" name="TextBox 14"/>
          <p:cNvSpPr txBox="1"/>
          <p:nvPr/>
        </p:nvSpPr>
        <p:spPr>
          <a:xfrm>
            <a:off x="7079558" y="1393787"/>
            <a:ext cx="1578790" cy="646331"/>
          </a:xfrm>
          <a:prstGeom prst="rect">
            <a:avLst/>
          </a:prstGeom>
          <a:noFill/>
        </p:spPr>
        <p:txBody>
          <a:bodyPr wrap="none" rtlCol="0">
            <a:spAutoFit/>
          </a:bodyPr>
          <a:lstStyle/>
          <a:p>
            <a:pPr algn="ctr"/>
            <a:r>
              <a:rPr lang="en-US" b="1" dirty="0" smtClean="0"/>
              <a:t>Tells the real </a:t>
            </a:r>
            <a:br>
              <a:rPr lang="en-US" b="1" dirty="0" smtClean="0"/>
            </a:br>
            <a:r>
              <a:rPr lang="en-US" b="1" dirty="0" smtClean="0"/>
              <a:t>stories of…</a:t>
            </a:r>
            <a:endParaRPr lang="en-US" b="1" dirty="0"/>
          </a:p>
        </p:txBody>
      </p:sp>
      <p:sp>
        <p:nvSpPr>
          <p:cNvPr id="16" name="TextBox 15"/>
          <p:cNvSpPr txBox="1"/>
          <p:nvPr/>
        </p:nvSpPr>
        <p:spPr>
          <a:xfrm>
            <a:off x="5257496" y="1393787"/>
            <a:ext cx="1919753" cy="646331"/>
          </a:xfrm>
          <a:prstGeom prst="rect">
            <a:avLst/>
          </a:prstGeom>
          <a:noFill/>
        </p:spPr>
        <p:txBody>
          <a:bodyPr wrap="square" rtlCol="0">
            <a:spAutoFit/>
          </a:bodyPr>
          <a:lstStyle/>
          <a:p>
            <a:r>
              <a:rPr lang="en-US" b="1" dirty="0" smtClean="0"/>
              <a:t>Negotiate the relationship</a:t>
            </a:r>
            <a:endParaRPr lang="en-US" b="1" dirty="0"/>
          </a:p>
        </p:txBody>
      </p:sp>
      <p:sp>
        <p:nvSpPr>
          <p:cNvPr id="17" name="Rectangle 16"/>
          <p:cNvSpPr/>
          <p:nvPr/>
        </p:nvSpPr>
        <p:spPr>
          <a:xfrm>
            <a:off x="464539" y="5259063"/>
            <a:ext cx="8222261" cy="646331"/>
          </a:xfrm>
          <a:prstGeom prst="rect">
            <a:avLst/>
          </a:prstGeom>
          <a:noFill/>
        </p:spPr>
        <p:txBody>
          <a:bodyPr wrap="square">
            <a:spAutoFit/>
          </a:bodyPr>
          <a:lstStyle/>
          <a:p>
            <a:pPr algn="ctr"/>
            <a:r>
              <a:rPr lang="en-US" sz="1600" b="1" dirty="0" smtClean="0">
                <a:solidFill>
                  <a:srgbClr val="5C5C5C"/>
                </a:solidFill>
                <a:latin typeface="Arial" pitchFamily="34" charset="0"/>
              </a:rPr>
              <a:t>For a quick link to order the books, visit:</a:t>
            </a:r>
          </a:p>
          <a:p>
            <a:pPr algn="ctr"/>
            <a:r>
              <a:rPr lang="en-US" sz="2000" b="1" dirty="0">
                <a:hlinkClick r:id="rId4"/>
              </a:rPr>
              <a:t>www.vestedway.com/books</a:t>
            </a:r>
            <a:endParaRPr lang="en-US" sz="2000" b="1" dirty="0"/>
          </a:p>
        </p:txBody>
      </p:sp>
    </p:spTree>
    <p:extLst>
      <p:ext uri="{BB962C8B-B14F-4D97-AF65-F5344CB8AC3E}">
        <p14:creationId xmlns:p14="http://schemas.microsoft.com/office/powerpoint/2010/main" val="3168590558"/>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4"/>
          <p:cNvSpPr>
            <a:spLocks noChangeArrowheads="1"/>
          </p:cNvSpPr>
          <p:nvPr/>
        </p:nvSpPr>
        <p:spPr bwMode="auto">
          <a:xfrm>
            <a:off x="609600" y="257175"/>
            <a:ext cx="8153400" cy="733425"/>
          </a:xfrm>
          <a:prstGeom prst="rect">
            <a:avLst/>
          </a:prstGeom>
          <a:noFill/>
          <a:ln w="9525">
            <a:noFill/>
            <a:miter lim="800000"/>
            <a:headEnd/>
            <a:tailEnd/>
          </a:ln>
        </p:spPr>
        <p:txBody>
          <a:bodyPr anchor="ctr"/>
          <a:lstStyle/>
          <a:p>
            <a:endParaRPr lang="en-US" sz="3200" b="1"/>
          </a:p>
        </p:txBody>
      </p:sp>
      <p:sp>
        <p:nvSpPr>
          <p:cNvPr id="12292" name="Title 4"/>
          <p:cNvSpPr>
            <a:spLocks noGrp="1"/>
          </p:cNvSpPr>
          <p:nvPr>
            <p:ph type="title"/>
          </p:nvPr>
        </p:nvSpPr>
        <p:spPr>
          <a:xfrm>
            <a:off x="246744" y="122238"/>
            <a:ext cx="8616664" cy="782637"/>
          </a:xfrm>
        </p:spPr>
        <p:txBody>
          <a:bodyPr>
            <a:noAutofit/>
          </a:bodyPr>
          <a:lstStyle/>
          <a:p>
            <a:r>
              <a:rPr lang="en-US" i="1" dirty="0" smtClean="0"/>
              <a:t>Awareness: </a:t>
            </a:r>
            <a:r>
              <a:rPr lang="en-US" dirty="0" smtClean="0"/>
              <a:t>Half Day And Full Day Workshops</a:t>
            </a:r>
            <a:endParaRPr lang="en-US" sz="2400" i="1" dirty="0" smtClean="0"/>
          </a:p>
        </p:txBody>
      </p:sp>
      <p:graphicFrame>
        <p:nvGraphicFramePr>
          <p:cNvPr id="2" name="Object 1"/>
          <p:cNvGraphicFramePr>
            <a:graphicFrameLocks noChangeAspect="1"/>
          </p:cNvGraphicFramePr>
          <p:nvPr>
            <p:extLst>
              <p:ext uri="{D42A27DB-BD31-4B8C-83A1-F6EECF244321}">
                <p14:modId xmlns:p14="http://schemas.microsoft.com/office/powerpoint/2010/main" val="2116824614"/>
              </p:ext>
            </p:extLst>
          </p:nvPr>
        </p:nvGraphicFramePr>
        <p:xfrm>
          <a:off x="457200" y="1246188"/>
          <a:ext cx="8088313" cy="6667500"/>
        </p:xfrm>
        <a:graphic>
          <a:graphicData uri="http://schemas.openxmlformats.org/presentationml/2006/ole">
            <mc:AlternateContent xmlns:mc="http://schemas.openxmlformats.org/markup-compatibility/2006">
              <mc:Choice xmlns:v="urn:schemas-microsoft-com:vml" Requires="v">
                <p:oleObj spid="_x0000_s1138" name="Document" r:id="rId5" imgW="8452818" imgH="6945211" progId="Word.Document.12">
                  <p:embed/>
                </p:oleObj>
              </mc:Choice>
              <mc:Fallback>
                <p:oleObj name="Document" r:id="rId5" imgW="8452818" imgH="6945211" progId="Word.Document.12">
                  <p:embed/>
                  <p:pic>
                    <p:nvPicPr>
                      <p:cNvPr id="0" name=""/>
                      <p:cNvPicPr>
                        <a:picLocks noChangeAspect="1" noChangeArrowheads="1"/>
                      </p:cNvPicPr>
                      <p:nvPr/>
                    </p:nvPicPr>
                    <p:blipFill>
                      <a:blip r:embed="rId6"/>
                      <a:srcRect/>
                      <a:stretch>
                        <a:fillRect/>
                      </a:stretch>
                    </p:blipFill>
                    <p:spPr bwMode="auto">
                      <a:xfrm>
                        <a:off x="457200" y="1246188"/>
                        <a:ext cx="8088313" cy="6667500"/>
                      </a:xfrm>
                      <a:prstGeom prst="rect">
                        <a:avLst/>
                      </a:prstGeom>
                      <a:noFill/>
                      <a:extLst/>
                    </p:spPr>
                  </p:pic>
                </p:oleObj>
              </mc:Fallback>
            </mc:AlternateContent>
          </a:graphicData>
        </a:graphic>
      </p:graphicFrame>
      <p:sp>
        <p:nvSpPr>
          <p:cNvPr id="6" name="Slide Number Placeholder 2"/>
          <p:cNvSpPr txBox="1">
            <a:spLocks/>
          </p:cNvSpPr>
          <p:nvPr/>
        </p:nvSpPr>
        <p:spPr>
          <a:xfrm>
            <a:off x="8672513" y="6357261"/>
            <a:ext cx="381789" cy="429299"/>
          </a:xfrm>
          <a:prstGeom prst="rect">
            <a:avLst/>
          </a:prstGeom>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fld id="{0A9724E5-0A80-3C41-8955-F8E17D92E2DB}" type="slidenum">
              <a:rPr kumimoji="0" lang="en-US" sz="1100" b="0" i="0" u="none" strike="noStrike" kern="1200" cap="none" spc="0" normalizeH="0" baseline="0" noProof="0" smtClean="0">
                <a:ln>
                  <a:noFill/>
                </a:ln>
                <a:solidFill>
                  <a:srgbClr val="5C5C5C"/>
                </a:solidFill>
                <a:effectLst/>
                <a:uLnTx/>
                <a:uFillTx/>
                <a:latin typeface="Tahoma" pitchFamily="34" charset="0"/>
                <a:ea typeface="+mn-ea"/>
                <a:cs typeface="Arial" pitchFamily="34" charset="0"/>
              </a:rPr>
              <a:pPr marL="0" marR="0" lvl="0" indent="0" algn="ctr" defTabSz="914400" rtl="0" eaLnBrk="1" fontAlgn="base" latinLnBrk="0" hangingPunct="1">
                <a:lnSpc>
                  <a:spcPct val="100000"/>
                </a:lnSpc>
                <a:spcBef>
                  <a:spcPct val="0"/>
                </a:spcBef>
                <a:spcAft>
                  <a:spcPct val="0"/>
                </a:spcAft>
                <a:buClrTx/>
                <a:buSzTx/>
                <a:buFontTx/>
                <a:buNone/>
                <a:tabLst/>
                <a:defRPr/>
              </a:pPr>
              <a:t>14</a:t>
            </a:fld>
            <a:endParaRPr kumimoji="0" lang="en-US" sz="1100" b="0" i="0" u="none" strike="noStrike" kern="1200" cap="none" spc="0" normalizeH="0" baseline="0" noProof="0" dirty="0">
              <a:ln>
                <a:noFill/>
              </a:ln>
              <a:solidFill>
                <a:srgbClr val="5C5C5C"/>
              </a:solidFill>
              <a:effectLst/>
              <a:uLnTx/>
              <a:uFillTx/>
              <a:latin typeface="Tahoma" pitchFamily="34" charset="0"/>
              <a:ea typeface="+mn-ea"/>
              <a:cs typeface="Arial" pitchFamily="34" charset="0"/>
            </a:endParaRPr>
          </a:p>
        </p:txBody>
      </p:sp>
    </p:spTree>
    <p:extLst>
      <p:ext uri="{BB962C8B-B14F-4D97-AF65-F5344CB8AC3E}">
        <p14:creationId xmlns:p14="http://schemas.microsoft.com/office/powerpoint/2010/main" val="11066794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61278"/>
            <a:ext cx="8229600" cy="782637"/>
          </a:xfrm>
        </p:spPr>
        <p:txBody>
          <a:bodyPr>
            <a:normAutofit fontScale="90000"/>
          </a:bodyPr>
          <a:lstStyle/>
          <a:p>
            <a:r>
              <a:rPr lang="en-US" dirty="0" smtClean="0"/>
              <a:t>Most Popular Options For Half Day Workshops </a:t>
            </a:r>
            <a:endParaRPr lang="en-US" dirty="0"/>
          </a:p>
        </p:txBody>
      </p:sp>
      <p:sp>
        <p:nvSpPr>
          <p:cNvPr id="5" name="Slide Number Placeholder 2"/>
          <p:cNvSpPr txBox="1">
            <a:spLocks/>
          </p:cNvSpPr>
          <p:nvPr/>
        </p:nvSpPr>
        <p:spPr>
          <a:xfrm>
            <a:off x="8672513" y="6357261"/>
            <a:ext cx="381789" cy="429299"/>
          </a:xfrm>
          <a:prstGeom prst="rect">
            <a:avLst/>
          </a:prstGeom>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fld id="{0A9724E5-0A80-3C41-8955-F8E17D92E2DB}" type="slidenum">
              <a:rPr kumimoji="0" lang="en-US" sz="1100" b="0" i="0" u="none" strike="noStrike" kern="1200" cap="none" spc="0" normalizeH="0" baseline="0" noProof="0" smtClean="0">
                <a:ln>
                  <a:noFill/>
                </a:ln>
                <a:solidFill>
                  <a:srgbClr val="5C5C5C"/>
                </a:solidFill>
                <a:effectLst/>
                <a:uLnTx/>
                <a:uFillTx/>
                <a:latin typeface="Tahoma" pitchFamily="34" charset="0"/>
                <a:ea typeface="+mn-ea"/>
                <a:cs typeface="Arial" pitchFamily="34" charset="0"/>
              </a:rPr>
              <a:pPr marL="0" marR="0" lvl="0" indent="0" algn="ctr" defTabSz="914400" rtl="0" eaLnBrk="1" fontAlgn="base" latinLnBrk="0" hangingPunct="1">
                <a:lnSpc>
                  <a:spcPct val="100000"/>
                </a:lnSpc>
                <a:spcBef>
                  <a:spcPct val="0"/>
                </a:spcBef>
                <a:spcAft>
                  <a:spcPct val="0"/>
                </a:spcAft>
                <a:buClrTx/>
                <a:buSzTx/>
                <a:buFontTx/>
                <a:buNone/>
                <a:tabLst/>
                <a:defRPr/>
              </a:pPr>
              <a:t>15</a:t>
            </a:fld>
            <a:endParaRPr kumimoji="0" lang="en-US" sz="1100" b="0" i="0" u="none" strike="noStrike" kern="1200" cap="none" spc="0" normalizeH="0" baseline="0" noProof="0" dirty="0">
              <a:ln>
                <a:noFill/>
              </a:ln>
              <a:solidFill>
                <a:srgbClr val="5C5C5C"/>
              </a:solidFill>
              <a:effectLst/>
              <a:uLnTx/>
              <a:uFillTx/>
              <a:latin typeface="Tahoma" pitchFamily="34" charset="0"/>
              <a:ea typeface="+mn-ea"/>
              <a:cs typeface="Arial" pitchFamily="34" charset="0"/>
            </a:endParaRPr>
          </a:p>
        </p:txBody>
      </p:sp>
      <p:graphicFrame>
        <p:nvGraphicFramePr>
          <p:cNvPr id="6" name="Table 5"/>
          <p:cNvGraphicFramePr>
            <a:graphicFrameLocks noGrp="1"/>
          </p:cNvGraphicFramePr>
          <p:nvPr>
            <p:extLst>
              <p:ext uri="{D42A27DB-BD31-4B8C-83A1-F6EECF244321}">
                <p14:modId xmlns:p14="http://schemas.microsoft.com/office/powerpoint/2010/main" val="2100652487"/>
              </p:ext>
            </p:extLst>
          </p:nvPr>
        </p:nvGraphicFramePr>
        <p:xfrm>
          <a:off x="226154" y="1153470"/>
          <a:ext cx="8750405" cy="4996748"/>
        </p:xfrm>
        <a:graphic>
          <a:graphicData uri="http://schemas.openxmlformats.org/drawingml/2006/table">
            <a:tbl>
              <a:tblPr firstRow="1" bandRow="1">
                <a:tableStyleId>{3C2FFA5D-87B4-456A-9821-1D502468CF0F}</a:tableStyleId>
              </a:tblPr>
              <a:tblGrid>
                <a:gridCol w="2974789"/>
                <a:gridCol w="2887808"/>
                <a:gridCol w="2887808"/>
              </a:tblGrid>
              <a:tr h="445236">
                <a:tc>
                  <a:txBody>
                    <a:bodyPr/>
                    <a:lstStyle/>
                    <a:p>
                      <a:pPr algn="ctr"/>
                      <a:r>
                        <a:rPr lang="en-US" dirty="0" smtClean="0"/>
                        <a:t>Option 1</a:t>
                      </a:r>
                      <a:endParaRPr lang="en-US" dirty="0"/>
                    </a:p>
                  </a:txBody>
                  <a:tcPr>
                    <a:lnB w="19050" cap="flat" cmpd="sng" algn="ctr">
                      <a:solidFill>
                        <a:srgbClr val="F77F00"/>
                      </a:solidFill>
                      <a:prstDash val="solid"/>
                      <a:round/>
                      <a:headEnd type="none" w="med" len="med"/>
                      <a:tailEnd type="none" w="med" len="med"/>
                    </a:lnB>
                  </a:tcPr>
                </a:tc>
                <a:tc>
                  <a:txBody>
                    <a:bodyPr/>
                    <a:lstStyle/>
                    <a:p>
                      <a:pPr algn="ctr"/>
                      <a:r>
                        <a:rPr lang="en-US" dirty="0" smtClean="0"/>
                        <a:t>Option 2</a:t>
                      </a:r>
                      <a:endParaRPr lang="en-US" dirty="0"/>
                    </a:p>
                  </a:txBody>
                  <a:tcPr>
                    <a:lnB w="19050" cap="flat" cmpd="sng" algn="ctr">
                      <a:solidFill>
                        <a:srgbClr val="F77F00"/>
                      </a:solidFill>
                      <a:prstDash val="solid"/>
                      <a:round/>
                      <a:headEnd type="none" w="med" len="med"/>
                      <a:tailEnd type="none" w="med" len="med"/>
                    </a:lnB>
                  </a:tcPr>
                </a:tc>
                <a:tc>
                  <a:txBody>
                    <a:bodyPr/>
                    <a:lstStyle/>
                    <a:p>
                      <a:pPr algn="ctr"/>
                      <a:r>
                        <a:rPr lang="en-US" dirty="0" smtClean="0"/>
                        <a:t>Option 3</a:t>
                      </a:r>
                      <a:endParaRPr lang="en-US" dirty="0"/>
                    </a:p>
                  </a:txBody>
                  <a:tcPr>
                    <a:lnB w="19050" cap="flat" cmpd="sng" algn="ctr">
                      <a:solidFill>
                        <a:srgbClr val="F77F00"/>
                      </a:solidFill>
                      <a:prstDash val="solid"/>
                      <a:round/>
                      <a:headEnd type="none" w="med" len="med"/>
                      <a:tailEnd type="none" w="med" len="med"/>
                    </a:lnB>
                  </a:tcPr>
                </a:tc>
              </a:tr>
              <a:tr h="650072">
                <a:tc rowSpan="2">
                  <a:txBody>
                    <a:bodyPr/>
                    <a:lstStyle/>
                    <a:p>
                      <a:pPr marL="0" marR="0" algn="l">
                        <a:spcBef>
                          <a:spcPts val="0"/>
                        </a:spcBef>
                        <a:spcAft>
                          <a:spcPts val="0"/>
                        </a:spcAft>
                      </a:pPr>
                      <a:r>
                        <a:rPr lang="en-US" sz="1600" dirty="0">
                          <a:effectLst/>
                          <a:latin typeface="+mn-lt"/>
                          <a:ea typeface="ＭＳ 明朝"/>
                          <a:cs typeface="Times New Roman"/>
                        </a:rPr>
                        <a:t>Vested </a:t>
                      </a:r>
                      <a:r>
                        <a:rPr lang="en-US" sz="1600" dirty="0" smtClean="0">
                          <a:effectLst/>
                          <a:latin typeface="+mn-lt"/>
                          <a:ea typeface="ＭＳ 明朝"/>
                          <a:cs typeface="Times New Roman"/>
                        </a:rPr>
                        <a:t>101 </a:t>
                      </a:r>
                      <a:r>
                        <a:rPr lang="en-US" sz="1600" dirty="0">
                          <a:effectLst/>
                          <a:latin typeface="+mn-lt"/>
                          <a:ea typeface="ＭＳ 明朝"/>
                          <a:cs typeface="Times New Roman"/>
                        </a:rPr>
                        <a:t>(Interactive Presentation)</a:t>
                      </a:r>
                    </a:p>
                    <a:p>
                      <a:pPr marL="192024" marR="0" lvl="0" indent="-192024" algn="l">
                        <a:spcBef>
                          <a:spcPts val="0"/>
                        </a:spcBef>
                        <a:spcAft>
                          <a:spcPts val="0"/>
                        </a:spcAft>
                        <a:buFont typeface="Arial"/>
                        <a:buChar char="–"/>
                      </a:pPr>
                      <a:r>
                        <a:rPr lang="en-US" sz="1600" dirty="0">
                          <a:effectLst/>
                          <a:latin typeface="+mn-lt"/>
                          <a:ea typeface="ＭＳ 明朝"/>
                          <a:cs typeface="Times New Roman"/>
                        </a:rPr>
                        <a:t>What it is</a:t>
                      </a:r>
                    </a:p>
                    <a:p>
                      <a:pPr marL="192024" marR="0" lvl="0" indent="-192024" algn="l">
                        <a:spcBef>
                          <a:spcPts val="0"/>
                        </a:spcBef>
                        <a:spcAft>
                          <a:spcPts val="0"/>
                        </a:spcAft>
                        <a:buFont typeface="Arial"/>
                        <a:buChar char="–"/>
                      </a:pPr>
                      <a:r>
                        <a:rPr lang="en-US" sz="1600" dirty="0">
                          <a:effectLst/>
                          <a:latin typeface="+mn-lt"/>
                          <a:ea typeface="ＭＳ 明朝"/>
                          <a:cs typeface="Times New Roman"/>
                        </a:rPr>
                        <a:t>Why it works</a:t>
                      </a:r>
                    </a:p>
                    <a:p>
                      <a:pPr marL="192024" marR="0" lvl="0" indent="-192024" algn="l">
                        <a:spcBef>
                          <a:spcPts val="0"/>
                        </a:spcBef>
                        <a:spcAft>
                          <a:spcPts val="0"/>
                        </a:spcAft>
                        <a:buFont typeface="Arial"/>
                        <a:buChar char="–"/>
                      </a:pPr>
                      <a:r>
                        <a:rPr lang="en-US" sz="1600" dirty="0">
                          <a:effectLst/>
                          <a:latin typeface="+mn-lt"/>
                          <a:ea typeface="ＭＳ 明朝"/>
                          <a:cs typeface="Times New Roman"/>
                        </a:rPr>
                        <a:t>The 5 Rules </a:t>
                      </a:r>
                      <a:r>
                        <a:rPr lang="en-US" sz="1600">
                          <a:effectLst/>
                          <a:latin typeface="+mn-lt"/>
                          <a:ea typeface="ＭＳ 明朝"/>
                          <a:cs typeface="Times New Roman"/>
                        </a:rPr>
                        <a:t>of </a:t>
                      </a:r>
                      <a:r>
                        <a:rPr lang="en-US" sz="1600" smtClean="0">
                          <a:effectLst/>
                          <a:latin typeface="+mn-lt"/>
                          <a:ea typeface="ＭＳ 明朝"/>
                          <a:cs typeface="Times New Roman"/>
                        </a:rPr>
                        <a:t>Vested</a:t>
                      </a:r>
                      <a:r>
                        <a:rPr lang="en-US" sz="1600" baseline="0" smtClean="0">
                          <a:effectLst/>
                          <a:latin typeface="+mn-lt"/>
                          <a:ea typeface="ＭＳ 明朝"/>
                          <a:cs typeface="Times New Roman"/>
                        </a:rPr>
                        <a:t> </a:t>
                      </a:r>
                      <a:r>
                        <a:rPr lang="en-US" sz="1600" smtClean="0">
                          <a:effectLst/>
                          <a:latin typeface="+mn-lt"/>
                          <a:ea typeface="ＭＳ 明朝"/>
                          <a:cs typeface="Times New Roman"/>
                        </a:rPr>
                        <a:t>Implementation </a:t>
                      </a:r>
                      <a:r>
                        <a:rPr lang="en-US" sz="1600" dirty="0">
                          <a:effectLst/>
                          <a:latin typeface="+mn-lt"/>
                          <a:ea typeface="ＭＳ 明朝"/>
                          <a:cs typeface="Times New Roman"/>
                        </a:rPr>
                        <a:t>Process</a:t>
                      </a:r>
                    </a:p>
                  </a:txBody>
                  <a:tcPr marL="68580" marR="68580" marT="0" marB="0">
                    <a:lnL w="57150" cap="flat" cmpd="sng" algn="ctr">
                      <a:solidFill>
                        <a:srgbClr val="F77F00"/>
                      </a:solidFill>
                      <a:prstDash val="solid"/>
                      <a:round/>
                      <a:headEnd type="none" w="med" len="med"/>
                      <a:tailEnd type="none" w="med" len="med"/>
                    </a:lnL>
                    <a:lnR w="57150" cap="flat" cmpd="sng" algn="ctr">
                      <a:solidFill>
                        <a:srgbClr val="F77F00"/>
                      </a:solidFill>
                      <a:prstDash val="solid"/>
                      <a:round/>
                      <a:headEnd type="none" w="med" len="med"/>
                      <a:tailEnd type="none" w="med" len="med"/>
                    </a:lnR>
                    <a:lnT w="19050" cap="flat" cmpd="sng" algn="ctr">
                      <a:solidFill>
                        <a:srgbClr val="F77F00"/>
                      </a:solidFill>
                      <a:prstDash val="solid"/>
                      <a:round/>
                      <a:headEnd type="none" w="med" len="med"/>
                      <a:tailEnd type="none" w="med" len="med"/>
                    </a:lnT>
                    <a:lnB w="19050" cap="flat" cmpd="sng" algn="ctr">
                      <a:solidFill>
                        <a:srgbClr val="F77F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l">
                        <a:spcBef>
                          <a:spcPts val="0"/>
                        </a:spcBef>
                        <a:spcAft>
                          <a:spcPts val="0"/>
                        </a:spcAft>
                      </a:pPr>
                      <a:r>
                        <a:rPr lang="en-US" sz="1600" dirty="0">
                          <a:effectLst/>
                          <a:latin typeface="+mn-lt"/>
                          <a:ea typeface="ＭＳ 明朝"/>
                          <a:cs typeface="Times New Roman"/>
                        </a:rPr>
                        <a:t>Interactive Game: Winning at the Game of </a:t>
                      </a:r>
                      <a:r>
                        <a:rPr lang="en-US" sz="1600" dirty="0" smtClean="0">
                          <a:effectLst/>
                          <a:latin typeface="+mn-lt"/>
                          <a:ea typeface="ＭＳ 明朝"/>
                          <a:cs typeface="Times New Roman"/>
                        </a:rPr>
                        <a:t>Sourcing</a:t>
                      </a:r>
                      <a:endParaRPr lang="en-US" sz="1600" dirty="0">
                        <a:effectLst/>
                        <a:latin typeface="+mn-lt"/>
                        <a:ea typeface="ＭＳ 明朝"/>
                        <a:cs typeface="Times New Roman"/>
                      </a:endParaRPr>
                    </a:p>
                  </a:txBody>
                  <a:tcPr marL="68580" marR="68580" marT="0" marB="0">
                    <a:lnL w="57150" cap="flat" cmpd="sng" algn="ctr">
                      <a:solidFill>
                        <a:srgbClr val="F77F00"/>
                      </a:solidFill>
                      <a:prstDash val="solid"/>
                      <a:round/>
                      <a:headEnd type="none" w="med" len="med"/>
                      <a:tailEnd type="none" w="med" len="med"/>
                    </a:lnL>
                    <a:lnR w="57150" cap="flat" cmpd="sng" algn="ctr">
                      <a:solidFill>
                        <a:srgbClr val="F77F00"/>
                      </a:solidFill>
                      <a:prstDash val="solid"/>
                      <a:round/>
                      <a:headEnd type="none" w="med" len="med"/>
                      <a:tailEnd type="none" w="med" len="med"/>
                    </a:lnR>
                    <a:lnT w="19050" cap="flat" cmpd="sng" algn="ctr">
                      <a:solidFill>
                        <a:srgbClr val="F77F00"/>
                      </a:solidFill>
                      <a:prstDash val="solid"/>
                      <a:round/>
                      <a:headEnd type="none" w="med" len="med"/>
                      <a:tailEnd type="none" w="med" len="med"/>
                    </a:lnT>
                    <a:lnB w="19050" cap="flat" cmpd="sng" algn="ctr">
                      <a:solidFill>
                        <a:srgbClr val="F77F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rowSpan="2">
                  <a:txBody>
                    <a:bodyPr/>
                    <a:lstStyle/>
                    <a:p>
                      <a:pPr marL="230188" marR="0" indent="-230188" algn="l">
                        <a:spcBef>
                          <a:spcPts val="0"/>
                        </a:spcBef>
                        <a:spcAft>
                          <a:spcPts val="0"/>
                        </a:spcAft>
                      </a:pPr>
                      <a:r>
                        <a:rPr lang="en-US" sz="1600" dirty="0">
                          <a:effectLst/>
                          <a:latin typeface="+mn-lt"/>
                          <a:ea typeface="ＭＳ 明朝"/>
                          <a:cs typeface="Times New Roman"/>
                        </a:rPr>
                        <a:t>Vested </a:t>
                      </a:r>
                      <a:r>
                        <a:rPr lang="en-US" sz="1600" dirty="0" smtClean="0">
                          <a:effectLst/>
                          <a:latin typeface="+mn-lt"/>
                          <a:ea typeface="ＭＳ 明朝"/>
                          <a:cs typeface="Times New Roman"/>
                        </a:rPr>
                        <a:t>101 </a:t>
                      </a:r>
                      <a:r>
                        <a:rPr lang="en-US" sz="1600" dirty="0">
                          <a:effectLst/>
                          <a:latin typeface="+mn-lt"/>
                          <a:ea typeface="ＭＳ 明朝"/>
                          <a:cs typeface="Times New Roman"/>
                        </a:rPr>
                        <a:t>(Interactive Presentation)</a:t>
                      </a:r>
                    </a:p>
                    <a:p>
                      <a:pPr marL="192024" marR="0" lvl="0" indent="-192024" algn="l">
                        <a:spcBef>
                          <a:spcPts val="0"/>
                        </a:spcBef>
                        <a:spcAft>
                          <a:spcPts val="0"/>
                        </a:spcAft>
                        <a:buFont typeface="Arial"/>
                        <a:buChar char="–"/>
                      </a:pPr>
                      <a:r>
                        <a:rPr lang="en-US" sz="1600" dirty="0">
                          <a:effectLst/>
                          <a:latin typeface="+mn-lt"/>
                          <a:ea typeface="ＭＳ 明朝"/>
                          <a:cs typeface="Times New Roman"/>
                        </a:rPr>
                        <a:t>What it is</a:t>
                      </a:r>
                    </a:p>
                    <a:p>
                      <a:pPr marL="192024" marR="0" lvl="0" indent="-192024" algn="l">
                        <a:spcBef>
                          <a:spcPts val="0"/>
                        </a:spcBef>
                        <a:spcAft>
                          <a:spcPts val="0"/>
                        </a:spcAft>
                        <a:buFont typeface="Arial"/>
                        <a:buChar char="–"/>
                      </a:pPr>
                      <a:r>
                        <a:rPr lang="en-US" sz="1600" dirty="0">
                          <a:effectLst/>
                          <a:latin typeface="+mn-lt"/>
                          <a:ea typeface="ＭＳ 明朝"/>
                          <a:cs typeface="Times New Roman"/>
                        </a:rPr>
                        <a:t>Why it works</a:t>
                      </a:r>
                    </a:p>
                    <a:p>
                      <a:pPr marL="192024" marR="0" lvl="0" indent="-192024" algn="l">
                        <a:spcBef>
                          <a:spcPts val="0"/>
                        </a:spcBef>
                        <a:spcAft>
                          <a:spcPts val="0"/>
                        </a:spcAft>
                        <a:buFont typeface="Arial"/>
                        <a:buChar char="–"/>
                      </a:pPr>
                      <a:r>
                        <a:rPr lang="en-US" sz="1600" dirty="0">
                          <a:effectLst/>
                          <a:latin typeface="+mn-lt"/>
                          <a:ea typeface="ＭＳ 明朝"/>
                          <a:cs typeface="Times New Roman"/>
                        </a:rPr>
                        <a:t>The 5 Rules of </a:t>
                      </a:r>
                      <a:r>
                        <a:rPr lang="en-US" sz="1600" dirty="0" smtClean="0">
                          <a:effectLst/>
                          <a:latin typeface="+mn-lt"/>
                          <a:ea typeface="ＭＳ 明朝"/>
                          <a:cs typeface="Times New Roman"/>
                        </a:rPr>
                        <a:t>Vested</a:t>
                      </a:r>
                    </a:p>
                    <a:p>
                      <a:pPr marL="192024" marR="0" lvl="0" indent="-192024" algn="l">
                        <a:spcBef>
                          <a:spcPts val="0"/>
                        </a:spcBef>
                        <a:spcAft>
                          <a:spcPts val="0"/>
                        </a:spcAft>
                        <a:buFont typeface="Arial"/>
                        <a:buChar char="–"/>
                      </a:pPr>
                      <a:r>
                        <a:rPr lang="en-US" sz="1600" dirty="0" smtClean="0">
                          <a:effectLst/>
                          <a:latin typeface="+mn-lt"/>
                          <a:ea typeface="ＭＳ 明朝"/>
                          <a:cs typeface="Times New Roman"/>
                        </a:rPr>
                        <a:t>Implementation </a:t>
                      </a:r>
                      <a:r>
                        <a:rPr lang="en-US" sz="1600" dirty="0">
                          <a:effectLst/>
                          <a:latin typeface="+mn-lt"/>
                          <a:ea typeface="ＭＳ 明朝"/>
                          <a:cs typeface="Times New Roman"/>
                        </a:rPr>
                        <a:t>Process</a:t>
                      </a:r>
                    </a:p>
                  </a:txBody>
                  <a:tcPr marL="68580" marR="68580" marT="0" marB="0">
                    <a:lnL w="57150" cap="flat" cmpd="sng" algn="ctr">
                      <a:solidFill>
                        <a:srgbClr val="F77F00"/>
                      </a:solidFill>
                      <a:prstDash val="solid"/>
                      <a:round/>
                      <a:headEnd type="none" w="med" len="med"/>
                      <a:tailEnd type="none" w="med" len="med"/>
                    </a:lnL>
                    <a:lnR w="57150" cap="flat" cmpd="sng" algn="ctr">
                      <a:solidFill>
                        <a:srgbClr val="F77F00"/>
                      </a:solidFill>
                      <a:prstDash val="solid"/>
                      <a:round/>
                      <a:headEnd type="none" w="med" len="med"/>
                      <a:tailEnd type="none" w="med" len="med"/>
                    </a:lnR>
                    <a:lnT w="19050" cap="flat" cmpd="sng" algn="ctr">
                      <a:solidFill>
                        <a:srgbClr val="F77F00"/>
                      </a:solidFill>
                      <a:prstDash val="solid"/>
                      <a:round/>
                      <a:headEnd type="none" w="med" len="med"/>
                      <a:tailEnd type="none" w="med" len="med"/>
                    </a:lnT>
                    <a:lnB w="19050" cap="flat" cmpd="sng" algn="ctr">
                      <a:solidFill>
                        <a:srgbClr val="F77F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056808">
                <a:tc vMerge="1">
                  <a:txBody>
                    <a:bodyPr/>
                    <a:lstStyle/>
                    <a:p>
                      <a:endParaRPr lang="en-US"/>
                    </a:p>
                  </a:txBody>
                  <a:tcPr/>
                </a:tc>
                <a:tc>
                  <a:txBody>
                    <a:bodyPr/>
                    <a:lstStyle/>
                    <a:p>
                      <a:pPr marL="0" marR="0" algn="l">
                        <a:spcBef>
                          <a:spcPts val="0"/>
                        </a:spcBef>
                        <a:spcAft>
                          <a:spcPts val="0"/>
                        </a:spcAft>
                      </a:pPr>
                      <a:r>
                        <a:rPr lang="en-US" sz="1600" dirty="0" smtClean="0">
                          <a:effectLst/>
                          <a:latin typeface="+mn-lt"/>
                          <a:ea typeface="ＭＳ 明朝"/>
                          <a:cs typeface="Times New Roman"/>
                        </a:rPr>
                        <a:t>Vested 101 (Interactive Presentation)</a:t>
                      </a:r>
                    </a:p>
                    <a:p>
                      <a:pPr marL="192024" marR="0" lvl="0" indent="-192024" algn="l">
                        <a:spcBef>
                          <a:spcPts val="0"/>
                        </a:spcBef>
                        <a:spcAft>
                          <a:spcPts val="0"/>
                        </a:spcAft>
                        <a:buFont typeface="Arial"/>
                        <a:buChar char="–"/>
                      </a:pPr>
                      <a:r>
                        <a:rPr lang="en-US" sz="1600" dirty="0" smtClean="0">
                          <a:effectLst/>
                          <a:latin typeface="+mn-lt"/>
                          <a:ea typeface="ＭＳ 明朝"/>
                          <a:cs typeface="Times New Roman"/>
                        </a:rPr>
                        <a:t>What it is</a:t>
                      </a:r>
                    </a:p>
                    <a:p>
                      <a:pPr marL="192024" marR="0" lvl="0" indent="-192024" algn="l">
                        <a:spcBef>
                          <a:spcPts val="0"/>
                        </a:spcBef>
                        <a:spcAft>
                          <a:spcPts val="0"/>
                        </a:spcAft>
                        <a:buFont typeface="Arial"/>
                        <a:buChar char="–"/>
                      </a:pPr>
                      <a:r>
                        <a:rPr lang="en-US" sz="1600" dirty="0" smtClean="0">
                          <a:effectLst/>
                          <a:latin typeface="+mn-lt"/>
                          <a:ea typeface="ＭＳ 明朝"/>
                          <a:cs typeface="Times New Roman"/>
                        </a:rPr>
                        <a:t>Why it works</a:t>
                      </a:r>
                    </a:p>
                    <a:p>
                      <a:pPr marL="192024" marR="0" lvl="0" indent="-192024" algn="l">
                        <a:spcBef>
                          <a:spcPts val="0"/>
                        </a:spcBef>
                        <a:spcAft>
                          <a:spcPts val="0"/>
                        </a:spcAft>
                        <a:buFont typeface="Arial"/>
                        <a:buChar char="–"/>
                      </a:pPr>
                      <a:r>
                        <a:rPr lang="en-US" sz="1600" dirty="0" smtClean="0">
                          <a:effectLst/>
                          <a:latin typeface="+mn-lt"/>
                          <a:ea typeface="ＭＳ 明朝"/>
                          <a:cs typeface="Times New Roman"/>
                        </a:rPr>
                        <a:t>The 5 Rules of Vested Implementation Process</a:t>
                      </a:r>
                    </a:p>
                  </a:txBody>
                  <a:tcPr marL="68580" marR="68580" marT="0" marB="0">
                    <a:lnL w="57150" cap="flat" cmpd="sng" algn="ctr">
                      <a:solidFill>
                        <a:srgbClr val="F77F00"/>
                      </a:solidFill>
                      <a:prstDash val="solid"/>
                      <a:round/>
                      <a:headEnd type="none" w="med" len="med"/>
                      <a:tailEnd type="none" w="med" len="med"/>
                    </a:lnL>
                    <a:lnR w="57150" cap="flat" cmpd="sng" algn="ctr">
                      <a:solidFill>
                        <a:srgbClr val="F77F00"/>
                      </a:solidFill>
                      <a:prstDash val="solid"/>
                      <a:round/>
                      <a:headEnd type="none" w="med" len="med"/>
                      <a:tailEnd type="none" w="med" len="med"/>
                    </a:lnR>
                    <a:lnT w="19050" cap="flat" cmpd="sng" algn="ctr">
                      <a:solidFill>
                        <a:srgbClr val="F77F00"/>
                      </a:solidFill>
                      <a:prstDash val="solid"/>
                      <a:round/>
                      <a:headEnd type="none" w="med" len="med"/>
                      <a:tailEnd type="none" w="med" len="med"/>
                    </a:lnT>
                    <a:lnB w="19050" cap="flat" cmpd="sng" algn="ctr">
                      <a:solidFill>
                        <a:srgbClr val="F77F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vMerge="1">
                  <a:txBody>
                    <a:bodyPr/>
                    <a:lstStyle/>
                    <a:p>
                      <a:endParaRPr lang="en-US"/>
                    </a:p>
                  </a:txBody>
                  <a:tcPr/>
                </a:tc>
              </a:tr>
              <a:tr h="362822">
                <a:tc rowSpan="2">
                  <a:txBody>
                    <a:bodyPr/>
                    <a:lstStyle/>
                    <a:p>
                      <a:pPr marL="0" marR="0" algn="l">
                        <a:spcBef>
                          <a:spcPts val="0"/>
                        </a:spcBef>
                        <a:spcAft>
                          <a:spcPts val="0"/>
                        </a:spcAft>
                      </a:pPr>
                      <a:r>
                        <a:rPr lang="en-US" sz="1600" dirty="0">
                          <a:effectLst/>
                          <a:latin typeface="+mn-lt"/>
                          <a:ea typeface="ＭＳ 明朝"/>
                          <a:cs typeface="Times New Roman"/>
                        </a:rPr>
                        <a:t>Interactive Learning Session:  Apply Vested </a:t>
                      </a:r>
                      <a:r>
                        <a:rPr lang="en-US" sz="1600" dirty="0" smtClean="0">
                          <a:effectLst/>
                          <a:latin typeface="+mn-lt"/>
                          <a:ea typeface="ＭＳ 明朝"/>
                          <a:cs typeface="Times New Roman"/>
                        </a:rPr>
                        <a:t>to </a:t>
                      </a:r>
                      <a:r>
                        <a:rPr lang="en-US" sz="1600" dirty="0">
                          <a:effectLst/>
                          <a:latin typeface="+mn-lt"/>
                          <a:ea typeface="ＭＳ 明朝"/>
                          <a:cs typeface="Times New Roman"/>
                        </a:rPr>
                        <a:t>Your </a:t>
                      </a:r>
                      <a:r>
                        <a:rPr lang="en-US" sz="1600" dirty="0" smtClean="0">
                          <a:effectLst/>
                          <a:latin typeface="+mn-lt"/>
                          <a:ea typeface="ＭＳ 明朝"/>
                          <a:cs typeface="Times New Roman"/>
                        </a:rPr>
                        <a:t>Relationships.  </a:t>
                      </a:r>
                      <a:endParaRPr lang="en-US" sz="1600" dirty="0">
                        <a:effectLst/>
                        <a:latin typeface="+mn-lt"/>
                        <a:ea typeface="ＭＳ 明朝"/>
                        <a:cs typeface="Times New Roman"/>
                      </a:endParaRPr>
                    </a:p>
                    <a:p>
                      <a:pPr marL="0" marR="0" algn="l">
                        <a:spcBef>
                          <a:spcPts val="0"/>
                        </a:spcBef>
                        <a:spcAft>
                          <a:spcPts val="0"/>
                        </a:spcAft>
                      </a:pPr>
                      <a:endParaRPr lang="en-US" sz="1600" i="1" dirty="0" smtClean="0">
                        <a:effectLst/>
                        <a:latin typeface="+mn-lt"/>
                        <a:ea typeface="ＭＳ 明朝"/>
                        <a:cs typeface="Times New Roman"/>
                      </a:endParaRPr>
                    </a:p>
                    <a:p>
                      <a:pPr marL="0" marR="0" algn="l">
                        <a:spcBef>
                          <a:spcPts val="0"/>
                        </a:spcBef>
                        <a:spcAft>
                          <a:spcPts val="0"/>
                        </a:spcAft>
                      </a:pPr>
                      <a:r>
                        <a:rPr lang="en-US" sz="1600" i="1" dirty="0" smtClean="0">
                          <a:effectLst/>
                          <a:latin typeface="+mn-lt"/>
                          <a:ea typeface="ＭＳ 明朝"/>
                          <a:cs typeface="Times New Roman"/>
                        </a:rPr>
                        <a:t>The </a:t>
                      </a:r>
                      <a:r>
                        <a:rPr lang="en-US" sz="1600" i="1" dirty="0">
                          <a:effectLst/>
                          <a:latin typeface="+mn-lt"/>
                          <a:ea typeface="ＭＳ 明朝"/>
                          <a:cs typeface="Times New Roman"/>
                        </a:rPr>
                        <a:t>larger group will break into smaller groups to review real existing deal(s)</a:t>
                      </a:r>
                      <a:r>
                        <a:rPr lang="en-US" sz="1600" i="1" dirty="0" smtClean="0">
                          <a:effectLst/>
                          <a:latin typeface="+mn-lt"/>
                          <a:ea typeface="ＭＳ 明朝"/>
                          <a:cs typeface="Times New Roman"/>
                        </a:rPr>
                        <a:t>.</a:t>
                      </a:r>
                      <a:r>
                        <a:rPr lang="en-US" sz="1600" i="1" baseline="0" dirty="0" smtClean="0">
                          <a:effectLst/>
                          <a:latin typeface="+mn-lt"/>
                          <a:ea typeface="ＭＳ 明朝"/>
                          <a:cs typeface="Times New Roman"/>
                        </a:rPr>
                        <a:t> </a:t>
                      </a:r>
                      <a:r>
                        <a:rPr lang="en-US" sz="1600" i="1" dirty="0" smtClean="0">
                          <a:effectLst/>
                          <a:latin typeface="+mn-lt"/>
                          <a:ea typeface="ＭＳ 明朝"/>
                          <a:cs typeface="Times New Roman"/>
                        </a:rPr>
                        <a:t>They </a:t>
                      </a:r>
                      <a:r>
                        <a:rPr lang="en-US" sz="1600" i="1" dirty="0">
                          <a:effectLst/>
                          <a:latin typeface="+mn-lt"/>
                          <a:ea typeface="ＭＳ 明朝"/>
                          <a:cs typeface="Times New Roman"/>
                        </a:rPr>
                        <a:t>will do a “gap assessment” to see determine what they can do better for each deal</a:t>
                      </a:r>
                      <a:endParaRPr lang="en-US" sz="1600" dirty="0">
                        <a:effectLst/>
                        <a:latin typeface="+mn-lt"/>
                        <a:ea typeface="ＭＳ 明朝"/>
                        <a:cs typeface="Times New Roman"/>
                      </a:endParaRPr>
                    </a:p>
                  </a:txBody>
                  <a:tcPr marL="68580" marR="68580" marT="0" marB="0">
                    <a:lnL w="57150" cap="flat" cmpd="sng" algn="ctr">
                      <a:solidFill>
                        <a:srgbClr val="F77F00"/>
                      </a:solidFill>
                      <a:prstDash val="solid"/>
                      <a:round/>
                      <a:headEnd type="none" w="med" len="med"/>
                      <a:tailEnd type="none" w="med" len="med"/>
                    </a:lnL>
                    <a:lnR w="57150" cap="flat" cmpd="sng" algn="ctr">
                      <a:solidFill>
                        <a:srgbClr val="F77F00"/>
                      </a:solidFill>
                      <a:prstDash val="solid"/>
                      <a:round/>
                      <a:headEnd type="none" w="med" len="med"/>
                      <a:tailEnd type="none" w="med" len="med"/>
                    </a:lnR>
                    <a:lnT w="19050" cap="flat" cmpd="sng" algn="ctr">
                      <a:solidFill>
                        <a:srgbClr val="F77F00"/>
                      </a:solidFill>
                      <a:prstDash val="solid"/>
                      <a:round/>
                      <a:headEnd type="none" w="med" len="med"/>
                      <a:tailEnd type="none" w="med" len="med"/>
                    </a:lnT>
                    <a:lnB w="57150" cap="flat" cmpd="sng" algn="ctr">
                      <a:solidFill>
                        <a:srgbClr val="F77F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600" dirty="0" smtClean="0">
                          <a:effectLst/>
                          <a:latin typeface="+mn-lt"/>
                          <a:ea typeface="ＭＳ 明朝"/>
                          <a:cs typeface="Times New Roman"/>
                        </a:rPr>
                        <a:t>Case Study</a:t>
                      </a:r>
                    </a:p>
                  </a:txBody>
                  <a:tcPr marL="68580" marR="68580" marT="0" marB="0">
                    <a:lnL w="57150" cap="flat" cmpd="sng" algn="ctr">
                      <a:solidFill>
                        <a:srgbClr val="F77F00"/>
                      </a:solidFill>
                      <a:prstDash val="solid"/>
                      <a:round/>
                      <a:headEnd type="none" w="med" len="med"/>
                      <a:tailEnd type="none" w="med" len="med"/>
                    </a:lnL>
                    <a:lnR w="57150" cap="flat" cmpd="sng" algn="ctr">
                      <a:solidFill>
                        <a:srgbClr val="F77F00"/>
                      </a:solidFill>
                      <a:prstDash val="solid"/>
                      <a:round/>
                      <a:headEnd type="none" w="med" len="med"/>
                      <a:tailEnd type="none" w="med" len="med"/>
                    </a:lnR>
                    <a:lnT w="19050" cap="flat" cmpd="sng" algn="ctr">
                      <a:solidFill>
                        <a:srgbClr val="F77F00"/>
                      </a:solidFill>
                      <a:prstDash val="solid"/>
                      <a:round/>
                      <a:headEnd type="none" w="med" len="med"/>
                      <a:tailEnd type="none" w="med" len="med"/>
                    </a:lnT>
                    <a:lnB w="19050" cap="flat" cmpd="sng" algn="ctr">
                      <a:solidFill>
                        <a:srgbClr val="F77F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l">
                        <a:spcBef>
                          <a:spcPts val="0"/>
                        </a:spcBef>
                        <a:spcAft>
                          <a:spcPts val="0"/>
                        </a:spcAft>
                      </a:pPr>
                      <a:r>
                        <a:rPr lang="en-US" sz="1600" dirty="0">
                          <a:effectLst/>
                          <a:latin typeface="+mn-lt"/>
                          <a:ea typeface="ＭＳ 明朝"/>
                          <a:cs typeface="Times New Roman"/>
                        </a:rPr>
                        <a:t>Case </a:t>
                      </a:r>
                      <a:r>
                        <a:rPr lang="en-US" sz="1600" dirty="0" smtClean="0">
                          <a:effectLst/>
                          <a:latin typeface="+mn-lt"/>
                          <a:ea typeface="ＭＳ 明朝"/>
                          <a:cs typeface="Times New Roman"/>
                        </a:rPr>
                        <a:t>Study</a:t>
                      </a:r>
                      <a:endParaRPr lang="en-US" sz="1600" dirty="0">
                        <a:effectLst/>
                        <a:latin typeface="+mn-lt"/>
                        <a:ea typeface="ＭＳ 明朝"/>
                        <a:cs typeface="Times New Roman"/>
                      </a:endParaRPr>
                    </a:p>
                  </a:txBody>
                  <a:tcPr marL="68580" marR="68580" marT="0" marB="0">
                    <a:lnL w="57150" cap="flat" cmpd="sng" algn="ctr">
                      <a:solidFill>
                        <a:srgbClr val="F77F00"/>
                      </a:solidFill>
                      <a:prstDash val="solid"/>
                      <a:round/>
                      <a:headEnd type="none" w="med" len="med"/>
                      <a:tailEnd type="none" w="med" len="med"/>
                    </a:lnL>
                    <a:lnR w="57150" cap="flat" cmpd="sng" algn="ctr">
                      <a:solidFill>
                        <a:srgbClr val="F77F00"/>
                      </a:solidFill>
                      <a:prstDash val="solid"/>
                      <a:round/>
                      <a:headEnd type="none" w="med" len="med"/>
                      <a:tailEnd type="none" w="med" len="med"/>
                    </a:lnR>
                    <a:lnT w="19050" cap="flat" cmpd="sng" algn="ctr">
                      <a:solidFill>
                        <a:srgbClr val="F77F00"/>
                      </a:solidFill>
                      <a:prstDash val="solid"/>
                      <a:round/>
                      <a:headEnd type="none" w="med" len="med"/>
                      <a:tailEnd type="none" w="med" len="med"/>
                    </a:lnT>
                    <a:lnB w="19050" cap="flat" cmpd="sng" algn="ctr">
                      <a:solidFill>
                        <a:srgbClr val="F77F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70812">
                <a:tc vMerge="1">
                  <a:txBody>
                    <a:bodyPr/>
                    <a:lstStyle/>
                    <a:p>
                      <a:endParaRPr lang="en-US"/>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600" dirty="0" smtClean="0">
                          <a:effectLst/>
                          <a:latin typeface="+mn-lt"/>
                          <a:ea typeface="ＭＳ 明朝"/>
                          <a:cs typeface="Times New Roman"/>
                        </a:rPr>
                        <a:t>Assess Thyself: </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600" dirty="0" smtClean="0">
                        <a:effectLst/>
                        <a:latin typeface="+mn-lt"/>
                        <a:ea typeface="ＭＳ 明朝"/>
                        <a:cs typeface="Times New Roman"/>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600" i="1" dirty="0" smtClean="0">
                          <a:effectLst/>
                          <a:latin typeface="+mn-lt"/>
                          <a:ea typeface="ＭＳ 明朝"/>
                          <a:cs typeface="Times New Roman"/>
                        </a:rPr>
                        <a:t>Group Discussion to review how well your company applies the Five Rules and 10 Contract Elements when constructing your deals</a:t>
                      </a:r>
                    </a:p>
                    <a:p>
                      <a:pPr marL="0" marR="0" algn="l">
                        <a:spcBef>
                          <a:spcPts val="0"/>
                        </a:spcBef>
                        <a:spcAft>
                          <a:spcPts val="0"/>
                        </a:spcAft>
                      </a:pPr>
                      <a:endParaRPr lang="en-US" sz="1600" dirty="0">
                        <a:effectLst/>
                        <a:latin typeface="+mn-lt"/>
                        <a:ea typeface="ＭＳ 明朝"/>
                        <a:cs typeface="Times New Roman"/>
                      </a:endParaRPr>
                    </a:p>
                  </a:txBody>
                  <a:tcPr marL="68580" marR="68580" marT="0" marB="0">
                    <a:lnL w="57150" cap="flat" cmpd="sng" algn="ctr">
                      <a:solidFill>
                        <a:srgbClr val="F77F00"/>
                      </a:solidFill>
                      <a:prstDash val="solid"/>
                      <a:round/>
                      <a:headEnd type="none" w="med" len="med"/>
                      <a:tailEnd type="none" w="med" len="med"/>
                    </a:lnL>
                    <a:lnR w="57150" cap="flat" cmpd="sng" algn="ctr">
                      <a:solidFill>
                        <a:srgbClr val="F77F00"/>
                      </a:solidFill>
                      <a:prstDash val="solid"/>
                      <a:round/>
                      <a:headEnd type="none" w="med" len="med"/>
                      <a:tailEnd type="none" w="med" len="med"/>
                    </a:lnR>
                    <a:lnT w="19050" cap="flat" cmpd="sng" algn="ctr">
                      <a:solidFill>
                        <a:srgbClr val="F77F00"/>
                      </a:solidFill>
                      <a:prstDash val="solid"/>
                      <a:round/>
                      <a:headEnd type="none" w="med" len="med"/>
                      <a:tailEnd type="none" w="med" len="med"/>
                    </a:lnT>
                    <a:lnB w="57150" cap="flat" cmpd="sng" algn="ctr">
                      <a:solidFill>
                        <a:srgbClr val="F77F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230188" marR="0" indent="-230188" algn="l">
                        <a:spcBef>
                          <a:spcPts val="0"/>
                        </a:spcBef>
                        <a:spcAft>
                          <a:spcPts val="0"/>
                        </a:spcAft>
                      </a:pPr>
                      <a:r>
                        <a:rPr lang="en-US" sz="1500" dirty="0" smtClean="0">
                          <a:effectLst/>
                          <a:latin typeface="+mn-lt"/>
                          <a:ea typeface="ＭＳ 明朝"/>
                          <a:cs typeface="Times New Roman"/>
                        </a:rPr>
                        <a:t>Open Discussion/Dialogue</a:t>
                      </a:r>
                    </a:p>
                    <a:p>
                      <a:pPr marL="230188" marR="0" indent="-230188" algn="l">
                        <a:spcBef>
                          <a:spcPts val="0"/>
                        </a:spcBef>
                        <a:spcAft>
                          <a:spcPts val="0"/>
                        </a:spcAft>
                      </a:pPr>
                      <a:r>
                        <a:rPr lang="en-US" sz="1500" dirty="0" smtClean="0">
                          <a:effectLst/>
                          <a:latin typeface="+mn-lt"/>
                          <a:ea typeface="ＭＳ 明朝"/>
                          <a:cs typeface="Times New Roman"/>
                        </a:rPr>
                        <a:t>This time can be used for your group to </a:t>
                      </a:r>
                    </a:p>
                    <a:p>
                      <a:pPr marL="192024" marR="0" lvl="0" indent="-192024" algn="l">
                        <a:spcBef>
                          <a:spcPts val="0"/>
                        </a:spcBef>
                        <a:spcAft>
                          <a:spcPts val="0"/>
                        </a:spcAft>
                        <a:buFont typeface="Arial"/>
                        <a:buChar char="–"/>
                      </a:pPr>
                      <a:r>
                        <a:rPr lang="en-US" sz="1500" dirty="0" smtClean="0">
                          <a:effectLst/>
                          <a:latin typeface="+mn-lt"/>
                          <a:ea typeface="ＭＳ 明朝"/>
                          <a:cs typeface="Times New Roman"/>
                        </a:rPr>
                        <a:t>challenge the concept (“have you seen it work when…”)</a:t>
                      </a:r>
                    </a:p>
                    <a:p>
                      <a:pPr marL="192024" marR="0" lvl="0" indent="-192024" algn="l">
                        <a:spcBef>
                          <a:spcPts val="0"/>
                        </a:spcBef>
                        <a:spcAft>
                          <a:spcPts val="0"/>
                        </a:spcAft>
                        <a:buFont typeface="Arial"/>
                        <a:buChar char="–"/>
                      </a:pPr>
                      <a:r>
                        <a:rPr lang="en-US" sz="1500" dirty="0" smtClean="0">
                          <a:effectLst/>
                          <a:latin typeface="+mn-lt"/>
                          <a:ea typeface="ＭＳ 明朝"/>
                          <a:cs typeface="Times New Roman"/>
                        </a:rPr>
                        <a:t>address key concerns (“what do we do if….”)</a:t>
                      </a:r>
                    </a:p>
                    <a:p>
                      <a:pPr marL="192024" marR="0" lvl="0" indent="-192024" algn="l">
                        <a:spcBef>
                          <a:spcPts val="0"/>
                        </a:spcBef>
                        <a:spcAft>
                          <a:spcPts val="0"/>
                        </a:spcAft>
                        <a:buFont typeface="Arial"/>
                        <a:buChar char="–"/>
                      </a:pPr>
                      <a:r>
                        <a:rPr lang="en-US" sz="1500" dirty="0" smtClean="0">
                          <a:effectLst/>
                          <a:latin typeface="+mn-lt"/>
                          <a:ea typeface="ＭＳ 明朝"/>
                          <a:cs typeface="Times New Roman"/>
                        </a:rPr>
                        <a:t>brainstorm ideas (“what do you think about…”)</a:t>
                      </a:r>
                    </a:p>
                  </a:txBody>
                  <a:tcPr marL="68580" marR="68580" marT="0" marB="0">
                    <a:lnL w="57150" cap="flat" cmpd="sng" algn="ctr">
                      <a:solidFill>
                        <a:srgbClr val="F77F00"/>
                      </a:solidFill>
                      <a:prstDash val="solid"/>
                      <a:round/>
                      <a:headEnd type="none" w="med" len="med"/>
                      <a:tailEnd type="none" w="med" len="med"/>
                    </a:lnL>
                    <a:lnR w="57150" cap="flat" cmpd="sng" algn="ctr">
                      <a:solidFill>
                        <a:srgbClr val="F77F00"/>
                      </a:solidFill>
                      <a:prstDash val="solid"/>
                      <a:round/>
                      <a:headEnd type="none" w="med" len="med"/>
                      <a:tailEnd type="none" w="med" len="med"/>
                    </a:lnR>
                    <a:lnT w="19050" cap="flat" cmpd="sng" algn="ctr">
                      <a:solidFill>
                        <a:srgbClr val="F77F00"/>
                      </a:solidFill>
                      <a:prstDash val="solid"/>
                      <a:round/>
                      <a:headEnd type="none" w="med" len="med"/>
                      <a:tailEnd type="none" w="med" len="med"/>
                    </a:lnT>
                    <a:lnB w="57150" cap="flat" cmpd="sng" algn="ctr">
                      <a:solidFill>
                        <a:srgbClr val="F77F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extLst>
      <p:ext uri="{BB962C8B-B14F-4D97-AF65-F5344CB8AC3E}">
        <p14:creationId xmlns:p14="http://schemas.microsoft.com/office/powerpoint/2010/main" val="176324110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TextBox 5"/>
          <p:cNvSpPr txBox="1">
            <a:spLocks noChangeArrowheads="1"/>
          </p:cNvSpPr>
          <p:nvPr/>
        </p:nvSpPr>
        <p:spPr bwMode="auto">
          <a:xfrm>
            <a:off x="471948" y="213954"/>
            <a:ext cx="8200566" cy="584776"/>
          </a:xfrm>
          <a:prstGeom prst="rect">
            <a:avLst/>
          </a:prstGeom>
          <a:noFill/>
          <a:ln w="9525">
            <a:noFill/>
            <a:miter lim="800000"/>
            <a:headEnd/>
            <a:tailEnd/>
          </a:ln>
        </p:spPr>
        <p:txBody>
          <a:bodyPr wrap="square">
            <a:prstTxWarp prst="textNoShape">
              <a:avLst/>
            </a:prstTxWarp>
            <a:spAutoFit/>
          </a:bodyPr>
          <a:lstStyle/>
          <a:p>
            <a:r>
              <a:rPr lang="en-US" sz="3200" i="1" dirty="0" smtClean="0">
                <a:solidFill>
                  <a:schemeClr val="bg1"/>
                </a:solidFill>
              </a:rPr>
              <a:t>Awareness: </a:t>
            </a:r>
            <a:r>
              <a:rPr lang="en-US" sz="3200" dirty="0" smtClean="0">
                <a:solidFill>
                  <a:schemeClr val="bg1"/>
                </a:solidFill>
              </a:rPr>
              <a:t>Articles</a:t>
            </a:r>
            <a:endParaRPr lang="en-US" sz="3200" dirty="0">
              <a:solidFill>
                <a:schemeClr val="bg1"/>
              </a:solidFill>
            </a:endParaRPr>
          </a:p>
        </p:txBody>
      </p:sp>
      <p:sp>
        <p:nvSpPr>
          <p:cNvPr id="8" name="TextBox 7"/>
          <p:cNvSpPr txBox="1"/>
          <p:nvPr/>
        </p:nvSpPr>
        <p:spPr>
          <a:xfrm>
            <a:off x="577746" y="1156942"/>
            <a:ext cx="8566254" cy="400110"/>
          </a:xfrm>
          <a:prstGeom prst="rect">
            <a:avLst/>
          </a:prstGeom>
          <a:noFill/>
        </p:spPr>
        <p:txBody>
          <a:bodyPr wrap="square" rtlCol="0">
            <a:spAutoFit/>
          </a:bodyPr>
          <a:lstStyle/>
          <a:p>
            <a:r>
              <a:rPr lang="en-US" sz="2000" dirty="0" smtClean="0"/>
              <a:t>Over 300 articles about Vested have been in the press since inception! </a:t>
            </a:r>
            <a:endParaRPr lang="en-US" sz="2000" dirty="0"/>
          </a:p>
        </p:txBody>
      </p:sp>
      <p:sp>
        <p:nvSpPr>
          <p:cNvPr id="7" name="Slide Number Placeholder 2"/>
          <p:cNvSpPr txBox="1">
            <a:spLocks/>
          </p:cNvSpPr>
          <p:nvPr/>
        </p:nvSpPr>
        <p:spPr>
          <a:xfrm>
            <a:off x="8672513" y="6357261"/>
            <a:ext cx="381789" cy="429299"/>
          </a:xfrm>
          <a:prstGeom prst="rect">
            <a:avLst/>
          </a:prstGeom>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fld id="{0A9724E5-0A80-3C41-8955-F8E17D92E2DB}" type="slidenum">
              <a:rPr kumimoji="0" lang="en-US" sz="1100" b="0" i="0" u="none" strike="noStrike" kern="1200" cap="none" spc="0" normalizeH="0" baseline="0" noProof="0" smtClean="0">
                <a:ln>
                  <a:noFill/>
                </a:ln>
                <a:solidFill>
                  <a:srgbClr val="5C5C5C"/>
                </a:solidFill>
                <a:effectLst/>
                <a:uLnTx/>
                <a:uFillTx/>
                <a:latin typeface="Tahoma" pitchFamily="34" charset="0"/>
                <a:ea typeface="+mn-ea"/>
                <a:cs typeface="Arial" pitchFamily="34" charset="0"/>
              </a:rPr>
              <a:pPr marL="0" marR="0" lvl="0" indent="0" algn="ctr" defTabSz="914400" rtl="0" eaLnBrk="1" fontAlgn="base" latinLnBrk="0" hangingPunct="1">
                <a:lnSpc>
                  <a:spcPct val="100000"/>
                </a:lnSpc>
                <a:spcBef>
                  <a:spcPct val="0"/>
                </a:spcBef>
                <a:spcAft>
                  <a:spcPct val="0"/>
                </a:spcAft>
                <a:buClrTx/>
                <a:buSzTx/>
                <a:buFontTx/>
                <a:buNone/>
                <a:tabLst/>
                <a:defRPr/>
              </a:pPr>
              <a:t>16</a:t>
            </a:fld>
            <a:endParaRPr kumimoji="0" lang="en-US" sz="1100" b="0" i="0" u="none" strike="noStrike" kern="1200" cap="none" spc="0" normalizeH="0" baseline="0" noProof="0" dirty="0">
              <a:ln>
                <a:noFill/>
              </a:ln>
              <a:solidFill>
                <a:srgbClr val="5C5C5C"/>
              </a:solidFill>
              <a:effectLst/>
              <a:uLnTx/>
              <a:uFillTx/>
              <a:latin typeface="Tahoma" pitchFamily="34" charset="0"/>
              <a:ea typeface="+mn-ea"/>
              <a:cs typeface="Arial" pitchFamily="34" charset="0"/>
            </a:endParaRPr>
          </a:p>
        </p:txBody>
      </p:sp>
      <p:pic>
        <p:nvPicPr>
          <p:cNvPr id="9" name="Picture 8" descr="flat panel monitor.png"/>
          <p:cNvPicPr>
            <a:picLocks noChangeAspect="1"/>
          </p:cNvPicPr>
          <p:nvPr/>
        </p:nvPicPr>
        <p:blipFill rotWithShape="1">
          <a:blip r:embed="rId3">
            <a:extLst>
              <a:ext uri="{28A0092B-C50C-407E-A947-70E740481C1C}">
                <a14:useLocalDpi xmlns:a14="http://schemas.microsoft.com/office/drawing/2010/main" val="0"/>
              </a:ext>
            </a:extLst>
          </a:blip>
          <a:srcRect l="4126" t="3069" r="3569" b="12795"/>
          <a:stretch/>
        </p:blipFill>
        <p:spPr>
          <a:xfrm>
            <a:off x="1061308" y="1797445"/>
            <a:ext cx="7186446" cy="4333396"/>
          </a:xfrm>
          <a:prstGeom prst="rect">
            <a:avLst/>
          </a:prstGeom>
        </p:spPr>
      </p:pic>
      <p:sp>
        <p:nvSpPr>
          <p:cNvPr id="10" name="Rectangle 9"/>
          <p:cNvSpPr/>
          <p:nvPr/>
        </p:nvSpPr>
        <p:spPr>
          <a:xfrm>
            <a:off x="1434756" y="2150802"/>
            <a:ext cx="693351" cy="3668852"/>
          </a:xfrm>
          <a:prstGeom prst="rect">
            <a:avLst/>
          </a:prstGeom>
          <a:solidFill>
            <a:schemeClr val="bg2">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p:nvSpPr>
        <p:spPr>
          <a:xfrm>
            <a:off x="7180650" y="2150802"/>
            <a:ext cx="672432" cy="3668852"/>
          </a:xfrm>
          <a:prstGeom prst="rect">
            <a:avLst/>
          </a:prstGeom>
          <a:solidFill>
            <a:schemeClr val="bg2">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 name="Picture 1" descr="media_screen-grab.jpg"/>
          <p:cNvPicPr>
            <a:picLocks noChangeAspect="1"/>
          </p:cNvPicPr>
          <p:nvPr/>
        </p:nvPicPr>
        <p:blipFill rotWithShape="1">
          <a:blip r:embed="rId4">
            <a:extLst>
              <a:ext uri="{28A0092B-C50C-407E-A947-70E740481C1C}">
                <a14:useLocalDpi xmlns:a14="http://schemas.microsoft.com/office/drawing/2010/main" val="0"/>
              </a:ext>
            </a:extLst>
          </a:blip>
          <a:srcRect b="9929"/>
          <a:stretch/>
        </p:blipFill>
        <p:spPr>
          <a:xfrm>
            <a:off x="2128107" y="2150802"/>
            <a:ext cx="5052543" cy="3668852"/>
          </a:xfrm>
          <a:prstGeom prst="rect">
            <a:avLst/>
          </a:prstGeom>
        </p:spPr>
      </p:pic>
      <p:sp>
        <p:nvSpPr>
          <p:cNvPr id="5" name="Rectangular Callout 4"/>
          <p:cNvSpPr/>
          <p:nvPr/>
        </p:nvSpPr>
        <p:spPr>
          <a:xfrm>
            <a:off x="441055" y="3365267"/>
            <a:ext cx="2255543" cy="1456326"/>
          </a:xfrm>
          <a:prstGeom prst="wedgeRectCallout">
            <a:avLst>
              <a:gd name="adj1" fmla="val 36248"/>
              <a:gd name="adj2" fmla="val -29134"/>
            </a:avLst>
          </a:prstGeom>
          <a:solidFill>
            <a:srgbClr val="F87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 name="TextBox 2"/>
          <p:cNvSpPr txBox="1"/>
          <p:nvPr/>
        </p:nvSpPr>
        <p:spPr>
          <a:xfrm>
            <a:off x="577746" y="3469041"/>
            <a:ext cx="2118852" cy="1200329"/>
          </a:xfrm>
          <a:prstGeom prst="rect">
            <a:avLst/>
          </a:prstGeom>
          <a:noFill/>
        </p:spPr>
        <p:txBody>
          <a:bodyPr wrap="square" rtlCol="0">
            <a:spAutoFit/>
          </a:bodyPr>
          <a:lstStyle/>
          <a:p>
            <a:r>
              <a:rPr lang="en-US" b="1" dirty="0" smtClean="0">
                <a:solidFill>
                  <a:srgbClr val="FFFFFF"/>
                </a:solidFill>
              </a:rPr>
              <a:t>Look Under Media to find our </a:t>
            </a:r>
          </a:p>
          <a:p>
            <a:r>
              <a:rPr lang="en-US" b="1" dirty="0">
                <a:solidFill>
                  <a:srgbClr val="FFFFFF"/>
                </a:solidFill>
              </a:rPr>
              <a:t>a</a:t>
            </a:r>
            <a:r>
              <a:rPr lang="en-US" b="1" dirty="0" smtClean="0">
                <a:solidFill>
                  <a:srgbClr val="FFFFFF"/>
                </a:solidFill>
              </a:rPr>
              <a:t>rticles, videos, and FAQs </a:t>
            </a:r>
            <a:endParaRPr lang="en-US" b="1" dirty="0">
              <a:solidFill>
                <a:srgbClr val="FFFFFF"/>
              </a:solidFill>
            </a:endParaRPr>
          </a:p>
        </p:txBody>
      </p:sp>
    </p:spTree>
    <p:extLst>
      <p:ext uri="{BB962C8B-B14F-4D97-AF65-F5344CB8AC3E}">
        <p14:creationId xmlns:p14="http://schemas.microsoft.com/office/powerpoint/2010/main" val="3873714910"/>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flat panel monitor.png"/>
          <p:cNvPicPr>
            <a:picLocks noChangeAspect="1"/>
          </p:cNvPicPr>
          <p:nvPr/>
        </p:nvPicPr>
        <p:blipFill rotWithShape="1">
          <a:blip r:embed="rId3">
            <a:extLst>
              <a:ext uri="{28A0092B-C50C-407E-A947-70E740481C1C}">
                <a14:useLocalDpi xmlns:a14="http://schemas.microsoft.com/office/drawing/2010/main" val="0"/>
              </a:ext>
            </a:extLst>
          </a:blip>
          <a:srcRect l="4126" t="3069" r="3569" b="12795"/>
          <a:stretch/>
        </p:blipFill>
        <p:spPr>
          <a:xfrm>
            <a:off x="1061308" y="1486258"/>
            <a:ext cx="7186446" cy="4333396"/>
          </a:xfrm>
          <a:prstGeom prst="rect">
            <a:avLst/>
          </a:prstGeom>
        </p:spPr>
      </p:pic>
      <p:sp>
        <p:nvSpPr>
          <p:cNvPr id="12290" name="Rectangle 4"/>
          <p:cNvSpPr>
            <a:spLocks noChangeArrowheads="1"/>
          </p:cNvSpPr>
          <p:nvPr/>
        </p:nvSpPr>
        <p:spPr bwMode="auto">
          <a:xfrm>
            <a:off x="609600" y="257175"/>
            <a:ext cx="8153400" cy="733425"/>
          </a:xfrm>
          <a:prstGeom prst="rect">
            <a:avLst/>
          </a:prstGeom>
          <a:noFill/>
          <a:ln w="9525">
            <a:noFill/>
            <a:miter lim="800000"/>
            <a:headEnd/>
            <a:tailEnd/>
          </a:ln>
        </p:spPr>
        <p:txBody>
          <a:bodyPr anchor="ctr"/>
          <a:lstStyle/>
          <a:p>
            <a:endParaRPr lang="en-US" sz="3200" b="1"/>
          </a:p>
        </p:txBody>
      </p:sp>
      <p:sp>
        <p:nvSpPr>
          <p:cNvPr id="12292" name="Title 4"/>
          <p:cNvSpPr>
            <a:spLocks noGrp="1"/>
          </p:cNvSpPr>
          <p:nvPr>
            <p:ph type="title"/>
          </p:nvPr>
        </p:nvSpPr>
        <p:spPr/>
        <p:txBody>
          <a:bodyPr/>
          <a:lstStyle/>
          <a:p>
            <a:r>
              <a:rPr lang="en-US" i="1" dirty="0" smtClean="0"/>
              <a:t>Awareness: </a:t>
            </a:r>
            <a:r>
              <a:rPr lang="en-US" dirty="0" smtClean="0"/>
              <a:t>3 Main Blogs</a:t>
            </a:r>
          </a:p>
        </p:txBody>
      </p:sp>
      <p:sp>
        <p:nvSpPr>
          <p:cNvPr id="6" name="Slide Number Placeholder 2"/>
          <p:cNvSpPr txBox="1">
            <a:spLocks/>
          </p:cNvSpPr>
          <p:nvPr/>
        </p:nvSpPr>
        <p:spPr>
          <a:xfrm>
            <a:off x="8672513" y="6357261"/>
            <a:ext cx="381789" cy="429299"/>
          </a:xfrm>
          <a:prstGeom prst="rect">
            <a:avLst/>
          </a:prstGeom>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fld id="{0A9724E5-0A80-3C41-8955-F8E17D92E2DB}" type="slidenum">
              <a:rPr kumimoji="0" lang="en-US" sz="1100" b="0" i="0" u="none" strike="noStrike" kern="1200" cap="none" spc="0" normalizeH="0" baseline="0" noProof="0" smtClean="0">
                <a:ln>
                  <a:noFill/>
                </a:ln>
                <a:solidFill>
                  <a:srgbClr val="5C5C5C"/>
                </a:solidFill>
                <a:effectLst/>
                <a:uLnTx/>
                <a:uFillTx/>
                <a:latin typeface="Tahoma" pitchFamily="34" charset="0"/>
                <a:ea typeface="+mn-ea"/>
                <a:cs typeface="Arial" pitchFamily="34" charset="0"/>
              </a:rPr>
              <a:pPr marL="0" marR="0" lvl="0" indent="0" algn="ctr" defTabSz="914400" rtl="0" eaLnBrk="1" fontAlgn="base" latinLnBrk="0" hangingPunct="1">
                <a:lnSpc>
                  <a:spcPct val="100000"/>
                </a:lnSpc>
                <a:spcBef>
                  <a:spcPct val="0"/>
                </a:spcBef>
                <a:spcAft>
                  <a:spcPct val="0"/>
                </a:spcAft>
                <a:buClrTx/>
                <a:buSzTx/>
                <a:buFontTx/>
                <a:buNone/>
                <a:tabLst/>
                <a:defRPr/>
              </a:pPr>
              <a:t>17</a:t>
            </a:fld>
            <a:endParaRPr kumimoji="0" lang="en-US" sz="1100" b="0" i="0" u="none" strike="noStrike" kern="1200" cap="none" spc="0" normalizeH="0" baseline="0" noProof="0" dirty="0">
              <a:ln>
                <a:noFill/>
              </a:ln>
              <a:solidFill>
                <a:srgbClr val="5C5C5C"/>
              </a:solidFill>
              <a:effectLst/>
              <a:uLnTx/>
              <a:uFillTx/>
              <a:latin typeface="Tahoma" pitchFamily="34" charset="0"/>
              <a:ea typeface="+mn-ea"/>
              <a:cs typeface="Arial" pitchFamily="34" charset="0"/>
            </a:endParaRPr>
          </a:p>
        </p:txBody>
      </p:sp>
      <p:sp>
        <p:nvSpPr>
          <p:cNvPr id="13" name="TextBox 12"/>
          <p:cNvSpPr txBox="1"/>
          <p:nvPr/>
        </p:nvSpPr>
        <p:spPr>
          <a:xfrm>
            <a:off x="1061308" y="1031719"/>
            <a:ext cx="2874321" cy="400110"/>
          </a:xfrm>
          <a:prstGeom prst="rect">
            <a:avLst/>
          </a:prstGeom>
          <a:noFill/>
        </p:spPr>
        <p:txBody>
          <a:bodyPr wrap="square" rtlCol="0">
            <a:spAutoFit/>
          </a:bodyPr>
          <a:lstStyle/>
          <a:p>
            <a:r>
              <a:rPr lang="en-US" sz="2000" dirty="0" smtClean="0"/>
              <a:t>Vested </a:t>
            </a:r>
            <a:r>
              <a:rPr lang="en-US" sz="2000" dirty="0"/>
              <a:t>Blog (2x Week</a:t>
            </a:r>
            <a:r>
              <a:rPr lang="en-US" sz="2000" dirty="0" smtClean="0"/>
              <a:t>)</a:t>
            </a:r>
            <a:endParaRPr lang="en-US" sz="2000" dirty="0"/>
          </a:p>
        </p:txBody>
      </p:sp>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58185" y="1936681"/>
            <a:ext cx="4856229" cy="34747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27503" y="2061029"/>
            <a:ext cx="5054056" cy="31838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p:cNvSpPr/>
          <p:nvPr/>
        </p:nvSpPr>
        <p:spPr>
          <a:xfrm>
            <a:off x="1434756" y="1839615"/>
            <a:ext cx="693351" cy="3668852"/>
          </a:xfrm>
          <a:prstGeom prst="rect">
            <a:avLst/>
          </a:prstGeom>
          <a:solidFill>
            <a:schemeClr val="bg2">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p:nvSpPr>
        <p:spPr>
          <a:xfrm>
            <a:off x="7180650" y="1839615"/>
            <a:ext cx="672432" cy="3668852"/>
          </a:xfrm>
          <a:prstGeom prst="rect">
            <a:avLst/>
          </a:prstGeom>
          <a:solidFill>
            <a:schemeClr val="bg2">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052"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25276" y="1984604"/>
            <a:ext cx="5055374" cy="33788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5" name="Rectangle 14"/>
          <p:cNvSpPr/>
          <p:nvPr/>
        </p:nvSpPr>
        <p:spPr>
          <a:xfrm>
            <a:off x="1061308" y="1020834"/>
            <a:ext cx="4042229" cy="400110"/>
          </a:xfrm>
          <a:prstGeom prst="rect">
            <a:avLst/>
          </a:prstGeom>
        </p:spPr>
        <p:txBody>
          <a:bodyPr wrap="square">
            <a:spAutoFit/>
          </a:bodyPr>
          <a:lstStyle/>
          <a:p>
            <a:r>
              <a:rPr lang="en-US" sz="2000" dirty="0"/>
              <a:t>Outsourcing Magazine (1x Month</a:t>
            </a:r>
            <a:r>
              <a:rPr lang="en-US" sz="2000" dirty="0" smtClean="0"/>
              <a:t>)</a:t>
            </a:r>
            <a:endParaRPr lang="en-US" sz="2000" dirty="0"/>
          </a:p>
        </p:txBody>
      </p:sp>
      <p:sp>
        <p:nvSpPr>
          <p:cNvPr id="16" name="Rectangle 15"/>
          <p:cNvSpPr/>
          <p:nvPr/>
        </p:nvSpPr>
        <p:spPr>
          <a:xfrm>
            <a:off x="1161432" y="1041344"/>
            <a:ext cx="3942105" cy="400110"/>
          </a:xfrm>
          <a:prstGeom prst="rect">
            <a:avLst/>
          </a:prstGeom>
        </p:spPr>
        <p:txBody>
          <a:bodyPr wrap="none">
            <a:spAutoFit/>
          </a:bodyPr>
          <a:lstStyle/>
          <a:p>
            <a:r>
              <a:rPr lang="en-US" sz="2000" dirty="0" smtClean="0"/>
              <a:t>Procurement </a:t>
            </a:r>
            <a:r>
              <a:rPr lang="en-US" sz="2000" dirty="0"/>
              <a:t>Leaders (1x Month)</a:t>
            </a:r>
          </a:p>
        </p:txBody>
      </p:sp>
    </p:spTree>
    <p:extLst>
      <p:ext uri="{BB962C8B-B14F-4D97-AF65-F5344CB8AC3E}">
        <p14:creationId xmlns:p14="http://schemas.microsoft.com/office/powerpoint/2010/main" val="37946521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2050"/>
                                        </p:tgtEl>
                                      </p:cBhvr>
                                    </p:animEffect>
                                    <p:set>
                                      <p:cBhvr>
                                        <p:cTn id="7" dur="1" fill="hold">
                                          <p:stCondLst>
                                            <p:cond delay="499"/>
                                          </p:stCondLst>
                                        </p:cTn>
                                        <p:tgtEl>
                                          <p:spTgt spid="2050"/>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13"/>
                                        </p:tgtEl>
                                      </p:cBhvr>
                                    </p:animEffect>
                                    <p:set>
                                      <p:cBhvr>
                                        <p:cTn id="10" dur="1" fill="hold">
                                          <p:stCondLst>
                                            <p:cond delay="499"/>
                                          </p:stCondLst>
                                        </p:cTn>
                                        <p:tgtEl>
                                          <p:spTgt spid="13"/>
                                        </p:tgtEl>
                                        <p:attrNameLst>
                                          <p:attrName>style.visibility</p:attrName>
                                        </p:attrNameLst>
                                      </p:cBhvr>
                                      <p:to>
                                        <p:strVal val="hidden"/>
                                      </p:to>
                                    </p:se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2051"/>
                                        </p:tgtEl>
                                        <p:attrNameLst>
                                          <p:attrName>style.visibility</p:attrName>
                                        </p:attrNameLst>
                                      </p:cBhvr>
                                      <p:to>
                                        <p:strVal val="visible"/>
                                      </p:to>
                                    </p:set>
                                    <p:animEffect transition="in" filter="fade">
                                      <p:cBhvr>
                                        <p:cTn id="14" dur="500"/>
                                        <p:tgtEl>
                                          <p:spTgt spid="2051"/>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2051"/>
                                        </p:tgtEl>
                                      </p:cBhvr>
                                    </p:animEffect>
                                    <p:set>
                                      <p:cBhvr>
                                        <p:cTn id="22" dur="1" fill="hold">
                                          <p:stCondLst>
                                            <p:cond delay="499"/>
                                          </p:stCondLst>
                                        </p:cTn>
                                        <p:tgtEl>
                                          <p:spTgt spid="2051"/>
                                        </p:tgtEl>
                                        <p:attrNameLst>
                                          <p:attrName>style.visibility</p:attrName>
                                        </p:attrNameLst>
                                      </p:cBhvr>
                                      <p:to>
                                        <p:strVal val="hidden"/>
                                      </p:to>
                                    </p:set>
                                  </p:childTnLst>
                                </p:cTn>
                              </p:par>
                              <p:par>
                                <p:cTn id="23" presetID="10" presetClass="exit" presetSubtype="0" fill="hold" grpId="1" nodeType="withEffect">
                                  <p:stCondLst>
                                    <p:cond delay="0"/>
                                  </p:stCondLst>
                                  <p:childTnLst>
                                    <p:animEffect transition="out" filter="fade">
                                      <p:cBhvr>
                                        <p:cTn id="24" dur="500"/>
                                        <p:tgtEl>
                                          <p:spTgt spid="15"/>
                                        </p:tgtEl>
                                      </p:cBhvr>
                                    </p:animEffect>
                                    <p:set>
                                      <p:cBhvr>
                                        <p:cTn id="25" dur="1" fill="hold">
                                          <p:stCondLst>
                                            <p:cond delay="499"/>
                                          </p:stCondLst>
                                        </p:cTn>
                                        <p:tgtEl>
                                          <p:spTgt spid="15"/>
                                        </p:tgtEl>
                                        <p:attrNameLst>
                                          <p:attrName>style.visibility</p:attrName>
                                        </p:attrNameLst>
                                      </p:cBhvr>
                                      <p:to>
                                        <p:strVal val="hidden"/>
                                      </p:to>
                                    </p:set>
                                  </p:childTnLst>
                                </p:cTn>
                              </p:par>
                            </p:childTnLst>
                          </p:cTn>
                        </p:par>
                        <p:par>
                          <p:cTn id="26" fill="hold">
                            <p:stCondLst>
                              <p:cond delay="500"/>
                            </p:stCondLst>
                            <p:childTnLst>
                              <p:par>
                                <p:cTn id="27" presetID="10" presetClass="entr" presetSubtype="0" fill="hold" nodeType="afterEffect">
                                  <p:stCondLst>
                                    <p:cond delay="0"/>
                                  </p:stCondLst>
                                  <p:childTnLst>
                                    <p:set>
                                      <p:cBhvr>
                                        <p:cTn id="28" dur="1" fill="hold">
                                          <p:stCondLst>
                                            <p:cond delay="0"/>
                                          </p:stCondLst>
                                        </p:cTn>
                                        <p:tgtEl>
                                          <p:spTgt spid="2052"/>
                                        </p:tgtEl>
                                        <p:attrNameLst>
                                          <p:attrName>style.visibility</p:attrName>
                                        </p:attrNameLst>
                                      </p:cBhvr>
                                      <p:to>
                                        <p:strVal val="visible"/>
                                      </p:to>
                                    </p:set>
                                    <p:animEffect transition="in" filter="fade">
                                      <p:cBhvr>
                                        <p:cTn id="29" dur="500"/>
                                        <p:tgtEl>
                                          <p:spTgt spid="2052"/>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P spid="15" grpId="1"/>
      <p:bldP spid="1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flat panel monitor.png"/>
          <p:cNvPicPr>
            <a:picLocks noChangeAspect="1"/>
          </p:cNvPicPr>
          <p:nvPr/>
        </p:nvPicPr>
        <p:blipFill rotWithShape="1">
          <a:blip r:embed="rId3">
            <a:extLst>
              <a:ext uri="{28A0092B-C50C-407E-A947-70E740481C1C}">
                <a14:useLocalDpi xmlns:a14="http://schemas.microsoft.com/office/drawing/2010/main" val="0"/>
              </a:ext>
            </a:extLst>
          </a:blip>
          <a:srcRect l="4126" t="3069" r="3569" b="12795"/>
          <a:stretch/>
        </p:blipFill>
        <p:spPr>
          <a:xfrm>
            <a:off x="1061308" y="1486258"/>
            <a:ext cx="7186446" cy="4333396"/>
          </a:xfrm>
          <a:prstGeom prst="rect">
            <a:avLst/>
          </a:prstGeom>
        </p:spPr>
      </p:pic>
      <p:sp>
        <p:nvSpPr>
          <p:cNvPr id="12290" name="Rectangle 4"/>
          <p:cNvSpPr>
            <a:spLocks noChangeArrowheads="1"/>
          </p:cNvSpPr>
          <p:nvPr/>
        </p:nvSpPr>
        <p:spPr bwMode="auto">
          <a:xfrm>
            <a:off x="609600" y="257175"/>
            <a:ext cx="8153400" cy="733425"/>
          </a:xfrm>
          <a:prstGeom prst="rect">
            <a:avLst/>
          </a:prstGeom>
          <a:noFill/>
          <a:ln w="9525">
            <a:noFill/>
            <a:miter lim="800000"/>
            <a:headEnd/>
            <a:tailEnd/>
          </a:ln>
        </p:spPr>
        <p:txBody>
          <a:bodyPr anchor="ctr"/>
          <a:lstStyle/>
          <a:p>
            <a:endParaRPr lang="en-US" sz="3200" b="1"/>
          </a:p>
        </p:txBody>
      </p:sp>
      <p:sp>
        <p:nvSpPr>
          <p:cNvPr id="12292" name="Title 4"/>
          <p:cNvSpPr>
            <a:spLocks noGrp="1"/>
          </p:cNvSpPr>
          <p:nvPr>
            <p:ph type="title"/>
          </p:nvPr>
        </p:nvSpPr>
        <p:spPr/>
        <p:txBody>
          <a:bodyPr/>
          <a:lstStyle/>
          <a:p>
            <a:r>
              <a:rPr lang="en-US" i="1" dirty="0" smtClean="0"/>
              <a:t>Awareness: </a:t>
            </a:r>
            <a:r>
              <a:rPr lang="en-US" dirty="0" smtClean="0"/>
              <a:t>Speeches</a:t>
            </a:r>
          </a:p>
        </p:txBody>
      </p:sp>
      <p:sp>
        <p:nvSpPr>
          <p:cNvPr id="6" name="Slide Number Placeholder 2"/>
          <p:cNvSpPr txBox="1">
            <a:spLocks/>
          </p:cNvSpPr>
          <p:nvPr/>
        </p:nvSpPr>
        <p:spPr>
          <a:xfrm>
            <a:off x="8672513" y="6357261"/>
            <a:ext cx="381789" cy="429299"/>
          </a:xfrm>
          <a:prstGeom prst="rect">
            <a:avLst/>
          </a:prstGeom>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fld id="{0A9724E5-0A80-3C41-8955-F8E17D92E2DB}" type="slidenum">
              <a:rPr kumimoji="0" lang="en-US" sz="1100" b="0" i="0" u="none" strike="noStrike" kern="1200" cap="none" spc="0" normalizeH="0" baseline="0" noProof="0" smtClean="0">
                <a:ln>
                  <a:noFill/>
                </a:ln>
                <a:solidFill>
                  <a:srgbClr val="5C5C5C"/>
                </a:solidFill>
                <a:effectLst/>
                <a:uLnTx/>
                <a:uFillTx/>
                <a:latin typeface="Tahoma" pitchFamily="34" charset="0"/>
                <a:ea typeface="+mn-ea"/>
                <a:cs typeface="Arial" pitchFamily="34" charset="0"/>
              </a:rPr>
              <a:pPr marL="0" marR="0" lvl="0" indent="0" algn="ctr" defTabSz="914400" rtl="0" eaLnBrk="1" fontAlgn="base" latinLnBrk="0" hangingPunct="1">
                <a:lnSpc>
                  <a:spcPct val="100000"/>
                </a:lnSpc>
                <a:spcBef>
                  <a:spcPct val="0"/>
                </a:spcBef>
                <a:spcAft>
                  <a:spcPct val="0"/>
                </a:spcAft>
                <a:buClrTx/>
                <a:buSzTx/>
                <a:buFontTx/>
                <a:buNone/>
                <a:tabLst/>
                <a:defRPr/>
              </a:pPr>
              <a:t>18</a:t>
            </a:fld>
            <a:endParaRPr kumimoji="0" lang="en-US" sz="1100" b="0" i="0" u="none" strike="noStrike" kern="1200" cap="none" spc="0" normalizeH="0" baseline="0" noProof="0" dirty="0">
              <a:ln>
                <a:noFill/>
              </a:ln>
              <a:solidFill>
                <a:srgbClr val="5C5C5C"/>
              </a:solidFill>
              <a:effectLst/>
              <a:uLnTx/>
              <a:uFillTx/>
              <a:latin typeface="Tahoma" pitchFamily="34" charset="0"/>
              <a:ea typeface="+mn-ea"/>
              <a:cs typeface="Arial" pitchFamily="34" charset="0"/>
            </a:endParaRPr>
          </a:p>
        </p:txBody>
      </p:sp>
      <p:pic>
        <p:nvPicPr>
          <p:cNvPr id="4" name="Picture 3" descr="Vested_speaking-page_screengrab.png"/>
          <p:cNvPicPr>
            <a:picLocks noChangeAspect="1"/>
          </p:cNvPicPr>
          <p:nvPr/>
        </p:nvPicPr>
        <p:blipFill rotWithShape="1">
          <a:blip r:embed="rId4">
            <a:extLst>
              <a:ext uri="{28A0092B-C50C-407E-A947-70E740481C1C}">
                <a14:useLocalDpi xmlns:a14="http://schemas.microsoft.com/office/drawing/2010/main" val="0"/>
              </a:ext>
            </a:extLst>
          </a:blip>
          <a:srcRect t="17381" b="14254"/>
          <a:stretch/>
        </p:blipFill>
        <p:spPr>
          <a:xfrm>
            <a:off x="1954142" y="1838716"/>
            <a:ext cx="5226508" cy="3662535"/>
          </a:xfrm>
          <a:prstGeom prst="rect">
            <a:avLst/>
          </a:prstGeom>
        </p:spPr>
      </p:pic>
      <p:sp>
        <p:nvSpPr>
          <p:cNvPr id="10" name="Rectangle 9"/>
          <p:cNvSpPr/>
          <p:nvPr/>
        </p:nvSpPr>
        <p:spPr>
          <a:xfrm>
            <a:off x="1434756" y="1839615"/>
            <a:ext cx="693351" cy="3668852"/>
          </a:xfrm>
          <a:prstGeom prst="rect">
            <a:avLst/>
          </a:prstGeom>
          <a:solidFill>
            <a:schemeClr val="bg2">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p:nvSpPr>
        <p:spPr>
          <a:xfrm>
            <a:off x="7180650" y="1839615"/>
            <a:ext cx="672432" cy="3668852"/>
          </a:xfrm>
          <a:prstGeom prst="rect">
            <a:avLst/>
          </a:prstGeom>
          <a:solidFill>
            <a:schemeClr val="bg2">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602350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0A9724E5-0A80-3C41-8955-F8E17D92E2DB}" type="slidenum">
              <a:rPr lang="en-US" smtClean="0"/>
              <a:pPr/>
              <a:t>19</a:t>
            </a:fld>
            <a:endParaRPr lang="en-US" dirty="0"/>
          </a:p>
        </p:txBody>
      </p:sp>
      <p:sp>
        <p:nvSpPr>
          <p:cNvPr id="3" name="Title 2"/>
          <p:cNvSpPr>
            <a:spLocks noGrp="1"/>
          </p:cNvSpPr>
          <p:nvPr>
            <p:ph type="title"/>
          </p:nvPr>
        </p:nvSpPr>
        <p:spPr/>
        <p:txBody>
          <a:bodyPr/>
          <a:lstStyle/>
          <a:p>
            <a:r>
              <a:rPr lang="en-US" dirty="0" smtClean="0"/>
              <a:t>Understanding Resources</a:t>
            </a:r>
            <a:endParaRPr lang="en-US" dirty="0"/>
          </a:p>
        </p:txBody>
      </p:sp>
    </p:spTree>
    <p:extLst>
      <p:ext uri="{BB962C8B-B14F-4D97-AF65-F5344CB8AC3E}">
        <p14:creationId xmlns:p14="http://schemas.microsoft.com/office/powerpoint/2010/main" val="304687401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64539" y="72477"/>
            <a:ext cx="8517233" cy="782637"/>
          </a:xfrm>
        </p:spPr>
        <p:txBody>
          <a:bodyPr anchor="ctr">
            <a:noAutofit/>
          </a:bodyPr>
          <a:lstStyle/>
          <a:p>
            <a:r>
              <a:rPr lang="en-US" dirty="0" smtClean="0"/>
              <a:t>Syllabus</a:t>
            </a:r>
            <a:endParaRPr lang="en-US" dirty="0"/>
          </a:p>
        </p:txBody>
      </p:sp>
      <p:sp>
        <p:nvSpPr>
          <p:cNvPr id="6" name="Slide Number Placeholder 2"/>
          <p:cNvSpPr txBox="1">
            <a:spLocks/>
          </p:cNvSpPr>
          <p:nvPr/>
        </p:nvSpPr>
        <p:spPr>
          <a:xfrm>
            <a:off x="8672513" y="6357261"/>
            <a:ext cx="381789" cy="429299"/>
          </a:xfrm>
          <a:prstGeom prst="rect">
            <a:avLst/>
          </a:prstGeom>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fld id="{0A9724E5-0A80-3C41-8955-F8E17D92E2DB}" type="slidenum">
              <a:rPr kumimoji="0" lang="en-US" sz="1100" b="0" i="0" u="none" strike="noStrike" kern="1200" cap="none" spc="0" normalizeH="0" baseline="0" noProof="0" smtClean="0">
                <a:ln>
                  <a:noFill/>
                </a:ln>
                <a:solidFill>
                  <a:srgbClr val="5C5C5C"/>
                </a:solidFill>
                <a:effectLst/>
                <a:uLnTx/>
                <a:uFillTx/>
                <a:latin typeface="Tahoma" pitchFamily="34" charset="0"/>
                <a:ea typeface="+mn-ea"/>
                <a:cs typeface="Arial" pitchFamily="34" charset="0"/>
              </a:rPr>
              <a:pPr marL="0" marR="0" lvl="0" indent="0" algn="ctr" defTabSz="914400" rtl="0" eaLnBrk="1" fontAlgn="base" latinLnBrk="0" hangingPunct="1">
                <a:lnSpc>
                  <a:spcPct val="100000"/>
                </a:lnSpc>
                <a:spcBef>
                  <a:spcPct val="0"/>
                </a:spcBef>
                <a:spcAft>
                  <a:spcPct val="0"/>
                </a:spcAft>
                <a:buClrTx/>
                <a:buSzTx/>
                <a:buFontTx/>
                <a:buNone/>
                <a:tabLst/>
                <a:defRPr/>
              </a:pPr>
              <a:t>2</a:t>
            </a:fld>
            <a:endParaRPr kumimoji="0" lang="en-US" sz="1100" b="0" i="0" u="none" strike="noStrike" kern="1200" cap="none" spc="0" normalizeH="0" baseline="0" noProof="0" dirty="0">
              <a:ln>
                <a:noFill/>
              </a:ln>
              <a:solidFill>
                <a:srgbClr val="5C5C5C"/>
              </a:solidFill>
              <a:effectLst/>
              <a:uLnTx/>
              <a:uFillTx/>
              <a:latin typeface="Tahoma" pitchFamily="34" charset="0"/>
              <a:ea typeface="+mn-ea"/>
              <a:cs typeface="Arial" pitchFamily="34" charset="0"/>
            </a:endParaRPr>
          </a:p>
        </p:txBody>
      </p:sp>
      <p:sp>
        <p:nvSpPr>
          <p:cNvPr id="15" name="TextBox 14"/>
          <p:cNvSpPr txBox="1"/>
          <p:nvPr/>
        </p:nvSpPr>
        <p:spPr>
          <a:xfrm>
            <a:off x="4811931" y="1344168"/>
            <a:ext cx="3874869" cy="954107"/>
          </a:xfrm>
          <a:prstGeom prst="rect">
            <a:avLst/>
          </a:prstGeom>
          <a:noFill/>
        </p:spPr>
        <p:txBody>
          <a:bodyPr wrap="square" rtlCol="0">
            <a:spAutoFit/>
          </a:bodyPr>
          <a:lstStyle/>
          <a:p>
            <a:r>
              <a:rPr lang="en-US" sz="2800" dirty="0" smtClean="0">
                <a:solidFill>
                  <a:srgbClr val="5C5C5C"/>
                </a:solidFill>
              </a:rPr>
              <a:t>In this module we will cover: Resource Guide</a:t>
            </a:r>
            <a:endParaRPr lang="en-US" sz="2800" dirty="0">
              <a:solidFill>
                <a:srgbClr val="5C5C5C"/>
              </a:solidFill>
            </a:endParaRPr>
          </a:p>
        </p:txBody>
      </p:sp>
      <p:graphicFrame>
        <p:nvGraphicFramePr>
          <p:cNvPr id="21" name="Table 20"/>
          <p:cNvGraphicFramePr>
            <a:graphicFrameLocks noGrp="1"/>
          </p:cNvGraphicFramePr>
          <p:nvPr>
            <p:extLst>
              <p:ext uri="{D42A27DB-BD31-4B8C-83A1-F6EECF244321}">
                <p14:modId xmlns:p14="http://schemas.microsoft.com/office/powerpoint/2010/main" val="967159046"/>
              </p:ext>
            </p:extLst>
          </p:nvPr>
        </p:nvGraphicFramePr>
        <p:xfrm>
          <a:off x="611407" y="1358697"/>
          <a:ext cx="3960592" cy="3933727"/>
        </p:xfrm>
        <a:graphic>
          <a:graphicData uri="http://schemas.openxmlformats.org/drawingml/2006/table">
            <a:tbl>
              <a:tblPr firstRow="1" bandRow="1">
                <a:tableStyleId>{17292A2E-F333-43FB-9621-5CBBE7FDCDCB}</a:tableStyleId>
              </a:tblPr>
              <a:tblGrid>
                <a:gridCol w="949043"/>
                <a:gridCol w="2573729"/>
                <a:gridCol w="437820"/>
              </a:tblGrid>
              <a:tr h="611094">
                <a:tc gridSpan="3">
                  <a:txBody>
                    <a:bodyPr/>
                    <a:lstStyle/>
                    <a:p>
                      <a:pPr algn="ctr"/>
                      <a:r>
                        <a:rPr lang="en-US" sz="1600" dirty="0" smtClean="0"/>
                        <a:t>Vested Orientation</a:t>
                      </a:r>
                      <a:endParaRPr lang="en-US" sz="16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77C00"/>
                    </a:solidFill>
                  </a:tcPr>
                </a:tc>
                <a:tc hMerge="1">
                  <a:txBody>
                    <a:bodyPr/>
                    <a:lstStyle/>
                    <a:p>
                      <a:pPr algn="ctr"/>
                      <a:endParaRPr lang="en-US" sz="1400" dirty="0"/>
                    </a:p>
                  </a:txBody>
                  <a:tcPr anchor="ctr">
                    <a:solidFill>
                      <a:srgbClr val="F77C00"/>
                    </a:solidFill>
                  </a:tcPr>
                </a:tc>
                <a:tc hMerge="1">
                  <a:txBody>
                    <a:bodyPr/>
                    <a:lstStyle/>
                    <a:p>
                      <a:endParaRPr lang="en-US"/>
                    </a:p>
                  </a:txBody>
                  <a:tcPr/>
                </a:tc>
              </a:tr>
              <a:tr h="499815">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latin typeface="+mn-lt"/>
                          <a:ea typeface="+mn-ea"/>
                          <a:cs typeface="+mn-cs"/>
                        </a:rPr>
                        <a:t>Module 1</a:t>
                      </a:r>
                      <a:endParaRPr lang="en-US" sz="1200" b="1" kern="1200" dirty="0">
                        <a:solidFill>
                          <a:schemeClr val="tx1"/>
                        </a:solidFill>
                        <a:latin typeface="+mn-lt"/>
                        <a:ea typeface="+mn-ea"/>
                        <a:cs typeface="+mn-cs"/>
                      </a:endParaRPr>
                    </a:p>
                  </a:txBody>
                  <a:tcPr anchor="ctr">
                    <a:lnL w="12700" cap="flat" cmpd="sng" algn="ctr">
                      <a:noFill/>
                      <a:prstDash val="solid"/>
                      <a:round/>
                      <a:headEnd type="none" w="med" len="med"/>
                      <a:tailEnd type="none" w="med" len="med"/>
                    </a:lnL>
                    <a:lnR w="9525" cap="flat" cmpd="sng" algn="ctr">
                      <a:solidFill>
                        <a:srgbClr val="5C5C5C"/>
                      </a:solid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latin typeface="+mn-lt"/>
                          <a:ea typeface="+mn-ea"/>
                          <a:cs typeface="+mn-cs"/>
                        </a:rPr>
                        <a:t>An Overview Of Vested</a:t>
                      </a:r>
                      <a:endParaRPr lang="en-US" sz="1200" b="1" kern="1200" dirty="0">
                        <a:solidFill>
                          <a:schemeClr val="tx1"/>
                        </a:solidFill>
                        <a:latin typeface="+mn-lt"/>
                        <a:ea typeface="+mn-ea"/>
                        <a:cs typeface="+mn-cs"/>
                      </a:endParaRPr>
                    </a:p>
                  </a:txBody>
                  <a:tcPr anchor="ctr">
                    <a:lnL w="9525" cap="flat" cmpd="sng" algn="ctr">
                      <a:solidFill>
                        <a:srgbClr val="5C5C5C"/>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rowSpan="6">
                  <a:txBody>
                    <a:bodyPr/>
                    <a:lstStyle/>
                    <a:p>
                      <a:pPr marL="0" indent="0" algn="ctr">
                        <a:lnSpc>
                          <a:spcPct val="130000"/>
                        </a:lnSpc>
                      </a:pPr>
                      <a:r>
                        <a:rPr lang="en-US" sz="1600" b="1" dirty="0" smtClean="0">
                          <a:solidFill>
                            <a:schemeClr val="bg1"/>
                          </a:solidFill>
                        </a:rPr>
                        <a:t>FREE</a:t>
                      </a:r>
                      <a:endParaRPr lang="en-US" sz="1600" b="1" dirty="0">
                        <a:solidFill>
                          <a:schemeClr val="bg1"/>
                        </a:solidFill>
                      </a:endParaRPr>
                    </a:p>
                  </a:txBody>
                  <a:tcPr vert="vert"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5C5C5C"/>
                    </a:solidFill>
                  </a:tcPr>
                </a:tc>
              </a:tr>
              <a:tr h="859118">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latin typeface="+mn-lt"/>
                          <a:ea typeface="+mn-ea"/>
                          <a:cs typeface="+mn-cs"/>
                        </a:rPr>
                        <a:t>Module 2</a:t>
                      </a:r>
                      <a:endParaRPr lang="en-US" sz="1200" b="1" kern="1200" dirty="0">
                        <a:solidFill>
                          <a:schemeClr val="tx1"/>
                        </a:solidFill>
                        <a:latin typeface="+mn-lt"/>
                        <a:ea typeface="+mn-ea"/>
                        <a:cs typeface="+mn-cs"/>
                      </a:endParaRPr>
                    </a:p>
                  </a:txBody>
                  <a:tcPr anchor="ctr">
                    <a:lnL w="12700" cap="flat" cmpd="sng" algn="ctr">
                      <a:noFill/>
                      <a:prstDash val="solid"/>
                      <a:round/>
                      <a:headEnd type="none" w="med" len="med"/>
                      <a:tailEnd type="none" w="med" len="med"/>
                    </a:lnL>
                    <a:lnR w="9525" cap="flat" cmpd="sng" algn="ctr">
                      <a:solidFill>
                        <a:srgbClr val="5C5C5C"/>
                      </a:solidFill>
                      <a:prstDash val="solid"/>
                      <a:round/>
                      <a:headEnd type="none" w="med" len="med"/>
                      <a:tailEnd type="none" w="med" len="med"/>
                    </a:lnR>
                    <a:lnT w="9525" cap="flat" cmpd="sng" algn="ctr">
                      <a:solidFill>
                        <a:srgbClr val="5C5C5C"/>
                      </a:solid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effectLst/>
                          <a:latin typeface="+mn-lt"/>
                          <a:ea typeface="+mn-ea"/>
                          <a:cs typeface="+mn-cs"/>
                        </a:rPr>
                        <a:t>The Outsourcing Paradox: Why The Outsourcing Business Model Is Broken</a:t>
                      </a:r>
                      <a:r>
                        <a:rPr lang="en-US" sz="1200" b="1" dirty="0" smtClean="0">
                          <a:effectLst/>
                        </a:rPr>
                        <a:t> </a:t>
                      </a:r>
                      <a:endParaRPr lang="en-US" sz="1200" b="1" kern="1200" dirty="0">
                        <a:solidFill>
                          <a:schemeClr val="tx1"/>
                        </a:solidFill>
                        <a:latin typeface="+mn-lt"/>
                        <a:ea typeface="+mn-ea"/>
                        <a:cs typeface="+mn-cs"/>
                      </a:endParaRPr>
                    </a:p>
                  </a:txBody>
                  <a:tcPr anchor="ctr">
                    <a:lnL w="9525" cap="flat" cmpd="sng" algn="ctr">
                      <a:solidFill>
                        <a:srgbClr val="5C5C5C"/>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5C5C5C"/>
                      </a:solid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vMerge="1">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r h="490925">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latin typeface="+mn-lt"/>
                          <a:ea typeface="+mn-ea"/>
                          <a:cs typeface="+mn-cs"/>
                        </a:rPr>
                        <a:t>Module 3</a:t>
                      </a:r>
                      <a:endParaRPr lang="en-US" sz="1200" b="1" kern="1200" dirty="0">
                        <a:solidFill>
                          <a:schemeClr val="tx1"/>
                        </a:solidFill>
                        <a:latin typeface="+mn-lt"/>
                        <a:ea typeface="+mn-ea"/>
                        <a:cs typeface="+mn-cs"/>
                      </a:endParaRPr>
                    </a:p>
                  </a:txBody>
                  <a:tcPr anchor="ctr">
                    <a:lnL w="12700" cap="flat" cmpd="sng" algn="ctr">
                      <a:noFill/>
                      <a:prstDash val="solid"/>
                      <a:round/>
                      <a:headEnd type="none" w="med" len="med"/>
                      <a:tailEnd type="none" w="med" len="med"/>
                    </a:lnL>
                    <a:lnR w="9525" cap="flat" cmpd="sng" algn="ctr">
                      <a:solidFill>
                        <a:srgbClr val="5C5C5C"/>
                      </a:solidFill>
                      <a:prstDash val="solid"/>
                      <a:round/>
                      <a:headEnd type="none" w="med" len="med"/>
                      <a:tailEnd type="none" w="med" len="med"/>
                    </a:lnR>
                    <a:lnT w="9525" cap="flat" cmpd="sng" algn="ctr">
                      <a:solidFill>
                        <a:srgbClr val="5C5C5C"/>
                      </a:solid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effectLst/>
                          <a:latin typeface="+mn-lt"/>
                          <a:ea typeface="+mn-ea"/>
                          <a:cs typeface="+mn-cs"/>
                        </a:rPr>
                        <a:t>The New Economics Of Commerce </a:t>
                      </a:r>
                      <a:endParaRPr lang="en-US" sz="1200" b="1" kern="1200" dirty="0">
                        <a:solidFill>
                          <a:schemeClr val="tx1"/>
                        </a:solidFill>
                        <a:latin typeface="+mn-lt"/>
                        <a:ea typeface="+mn-ea"/>
                        <a:cs typeface="+mn-cs"/>
                      </a:endParaRPr>
                    </a:p>
                  </a:txBody>
                  <a:tcPr anchor="ctr">
                    <a:lnL w="9525" cap="flat" cmpd="sng" algn="ctr">
                      <a:solidFill>
                        <a:srgbClr val="5C5C5C"/>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5C5C5C"/>
                      </a:solid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vMerge="1">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r h="490925">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latin typeface="+mn-lt"/>
                          <a:ea typeface="+mn-ea"/>
                          <a:cs typeface="+mn-cs"/>
                        </a:rPr>
                        <a:t>Module 4</a:t>
                      </a:r>
                      <a:endParaRPr lang="en-US" sz="1200" b="1" kern="1200" dirty="0">
                        <a:solidFill>
                          <a:schemeClr val="tx1"/>
                        </a:solidFill>
                        <a:latin typeface="+mn-lt"/>
                        <a:ea typeface="+mn-ea"/>
                        <a:cs typeface="+mn-cs"/>
                      </a:endParaRPr>
                    </a:p>
                  </a:txBody>
                  <a:tcPr anchor="ctr">
                    <a:lnL w="12700" cap="flat" cmpd="sng" algn="ctr">
                      <a:noFill/>
                      <a:prstDash val="solid"/>
                      <a:round/>
                      <a:headEnd type="none" w="med" len="med"/>
                      <a:tailEnd type="none" w="med" len="med"/>
                    </a:lnL>
                    <a:lnR w="9525" cap="flat" cmpd="sng" algn="ctr">
                      <a:solidFill>
                        <a:srgbClr val="5C5C5C"/>
                      </a:solidFill>
                      <a:prstDash val="solid"/>
                      <a:round/>
                      <a:headEnd type="none" w="med" len="med"/>
                      <a:tailEnd type="none" w="med" len="med"/>
                    </a:lnR>
                    <a:lnT w="9525" cap="flat" cmpd="sng" algn="ctr">
                      <a:solidFill>
                        <a:srgbClr val="5C5C5C"/>
                      </a:solid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a:txBody>
                    <a:bodyPr/>
                    <a:lstStyle/>
                    <a:p>
                      <a:r>
                        <a:rPr lang="en-US" sz="1200" b="1" kern="1200" dirty="0" smtClean="0">
                          <a:solidFill>
                            <a:schemeClr val="tx1"/>
                          </a:solidFill>
                          <a:effectLst/>
                          <a:latin typeface="+mn-lt"/>
                          <a:ea typeface="+mn-ea"/>
                          <a:cs typeface="+mn-cs"/>
                        </a:rPr>
                        <a:t>Getting To We</a:t>
                      </a:r>
                      <a:endParaRPr lang="en-US" sz="1200" b="1" kern="1200" dirty="0">
                        <a:solidFill>
                          <a:schemeClr val="tx1"/>
                        </a:solidFill>
                        <a:effectLst/>
                        <a:latin typeface="+mn-lt"/>
                        <a:ea typeface="+mn-ea"/>
                        <a:cs typeface="+mn-cs"/>
                      </a:endParaRPr>
                    </a:p>
                  </a:txBody>
                  <a:tcPr anchor="ctr">
                    <a:lnL w="9525" cap="flat" cmpd="sng" algn="ctr">
                      <a:solidFill>
                        <a:srgbClr val="5C5C5C"/>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5C5C5C"/>
                      </a:solid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vMerge="1">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r h="490925">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latin typeface="+mn-lt"/>
                          <a:ea typeface="+mn-ea"/>
                          <a:cs typeface="+mn-cs"/>
                        </a:rPr>
                        <a:t>Module 5</a:t>
                      </a:r>
                      <a:endParaRPr lang="en-US" sz="1200" b="1" kern="1200" dirty="0">
                        <a:solidFill>
                          <a:schemeClr val="tx1"/>
                        </a:solidFill>
                        <a:latin typeface="+mn-lt"/>
                        <a:ea typeface="+mn-ea"/>
                        <a:cs typeface="+mn-cs"/>
                      </a:endParaRPr>
                    </a:p>
                  </a:txBody>
                  <a:tcPr anchor="ctr">
                    <a:lnL w="12700" cap="flat" cmpd="sng" algn="ctr">
                      <a:noFill/>
                      <a:prstDash val="solid"/>
                      <a:round/>
                      <a:headEnd type="none" w="med" len="med"/>
                      <a:tailEnd type="none" w="med" len="med"/>
                    </a:lnL>
                    <a:lnR w="9525" cap="flat" cmpd="sng" algn="ctr">
                      <a:solidFill>
                        <a:srgbClr val="5C5C5C"/>
                      </a:solidFill>
                      <a:prstDash val="solid"/>
                      <a:round/>
                      <a:headEnd type="none" w="med" len="med"/>
                      <a:tailEnd type="none" w="med" len="med"/>
                    </a:lnR>
                    <a:lnT w="9525" cap="flat" cmpd="sng" algn="ctr">
                      <a:solidFill>
                        <a:srgbClr val="5C5C5C"/>
                      </a:solid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effectLst/>
                          <a:latin typeface="+mn-lt"/>
                          <a:ea typeface="+mn-ea"/>
                          <a:cs typeface="+mn-cs"/>
                        </a:rPr>
                        <a:t>Getting Started With Your Vested Journey</a:t>
                      </a:r>
                    </a:p>
                  </a:txBody>
                  <a:tcPr anchor="ctr">
                    <a:lnL w="9525" cap="flat" cmpd="sng" algn="ctr">
                      <a:solidFill>
                        <a:srgbClr val="5C5C5C"/>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5C5C5C"/>
                      </a:solid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vMerge="1">
                  <a:txBody>
                    <a:bodyPr/>
                    <a:lstStyle/>
                    <a:p>
                      <a:pPr algn="ctr">
                        <a:lnSpc>
                          <a:spcPct val="130000"/>
                        </a:lnSpc>
                      </a:pPr>
                      <a:endParaRPr lang="en-US" sz="1600" b="1" dirty="0">
                        <a:solidFill>
                          <a:schemeClr val="bg1"/>
                        </a:solidFill>
                      </a:endParaRPr>
                    </a:p>
                  </a:txBody>
                  <a:tcPr vert="wordArtVert">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77F00"/>
                    </a:solidFill>
                  </a:tcPr>
                </a:tc>
              </a:tr>
              <a:tr h="490925">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latin typeface="+mn-lt"/>
                          <a:ea typeface="+mn-ea"/>
                          <a:cs typeface="+mn-cs"/>
                        </a:rPr>
                        <a:t>Module 6</a:t>
                      </a:r>
                    </a:p>
                  </a:txBody>
                  <a:tcPr anchor="ctr">
                    <a:lnL w="12700" cap="flat" cmpd="sng" algn="ctr">
                      <a:noFill/>
                      <a:prstDash val="solid"/>
                      <a:round/>
                      <a:headEnd type="none" w="med" len="med"/>
                      <a:tailEnd type="none" w="med" len="med"/>
                    </a:lnL>
                    <a:lnR w="9525" cap="flat" cmpd="sng" algn="ctr">
                      <a:solidFill>
                        <a:srgbClr val="5C5C5C"/>
                      </a:solidFill>
                      <a:prstDash val="solid"/>
                      <a:round/>
                      <a:headEnd type="none" w="med" len="med"/>
                      <a:tailEnd type="none" w="med" len="med"/>
                    </a:lnR>
                    <a:lnT w="9525" cap="flat" cmpd="sng" algn="ctr">
                      <a:solidFill>
                        <a:srgbClr val="5C5C5C"/>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effectLst/>
                          <a:latin typeface="+mn-lt"/>
                          <a:ea typeface="+mn-ea"/>
                          <a:cs typeface="+mn-cs"/>
                        </a:rPr>
                        <a:t>Resource Guide </a:t>
                      </a:r>
                    </a:p>
                  </a:txBody>
                  <a:tcPr anchor="ctr">
                    <a:lnL w="9525" cap="flat" cmpd="sng" algn="ctr">
                      <a:solidFill>
                        <a:srgbClr val="5C5C5C"/>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5C5C5C"/>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vMerge="1">
                  <a:txBody>
                    <a:bodyPr/>
                    <a:lstStyle/>
                    <a:p>
                      <a:pPr algn="ctr">
                        <a:lnSpc>
                          <a:spcPct val="130000"/>
                        </a:lnSpc>
                      </a:pPr>
                      <a:endParaRPr lang="en-US" sz="1600" b="1" dirty="0">
                        <a:solidFill>
                          <a:schemeClr val="bg1"/>
                        </a:solidFill>
                      </a:endParaRPr>
                    </a:p>
                  </a:txBody>
                  <a:tcPr vert="wordArtVert">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77F00"/>
                    </a:solidFill>
                  </a:tcPr>
                </a:tc>
              </a:tr>
            </a:tbl>
          </a:graphicData>
        </a:graphic>
      </p:graphicFrame>
      <p:sp>
        <p:nvSpPr>
          <p:cNvPr id="22" name="Right Arrow 21"/>
          <p:cNvSpPr/>
          <p:nvPr/>
        </p:nvSpPr>
        <p:spPr>
          <a:xfrm>
            <a:off x="374649" y="4868527"/>
            <a:ext cx="294085" cy="308430"/>
          </a:xfrm>
          <a:prstGeom prst="rightArrow">
            <a:avLst/>
          </a:prstGeom>
          <a:solidFill>
            <a:schemeClr val="accent1"/>
          </a:solidFill>
          <a:ln>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Rectangle 30"/>
          <p:cNvSpPr/>
          <p:nvPr/>
        </p:nvSpPr>
        <p:spPr>
          <a:xfrm>
            <a:off x="374649" y="1948064"/>
            <a:ext cx="455724" cy="523220"/>
          </a:xfrm>
          <a:prstGeom prst="rect">
            <a:avLst/>
          </a:prstGeom>
        </p:spPr>
        <p:txBody>
          <a:bodyPr wrap="none">
            <a:spAutoFit/>
          </a:bodyPr>
          <a:lstStyle/>
          <a:p>
            <a:r>
              <a:rPr lang="en-US" sz="2800" dirty="0">
                <a:solidFill>
                  <a:schemeClr val="accent3">
                    <a:lumMod val="75000"/>
                  </a:schemeClr>
                </a:solidFill>
                <a:latin typeface="Zapf Dingbats"/>
                <a:ea typeface="Zapf Dingbats"/>
                <a:cs typeface="Zapf Dingbats"/>
              </a:rPr>
              <a:t>✓</a:t>
            </a:r>
            <a:endParaRPr lang="en-US" sz="2800" dirty="0">
              <a:solidFill>
                <a:schemeClr val="accent3">
                  <a:lumMod val="75000"/>
                </a:schemeClr>
              </a:solidFill>
            </a:endParaRPr>
          </a:p>
        </p:txBody>
      </p:sp>
      <p:sp>
        <p:nvSpPr>
          <p:cNvPr id="32" name="Rectangle 31"/>
          <p:cNvSpPr/>
          <p:nvPr/>
        </p:nvSpPr>
        <p:spPr>
          <a:xfrm>
            <a:off x="383545" y="2618257"/>
            <a:ext cx="455724" cy="523220"/>
          </a:xfrm>
          <a:prstGeom prst="rect">
            <a:avLst/>
          </a:prstGeom>
        </p:spPr>
        <p:txBody>
          <a:bodyPr wrap="none">
            <a:spAutoFit/>
          </a:bodyPr>
          <a:lstStyle/>
          <a:p>
            <a:r>
              <a:rPr lang="en-US" sz="2800" dirty="0">
                <a:solidFill>
                  <a:schemeClr val="accent3">
                    <a:lumMod val="75000"/>
                  </a:schemeClr>
                </a:solidFill>
                <a:latin typeface="Zapf Dingbats"/>
                <a:ea typeface="Zapf Dingbats"/>
                <a:cs typeface="Zapf Dingbats"/>
              </a:rPr>
              <a:t>✓</a:t>
            </a:r>
            <a:endParaRPr lang="en-US" sz="2800" dirty="0">
              <a:solidFill>
                <a:schemeClr val="accent3">
                  <a:lumMod val="75000"/>
                </a:schemeClr>
              </a:solidFill>
            </a:endParaRPr>
          </a:p>
        </p:txBody>
      </p:sp>
      <p:sp>
        <p:nvSpPr>
          <p:cNvPr id="33" name="Rectangle 32"/>
          <p:cNvSpPr/>
          <p:nvPr/>
        </p:nvSpPr>
        <p:spPr>
          <a:xfrm>
            <a:off x="383545" y="3276765"/>
            <a:ext cx="455724" cy="523220"/>
          </a:xfrm>
          <a:prstGeom prst="rect">
            <a:avLst/>
          </a:prstGeom>
        </p:spPr>
        <p:txBody>
          <a:bodyPr wrap="none">
            <a:spAutoFit/>
          </a:bodyPr>
          <a:lstStyle/>
          <a:p>
            <a:r>
              <a:rPr lang="en-US" sz="2800" dirty="0">
                <a:solidFill>
                  <a:schemeClr val="accent3">
                    <a:lumMod val="75000"/>
                  </a:schemeClr>
                </a:solidFill>
                <a:latin typeface="Zapf Dingbats"/>
                <a:ea typeface="Zapf Dingbats"/>
                <a:cs typeface="Zapf Dingbats"/>
              </a:rPr>
              <a:t>✓</a:t>
            </a:r>
            <a:endParaRPr lang="en-US" sz="2800" dirty="0">
              <a:solidFill>
                <a:schemeClr val="accent3">
                  <a:lumMod val="75000"/>
                </a:schemeClr>
              </a:solidFill>
            </a:endParaRPr>
          </a:p>
        </p:txBody>
      </p:sp>
      <p:sp>
        <p:nvSpPr>
          <p:cNvPr id="34" name="Rectangle 33"/>
          <p:cNvSpPr/>
          <p:nvPr/>
        </p:nvSpPr>
        <p:spPr>
          <a:xfrm>
            <a:off x="383545" y="3782713"/>
            <a:ext cx="455724" cy="523220"/>
          </a:xfrm>
          <a:prstGeom prst="rect">
            <a:avLst/>
          </a:prstGeom>
        </p:spPr>
        <p:txBody>
          <a:bodyPr wrap="none">
            <a:spAutoFit/>
          </a:bodyPr>
          <a:lstStyle/>
          <a:p>
            <a:r>
              <a:rPr lang="en-US" sz="2800" dirty="0">
                <a:solidFill>
                  <a:schemeClr val="accent3">
                    <a:lumMod val="75000"/>
                  </a:schemeClr>
                </a:solidFill>
                <a:latin typeface="Zapf Dingbats"/>
                <a:ea typeface="Zapf Dingbats"/>
                <a:cs typeface="Zapf Dingbats"/>
              </a:rPr>
              <a:t>✓</a:t>
            </a:r>
            <a:endParaRPr lang="en-US" sz="2800" dirty="0">
              <a:solidFill>
                <a:schemeClr val="accent3">
                  <a:lumMod val="75000"/>
                </a:schemeClr>
              </a:solidFill>
            </a:endParaRPr>
          </a:p>
        </p:txBody>
      </p:sp>
      <p:sp>
        <p:nvSpPr>
          <p:cNvPr id="35" name="Rectangle 34"/>
          <p:cNvSpPr/>
          <p:nvPr/>
        </p:nvSpPr>
        <p:spPr>
          <a:xfrm>
            <a:off x="374649" y="4280741"/>
            <a:ext cx="455724" cy="523220"/>
          </a:xfrm>
          <a:prstGeom prst="rect">
            <a:avLst/>
          </a:prstGeom>
        </p:spPr>
        <p:txBody>
          <a:bodyPr wrap="none">
            <a:spAutoFit/>
          </a:bodyPr>
          <a:lstStyle/>
          <a:p>
            <a:r>
              <a:rPr lang="en-US" sz="2800" dirty="0">
                <a:solidFill>
                  <a:schemeClr val="accent3">
                    <a:lumMod val="75000"/>
                  </a:schemeClr>
                </a:solidFill>
                <a:latin typeface="Zapf Dingbats"/>
                <a:ea typeface="Zapf Dingbats"/>
                <a:cs typeface="Zapf Dingbats"/>
              </a:rPr>
              <a:t>✓</a:t>
            </a:r>
            <a:endParaRPr lang="en-US" sz="2800" dirty="0">
              <a:solidFill>
                <a:schemeClr val="accent3">
                  <a:lumMod val="75000"/>
                </a:schemeClr>
              </a:solidFill>
            </a:endParaRPr>
          </a:p>
        </p:txBody>
      </p:sp>
      <p:sp>
        <p:nvSpPr>
          <p:cNvPr id="36" name="Rectangle 35"/>
          <p:cNvSpPr/>
          <p:nvPr/>
        </p:nvSpPr>
        <p:spPr>
          <a:xfrm>
            <a:off x="464539" y="5468468"/>
            <a:ext cx="8222261" cy="830997"/>
          </a:xfrm>
          <a:prstGeom prst="rect">
            <a:avLst/>
          </a:prstGeom>
          <a:noFill/>
        </p:spPr>
        <p:txBody>
          <a:bodyPr wrap="square">
            <a:spAutoFit/>
          </a:bodyPr>
          <a:lstStyle/>
          <a:p>
            <a:pPr algn="ctr"/>
            <a:r>
              <a:rPr lang="en-US" sz="1600" b="1" dirty="0" smtClean="0">
                <a:solidFill>
                  <a:srgbClr val="5C5C5C"/>
                </a:solidFill>
                <a:latin typeface="Arial" pitchFamily="34" charset="0"/>
              </a:rPr>
              <a:t>To download these </a:t>
            </a:r>
            <a:r>
              <a:rPr lang="en-US" sz="1600" b="1" dirty="0" smtClean="0">
                <a:solidFill>
                  <a:srgbClr val="5C5C5C"/>
                </a:solidFill>
                <a:latin typeface="Arial" pitchFamily="34" charset="0"/>
              </a:rPr>
              <a:t>modules for </a:t>
            </a:r>
            <a:r>
              <a:rPr lang="en-US" sz="1600" b="1" dirty="0" smtClean="0">
                <a:solidFill>
                  <a:srgbClr val="5C5C5C"/>
                </a:solidFill>
                <a:latin typeface="Arial" pitchFamily="34" charset="0"/>
              </a:rPr>
              <a:t>private use: </a:t>
            </a:r>
          </a:p>
          <a:p>
            <a:pPr algn="ctr"/>
            <a:r>
              <a:rPr lang="en-US" sz="1600" dirty="0" smtClean="0">
                <a:hlinkClick r:id="rId3"/>
              </a:rPr>
              <a:t>http</a:t>
            </a:r>
            <a:r>
              <a:rPr lang="en-US" sz="1600" dirty="0">
                <a:hlinkClick r:id="rId3"/>
              </a:rPr>
              <a:t>://www.vestedway.com/vested-orientation-download/</a:t>
            </a:r>
            <a:endParaRPr lang="en-US" sz="1600" dirty="0"/>
          </a:p>
          <a:p>
            <a:pPr algn="ctr"/>
            <a:endParaRPr lang="en-US" sz="1600" b="1" dirty="0" smtClean="0">
              <a:solidFill>
                <a:srgbClr val="5C5C5C"/>
              </a:solidFill>
              <a:latin typeface="Arial" pitchFamily="34" charset="0"/>
            </a:endParaRPr>
          </a:p>
        </p:txBody>
      </p:sp>
    </p:spTree>
    <p:extLst>
      <p:ext uri="{BB962C8B-B14F-4D97-AF65-F5344CB8AC3E}">
        <p14:creationId xmlns:p14="http://schemas.microsoft.com/office/powerpoint/2010/main" val="112700474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par>
                          <p:cTn id="8" fill="hold">
                            <p:stCondLst>
                              <p:cond delay="500"/>
                            </p:stCondLst>
                            <p:childTnLst>
                              <p:par>
                                <p:cTn id="9" presetID="10" presetClass="entr" presetSubtype="0" fill="hold" grpId="1"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500"/>
                                        <p:tgtEl>
                                          <p:spTgt spid="22"/>
                                        </p:tgtEl>
                                      </p:cBhvr>
                                    </p:animEffect>
                                  </p:childTnLst>
                                </p:cTn>
                              </p:par>
                            </p:childTnLst>
                          </p:cTn>
                        </p:par>
                        <p:par>
                          <p:cTn id="12" fill="hold">
                            <p:stCondLst>
                              <p:cond delay="1000"/>
                            </p:stCondLst>
                            <p:childTnLst>
                              <p:par>
                                <p:cTn id="13" presetID="35" presetClass="emph" presetSubtype="0" repeatCount="5000" fill="hold" grpId="0" nodeType="afterEffect">
                                  <p:stCondLst>
                                    <p:cond delay="0"/>
                                  </p:stCondLst>
                                  <p:childTnLst>
                                    <p:anim calcmode="discrete" valueType="str">
                                      <p:cBhvr>
                                        <p:cTn id="14" dur="1000" fill="hold"/>
                                        <p:tgtEl>
                                          <p:spTgt spid="22"/>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2" grpId="0" animBg="1"/>
      <p:bldP spid="22" grpId="1"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4"/>
          <p:cNvSpPr>
            <a:spLocks noChangeArrowheads="1"/>
          </p:cNvSpPr>
          <p:nvPr/>
        </p:nvSpPr>
        <p:spPr bwMode="auto">
          <a:xfrm>
            <a:off x="475488" y="1606535"/>
            <a:ext cx="4706113" cy="3754874"/>
          </a:xfrm>
          <a:prstGeom prst="rect">
            <a:avLst/>
          </a:prstGeom>
          <a:noFill/>
          <a:ln w="9525">
            <a:noFill/>
            <a:miter lim="800000"/>
            <a:headEnd/>
            <a:tailEnd/>
          </a:ln>
        </p:spPr>
        <p:txBody>
          <a:bodyPr wrap="square">
            <a:spAutoFit/>
          </a:bodyPr>
          <a:lstStyle/>
          <a:p>
            <a:r>
              <a:rPr lang="en-US" sz="1400" dirty="0" smtClean="0"/>
              <a:t>The </a:t>
            </a:r>
            <a:r>
              <a:rPr lang="en-US" sz="1400" dirty="0"/>
              <a:t>University of Tennessee’s Vested 3 Day Open Enrollment class is held at the University of Tennessee’s campus in Knoxville, Tennessee. It is designed to provide a comprehensive overview of the Vested sourcing business model - helping both buyers and suppliers understand the mindset, learn the methodology, and see for themselves how the Vested approach can help you develop your own highly collaborative Vested business model with your strategic partners.  </a:t>
            </a:r>
            <a:endParaRPr lang="en-US" sz="1400" dirty="0" smtClean="0"/>
          </a:p>
          <a:p>
            <a:endParaRPr lang="en-US" sz="1400" dirty="0" smtClean="0"/>
          </a:p>
          <a:p>
            <a:r>
              <a:rPr lang="en-US" sz="1400" dirty="0" smtClean="0"/>
              <a:t>The </a:t>
            </a:r>
            <a:r>
              <a:rPr lang="en-US" sz="1400" dirty="0"/>
              <a:t>interactive learning sessions will also help you identify gaps in your existing agreement and help you create a roadmap for what needs to be done to improve shift your relationship to a Vested business model that will enable you - and your partner - to unlock hidden potential by shifting to a true win-win Vested approach.</a:t>
            </a:r>
          </a:p>
          <a:p>
            <a:endParaRPr lang="en-US" sz="1400" dirty="0" smtClean="0"/>
          </a:p>
        </p:txBody>
      </p:sp>
      <p:sp>
        <p:nvSpPr>
          <p:cNvPr id="12292" name="Title 4"/>
          <p:cNvSpPr>
            <a:spLocks noGrp="1"/>
          </p:cNvSpPr>
          <p:nvPr>
            <p:ph type="title"/>
          </p:nvPr>
        </p:nvSpPr>
        <p:spPr>
          <a:xfrm>
            <a:off x="378807" y="122238"/>
            <a:ext cx="8578925" cy="782637"/>
          </a:xfrm>
        </p:spPr>
        <p:txBody>
          <a:bodyPr>
            <a:normAutofit/>
          </a:bodyPr>
          <a:lstStyle/>
          <a:p>
            <a:r>
              <a:rPr lang="en-US" i="1" dirty="0" smtClean="0"/>
              <a:t>Understanding:  </a:t>
            </a:r>
            <a:r>
              <a:rPr lang="en-US" dirty="0" smtClean="0"/>
              <a:t>3 Day Open Enrollment Class</a:t>
            </a:r>
            <a:endParaRPr lang="en-US" sz="2600" i="1" dirty="0" smtClean="0"/>
          </a:p>
        </p:txBody>
      </p:sp>
      <p:sp>
        <p:nvSpPr>
          <p:cNvPr id="3" name="Rectangle 2"/>
          <p:cNvSpPr/>
          <p:nvPr/>
        </p:nvSpPr>
        <p:spPr>
          <a:xfrm>
            <a:off x="5511800" y="1743013"/>
            <a:ext cx="3251200" cy="3108544"/>
          </a:xfrm>
          <a:prstGeom prst="rect">
            <a:avLst/>
          </a:prstGeom>
          <a:noFill/>
        </p:spPr>
        <p:txBody>
          <a:bodyPr wrap="square">
            <a:spAutoFit/>
          </a:bodyPr>
          <a:lstStyle/>
          <a:p>
            <a:r>
              <a:rPr lang="en-US" sz="1400" b="1" dirty="0" smtClean="0">
                <a:solidFill>
                  <a:schemeClr val="accent1"/>
                </a:solidFill>
              </a:rPr>
              <a:t>UT is World Class</a:t>
            </a:r>
          </a:p>
          <a:p>
            <a:endParaRPr lang="en-US" sz="1400" b="1" dirty="0" smtClean="0">
              <a:solidFill>
                <a:schemeClr val="accent1"/>
              </a:solidFill>
            </a:endParaRPr>
          </a:p>
          <a:p>
            <a:pPr marL="119063" indent="-119063">
              <a:buFont typeface="Arial"/>
              <a:buChar char="•"/>
            </a:pPr>
            <a:r>
              <a:rPr lang="en-US" sz="1400" b="1" dirty="0" smtClean="0">
                <a:solidFill>
                  <a:schemeClr val="accent1"/>
                </a:solidFill>
              </a:rPr>
              <a:t>#1 globally for supply chain management education —</a:t>
            </a:r>
            <a:r>
              <a:rPr lang="en-US" sz="1400" dirty="0" smtClean="0">
                <a:solidFill>
                  <a:schemeClr val="accent1"/>
                </a:solidFill>
              </a:rPr>
              <a:t> 2006 BearingPoint assessment for the U.S. Air Force</a:t>
            </a:r>
          </a:p>
          <a:p>
            <a:pPr marL="119063" indent="-119063">
              <a:buFont typeface="Arial"/>
              <a:buChar char="•"/>
            </a:pPr>
            <a:r>
              <a:rPr lang="en-US" sz="1400" b="1" dirty="0" smtClean="0">
                <a:solidFill>
                  <a:schemeClr val="accent1"/>
                </a:solidFill>
              </a:rPr>
              <a:t>#2 globally for supply chain management programs — </a:t>
            </a:r>
            <a:r>
              <a:rPr lang="en-US" sz="1400" dirty="0" smtClean="0">
                <a:solidFill>
                  <a:schemeClr val="accent1"/>
                </a:solidFill>
              </a:rPr>
              <a:t>2011 Supply Chain Digital</a:t>
            </a:r>
          </a:p>
          <a:p>
            <a:pPr marL="119063" indent="-119063">
              <a:buFont typeface="Arial"/>
              <a:buChar char="•"/>
            </a:pPr>
            <a:r>
              <a:rPr lang="en-US" sz="1400" b="1" dirty="0" smtClean="0">
                <a:solidFill>
                  <a:schemeClr val="accent1"/>
                </a:solidFill>
              </a:rPr>
              <a:t>#2 globally for logistics-oriented faculty research </a:t>
            </a:r>
            <a:r>
              <a:rPr lang="en-US" sz="1400" dirty="0" smtClean="0">
                <a:solidFill>
                  <a:schemeClr val="accent1"/>
                </a:solidFill>
              </a:rPr>
              <a:t>— 2009 Transportation Journal</a:t>
            </a:r>
          </a:p>
          <a:p>
            <a:pPr marL="119063" indent="-119063">
              <a:buFont typeface="Arial"/>
              <a:buChar char="•"/>
            </a:pPr>
            <a:r>
              <a:rPr lang="en-US" sz="1400" b="1" dirty="0" smtClean="0">
                <a:solidFill>
                  <a:schemeClr val="accent1"/>
                </a:solidFill>
              </a:rPr>
              <a:t>#2 in North America </a:t>
            </a:r>
            <a:r>
              <a:rPr lang="en-US" sz="1400" dirty="0" smtClean="0">
                <a:solidFill>
                  <a:schemeClr val="accent1"/>
                </a:solidFill>
              </a:rPr>
              <a:t>—  2005 Supply Chain Management Review </a:t>
            </a:r>
            <a:endParaRPr lang="en-US" sz="1400" dirty="0">
              <a:solidFill>
                <a:schemeClr val="accent1"/>
              </a:solidFill>
            </a:endParaRPr>
          </a:p>
        </p:txBody>
      </p:sp>
      <p:sp>
        <p:nvSpPr>
          <p:cNvPr id="5" name="Rectangle 4"/>
          <p:cNvSpPr/>
          <p:nvPr/>
        </p:nvSpPr>
        <p:spPr>
          <a:xfrm>
            <a:off x="475488" y="5288931"/>
            <a:ext cx="8197026" cy="738664"/>
          </a:xfrm>
          <a:prstGeom prst="rect">
            <a:avLst/>
          </a:prstGeom>
        </p:spPr>
        <p:txBody>
          <a:bodyPr wrap="square">
            <a:spAutoFit/>
          </a:bodyPr>
          <a:lstStyle/>
          <a:p>
            <a:r>
              <a:rPr lang="en-US" sz="1400" i="1" dirty="0" smtClean="0"/>
              <a:t>This class is co</a:t>
            </a:r>
            <a:r>
              <a:rPr lang="en-US" sz="1400" i="1" dirty="0"/>
              <a:t>-sponsored with </a:t>
            </a:r>
            <a:r>
              <a:rPr lang="en-US" sz="1400" b="1" i="1" dirty="0" smtClean="0"/>
              <a:t>Council of Supply Chain Management Professionals</a:t>
            </a:r>
            <a:r>
              <a:rPr lang="en-US" sz="1400" i="1" dirty="0" smtClean="0"/>
              <a:t>.</a:t>
            </a:r>
            <a:r>
              <a:rPr lang="en-US" sz="1400" i="1" dirty="0"/>
              <a:t>  </a:t>
            </a:r>
            <a:r>
              <a:rPr lang="en-US" sz="1400" i="1" dirty="0" smtClean="0"/>
              <a:t>UT is an </a:t>
            </a:r>
            <a:r>
              <a:rPr lang="en-US" sz="1400" b="1" i="1" dirty="0" smtClean="0"/>
              <a:t>IAOP</a:t>
            </a:r>
            <a:r>
              <a:rPr lang="en-US" sz="1400" i="1" dirty="0"/>
              <a:t> Academic Alliance Partner, and has been accepted for the Certified Outsourcing Professional Bridge Program.  </a:t>
            </a:r>
            <a:r>
              <a:rPr lang="en-US" sz="1400" i="1" dirty="0" smtClean="0"/>
              <a:t>UT is also an </a:t>
            </a:r>
            <a:r>
              <a:rPr lang="en-US" sz="1400" b="1" i="1" dirty="0" smtClean="0"/>
              <a:t>NCMA</a:t>
            </a:r>
            <a:r>
              <a:rPr lang="en-US" sz="1400" i="1" dirty="0" smtClean="0"/>
              <a:t> </a:t>
            </a:r>
            <a:r>
              <a:rPr lang="en-US" sz="1400" i="1" dirty="0"/>
              <a:t>Education </a:t>
            </a:r>
            <a:r>
              <a:rPr lang="en-US" sz="1400" i="1" dirty="0" smtClean="0"/>
              <a:t>Partner. Counts </a:t>
            </a:r>
            <a:r>
              <a:rPr lang="en-US" sz="1400" i="1" dirty="0"/>
              <a:t>towards </a:t>
            </a:r>
            <a:r>
              <a:rPr lang="en-US" sz="1400" b="1" i="1" dirty="0"/>
              <a:t>APICS</a:t>
            </a:r>
            <a:r>
              <a:rPr lang="en-US" sz="1400" i="1" dirty="0"/>
              <a:t> recertification.</a:t>
            </a:r>
          </a:p>
        </p:txBody>
      </p:sp>
      <p:sp>
        <p:nvSpPr>
          <p:cNvPr id="6" name="Rectangle 5"/>
          <p:cNvSpPr/>
          <p:nvPr/>
        </p:nvSpPr>
        <p:spPr>
          <a:xfrm>
            <a:off x="2200405" y="5980176"/>
            <a:ext cx="1292216" cy="307777"/>
          </a:xfrm>
          <a:prstGeom prst="rect">
            <a:avLst/>
          </a:prstGeom>
        </p:spPr>
        <p:txBody>
          <a:bodyPr wrap="none">
            <a:spAutoFit/>
          </a:bodyPr>
          <a:lstStyle/>
          <a:p>
            <a:r>
              <a:rPr lang="en-US" sz="1400" dirty="0">
                <a:hlinkClick r:id="rId3"/>
              </a:rPr>
              <a:t>Register Here</a:t>
            </a:r>
            <a:endParaRPr lang="en-US" sz="1400" dirty="0"/>
          </a:p>
        </p:txBody>
      </p:sp>
      <p:sp>
        <p:nvSpPr>
          <p:cNvPr id="7" name="Rectangle 6"/>
          <p:cNvSpPr/>
          <p:nvPr/>
        </p:nvSpPr>
        <p:spPr>
          <a:xfrm>
            <a:off x="475488" y="5980176"/>
            <a:ext cx="1569660" cy="307777"/>
          </a:xfrm>
          <a:prstGeom prst="rect">
            <a:avLst/>
          </a:prstGeom>
        </p:spPr>
        <p:txBody>
          <a:bodyPr wrap="none">
            <a:spAutoFit/>
          </a:bodyPr>
          <a:lstStyle/>
          <a:p>
            <a:r>
              <a:rPr lang="en-US" sz="1400" dirty="0">
                <a:hlinkClick r:id="rId4"/>
              </a:rPr>
              <a:t>Learn More Here</a:t>
            </a:r>
            <a:r>
              <a:rPr lang="en-US" sz="1400" dirty="0"/>
              <a:t>	</a:t>
            </a:r>
          </a:p>
        </p:txBody>
      </p:sp>
      <p:sp>
        <p:nvSpPr>
          <p:cNvPr id="11" name="Rectangle 10"/>
          <p:cNvSpPr/>
          <p:nvPr/>
        </p:nvSpPr>
        <p:spPr>
          <a:xfrm>
            <a:off x="3746497" y="5984206"/>
            <a:ext cx="1890261" cy="307777"/>
          </a:xfrm>
          <a:prstGeom prst="rect">
            <a:avLst/>
          </a:prstGeom>
        </p:spPr>
        <p:txBody>
          <a:bodyPr wrap="none">
            <a:spAutoFit/>
          </a:bodyPr>
          <a:lstStyle/>
          <a:p>
            <a:r>
              <a:rPr lang="en-US" sz="1400" dirty="0" smtClean="0">
                <a:hlinkClick r:id="rId5"/>
              </a:rPr>
              <a:t>Contact </a:t>
            </a:r>
            <a:r>
              <a:rPr lang="en-US" sz="1400" dirty="0" err="1" smtClean="0">
                <a:hlinkClick r:id="rId5"/>
              </a:rPr>
              <a:t>Bric</a:t>
            </a:r>
            <a:r>
              <a:rPr lang="en-US" sz="1400" dirty="0" smtClean="0">
                <a:hlinkClick r:id="rId5"/>
              </a:rPr>
              <a:t> Wheeler</a:t>
            </a:r>
            <a:endParaRPr lang="en-US" sz="1400" dirty="0"/>
          </a:p>
        </p:txBody>
      </p:sp>
      <p:sp>
        <p:nvSpPr>
          <p:cNvPr id="12" name="Slide Number Placeholder 2"/>
          <p:cNvSpPr txBox="1">
            <a:spLocks/>
          </p:cNvSpPr>
          <p:nvPr/>
        </p:nvSpPr>
        <p:spPr>
          <a:xfrm>
            <a:off x="8672513" y="6357261"/>
            <a:ext cx="381789" cy="429299"/>
          </a:xfrm>
          <a:prstGeom prst="rect">
            <a:avLst/>
          </a:prstGeom>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fld id="{0A9724E5-0A80-3C41-8955-F8E17D92E2DB}" type="slidenum">
              <a:rPr kumimoji="0" lang="en-US" sz="1100" b="0" i="0" u="none" strike="noStrike" kern="1200" cap="none" spc="0" normalizeH="0" baseline="0" noProof="0" smtClean="0">
                <a:ln>
                  <a:noFill/>
                </a:ln>
                <a:solidFill>
                  <a:srgbClr val="5C5C5C"/>
                </a:solidFill>
                <a:effectLst/>
                <a:uLnTx/>
                <a:uFillTx/>
                <a:latin typeface="Tahoma" pitchFamily="34" charset="0"/>
                <a:ea typeface="+mn-ea"/>
                <a:cs typeface="Arial" pitchFamily="34" charset="0"/>
              </a:rPr>
              <a:pPr marL="0" marR="0" lvl="0" indent="0" algn="ctr" defTabSz="914400" rtl="0" eaLnBrk="1" fontAlgn="base" latinLnBrk="0" hangingPunct="1">
                <a:lnSpc>
                  <a:spcPct val="100000"/>
                </a:lnSpc>
                <a:spcBef>
                  <a:spcPct val="0"/>
                </a:spcBef>
                <a:spcAft>
                  <a:spcPct val="0"/>
                </a:spcAft>
                <a:buClrTx/>
                <a:buSzTx/>
                <a:buFontTx/>
                <a:buNone/>
                <a:tabLst/>
                <a:defRPr/>
              </a:pPr>
              <a:t>20</a:t>
            </a:fld>
            <a:endParaRPr kumimoji="0" lang="en-US" sz="1100" b="0" i="0" u="none" strike="noStrike" kern="1200" cap="none" spc="0" normalizeH="0" baseline="0" noProof="0" dirty="0">
              <a:ln>
                <a:noFill/>
              </a:ln>
              <a:solidFill>
                <a:srgbClr val="5C5C5C"/>
              </a:solidFill>
              <a:effectLst/>
              <a:uLnTx/>
              <a:uFillTx/>
              <a:latin typeface="Tahoma" pitchFamily="34" charset="0"/>
              <a:ea typeface="+mn-ea"/>
              <a:cs typeface="Arial" pitchFamily="34" charset="0"/>
            </a:endParaRPr>
          </a:p>
        </p:txBody>
      </p:sp>
      <p:sp>
        <p:nvSpPr>
          <p:cNvPr id="2" name="TextBox 1"/>
          <p:cNvSpPr txBox="1"/>
          <p:nvPr/>
        </p:nvSpPr>
        <p:spPr>
          <a:xfrm>
            <a:off x="475488" y="1083733"/>
            <a:ext cx="8126645" cy="400110"/>
          </a:xfrm>
          <a:prstGeom prst="rect">
            <a:avLst/>
          </a:prstGeom>
          <a:noFill/>
        </p:spPr>
        <p:txBody>
          <a:bodyPr wrap="square" rtlCol="0">
            <a:spAutoFit/>
          </a:bodyPr>
          <a:lstStyle/>
          <a:p>
            <a:r>
              <a:rPr lang="en-US" sz="2000" dirty="0"/>
              <a:t>Cost: $3,850 (Includes Meals And Lodging); $1925 If Repeating</a:t>
            </a:r>
          </a:p>
        </p:txBody>
      </p:sp>
      <p:sp>
        <p:nvSpPr>
          <p:cNvPr id="13" name="Rectangle 12"/>
          <p:cNvSpPr/>
          <p:nvPr/>
        </p:nvSpPr>
        <p:spPr>
          <a:xfrm>
            <a:off x="5417979" y="1606535"/>
            <a:ext cx="3345021" cy="3455175"/>
          </a:xfrm>
          <a:prstGeom prst="rect">
            <a:avLst/>
          </a:prstGeom>
          <a:noFill/>
          <a:ln w="28575" cmpd="sng">
            <a:solidFill>
              <a:schemeClr val="tx1">
                <a:lumMod val="20000"/>
                <a:lumOff val="8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761442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dissolve">
                                      <p:cBhvr>
                                        <p:cTn id="7" dur="500"/>
                                        <p:tgtEl>
                                          <p:spTgt spid="13"/>
                                        </p:tgtEl>
                                      </p:cBhvr>
                                    </p:animEffect>
                                  </p:childTnLst>
                                </p:cTn>
                              </p:par>
                            </p:childTnLst>
                          </p:cTn>
                        </p:par>
                        <p:par>
                          <p:cTn id="8" fill="hold">
                            <p:stCondLst>
                              <p:cond delay="500"/>
                            </p:stCondLst>
                            <p:childTnLst>
                              <p:par>
                                <p:cTn id="9" presetID="26" presetClass="emph" presetSubtype="0" fill="hold" grpId="1" nodeType="afterEffect">
                                  <p:stCondLst>
                                    <p:cond delay="0"/>
                                  </p:stCondLst>
                                  <p:childTnLst>
                                    <p:animEffect transition="out" filter="fade">
                                      <p:cBhvr>
                                        <p:cTn id="10" dur="1000" tmFilter="0, 0; .2, .5; .8, .5; 1, 0"/>
                                        <p:tgtEl>
                                          <p:spTgt spid="13"/>
                                        </p:tgtEl>
                                      </p:cBhvr>
                                    </p:animEffect>
                                    <p:animScale>
                                      <p:cBhvr>
                                        <p:cTn id="11" dur="500" autoRev="1" fill="hold"/>
                                        <p:tgtEl>
                                          <p:spTgt spid="1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 grpId="1"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609600" y="257175"/>
            <a:ext cx="8153400" cy="733425"/>
          </a:xfrm>
          <a:prstGeom prst="rect">
            <a:avLst/>
          </a:prstGeom>
          <a:noFill/>
          <a:ln w="9525">
            <a:noFill/>
            <a:miter lim="800000"/>
            <a:headEnd/>
            <a:tailEnd/>
          </a:ln>
        </p:spPr>
        <p:txBody>
          <a:bodyPr anchor="ctr"/>
          <a:lstStyle/>
          <a:p>
            <a:endParaRPr lang="en-US" sz="3200" b="1"/>
          </a:p>
        </p:txBody>
      </p:sp>
      <p:sp>
        <p:nvSpPr>
          <p:cNvPr id="14339" name="Rectangle 4"/>
          <p:cNvSpPr>
            <a:spLocks noChangeArrowheads="1"/>
          </p:cNvSpPr>
          <p:nvPr/>
        </p:nvSpPr>
        <p:spPr bwMode="auto">
          <a:xfrm>
            <a:off x="541864" y="1609936"/>
            <a:ext cx="5748867" cy="3498393"/>
          </a:xfrm>
          <a:prstGeom prst="rect">
            <a:avLst/>
          </a:prstGeom>
          <a:noFill/>
          <a:ln w="9525">
            <a:noFill/>
            <a:miter lim="800000"/>
            <a:headEnd/>
            <a:tailEnd/>
          </a:ln>
        </p:spPr>
        <p:txBody>
          <a:bodyPr wrap="square">
            <a:spAutoFit/>
          </a:bodyPr>
          <a:lstStyle/>
          <a:p>
            <a:pPr>
              <a:lnSpc>
                <a:spcPts val="0"/>
              </a:lnSpc>
            </a:pPr>
            <a:endParaRPr lang="en-US" sz="1600" dirty="0" smtClean="0"/>
          </a:p>
          <a:p>
            <a:pPr>
              <a:lnSpc>
                <a:spcPts val="0"/>
              </a:lnSpc>
            </a:pPr>
            <a:endParaRPr lang="en-US" sz="1600" dirty="0"/>
          </a:p>
          <a:p>
            <a:pPr>
              <a:lnSpc>
                <a:spcPts val="0"/>
              </a:lnSpc>
            </a:pPr>
            <a:endParaRPr lang="en-US" sz="1600" dirty="0"/>
          </a:p>
          <a:p>
            <a:r>
              <a:rPr lang="en-US" sz="1600" dirty="0" smtClean="0"/>
              <a:t>In </a:t>
            </a:r>
            <a:r>
              <a:rPr lang="en-US" sz="1600" dirty="0"/>
              <a:t>a Vested Deal Review, a faculty team member interviews both parties in a business relationship–digging deep into the actual deal itself (including the contract, performance work statement, compensation model, scorecards and governance structure), as well as looking at the "softer" side of the relationship with tools such as our Compatibility and Trust (CAT) Assessment. </a:t>
            </a:r>
          </a:p>
          <a:p>
            <a:r>
              <a:rPr lang="en-US" sz="1600" dirty="0"/>
              <a:t> </a:t>
            </a:r>
          </a:p>
          <a:p>
            <a:r>
              <a:rPr lang="en-US" sz="1600" dirty="0"/>
              <a:t>The Deal Review concludes with a one-day workshop, where the faculty team member reports their findings and guides the client and service provider towards develop an action plan that will improve their deal and provide true win-win results for both parties</a:t>
            </a:r>
            <a:r>
              <a:rPr lang="en-US" sz="1600" dirty="0" smtClean="0"/>
              <a:t>.</a:t>
            </a:r>
          </a:p>
        </p:txBody>
      </p:sp>
      <p:sp>
        <p:nvSpPr>
          <p:cNvPr id="14340" name="Title 4"/>
          <p:cNvSpPr>
            <a:spLocks noGrp="1"/>
          </p:cNvSpPr>
          <p:nvPr>
            <p:ph type="title"/>
          </p:nvPr>
        </p:nvSpPr>
        <p:spPr>
          <a:xfrm>
            <a:off x="463265" y="143932"/>
            <a:ext cx="8400142" cy="745067"/>
          </a:xfrm>
        </p:spPr>
        <p:txBody>
          <a:bodyPr>
            <a:normAutofit/>
          </a:bodyPr>
          <a:lstStyle/>
          <a:p>
            <a:r>
              <a:rPr lang="en-US" i="1" dirty="0" smtClean="0"/>
              <a:t>Understanding: </a:t>
            </a:r>
            <a:r>
              <a:rPr lang="en-US" dirty="0" smtClean="0"/>
              <a:t>Deal Review</a:t>
            </a:r>
            <a:endParaRPr lang="en-US" sz="1800" i="1" dirty="0" smtClean="0"/>
          </a:p>
        </p:txBody>
      </p:sp>
      <p:sp>
        <p:nvSpPr>
          <p:cNvPr id="2" name="Rectangle 1"/>
          <p:cNvSpPr/>
          <p:nvPr/>
        </p:nvSpPr>
        <p:spPr>
          <a:xfrm>
            <a:off x="6587067" y="1740138"/>
            <a:ext cx="2085446" cy="1477328"/>
          </a:xfrm>
          <a:prstGeom prst="rect">
            <a:avLst/>
          </a:prstGeom>
        </p:spPr>
        <p:txBody>
          <a:bodyPr wrap="square">
            <a:spAutoFit/>
          </a:bodyPr>
          <a:lstStyle/>
          <a:p>
            <a:r>
              <a:rPr lang="en-US" b="1" dirty="0">
                <a:solidFill>
                  <a:schemeClr val="accent1"/>
                </a:solidFill>
              </a:rPr>
              <a:t>See Deal Review Resources: </a:t>
            </a:r>
            <a:r>
              <a:rPr lang="en-US" b="1" dirty="0" smtClean="0">
                <a:solidFill>
                  <a:schemeClr val="accent1"/>
                </a:solidFill>
              </a:rPr>
              <a:t> </a:t>
            </a:r>
          </a:p>
          <a:p>
            <a:r>
              <a:rPr lang="en-US" b="1" dirty="0" smtClean="0">
                <a:solidFill>
                  <a:schemeClr val="accent1"/>
                </a:solidFill>
              </a:rPr>
              <a:t>Product </a:t>
            </a:r>
            <a:r>
              <a:rPr lang="en-US" b="1" dirty="0">
                <a:solidFill>
                  <a:schemeClr val="accent1"/>
                </a:solidFill>
              </a:rPr>
              <a:t>Offering Presentation, sample review</a:t>
            </a:r>
          </a:p>
        </p:txBody>
      </p:sp>
      <p:sp>
        <p:nvSpPr>
          <p:cNvPr id="10" name="TextBox 9"/>
          <p:cNvSpPr txBox="1"/>
          <p:nvPr/>
        </p:nvSpPr>
        <p:spPr>
          <a:xfrm>
            <a:off x="541864" y="5354103"/>
            <a:ext cx="7924800" cy="646331"/>
          </a:xfrm>
          <a:prstGeom prst="rect">
            <a:avLst/>
          </a:prstGeom>
          <a:noFill/>
        </p:spPr>
        <p:txBody>
          <a:bodyPr wrap="square" rtlCol="0">
            <a:spAutoFit/>
          </a:bodyPr>
          <a:lstStyle/>
          <a:p>
            <a:r>
              <a:rPr lang="en-US" b="1" dirty="0" smtClean="0"/>
              <a:t>Cost does not include travel and living expenses for faculty to review project (typically one trip by the faculty) </a:t>
            </a:r>
            <a:endParaRPr lang="en-US" dirty="0"/>
          </a:p>
        </p:txBody>
      </p:sp>
      <p:sp>
        <p:nvSpPr>
          <p:cNvPr id="11" name="Slide Number Placeholder 2"/>
          <p:cNvSpPr txBox="1">
            <a:spLocks/>
          </p:cNvSpPr>
          <p:nvPr/>
        </p:nvSpPr>
        <p:spPr>
          <a:xfrm>
            <a:off x="8672513" y="6357261"/>
            <a:ext cx="381789" cy="429299"/>
          </a:xfrm>
          <a:prstGeom prst="rect">
            <a:avLst/>
          </a:prstGeom>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fld id="{0A9724E5-0A80-3C41-8955-F8E17D92E2DB}" type="slidenum">
              <a:rPr kumimoji="0" lang="en-US" sz="1100" b="0" i="0" u="none" strike="noStrike" kern="1200" cap="none" spc="0" normalizeH="0" baseline="0" noProof="0" smtClean="0">
                <a:ln>
                  <a:noFill/>
                </a:ln>
                <a:solidFill>
                  <a:srgbClr val="5C5C5C"/>
                </a:solidFill>
                <a:effectLst/>
                <a:uLnTx/>
                <a:uFillTx/>
                <a:latin typeface="Tahoma" pitchFamily="34" charset="0"/>
                <a:ea typeface="+mn-ea"/>
                <a:cs typeface="Arial" pitchFamily="34" charset="0"/>
              </a:rPr>
              <a:pPr marL="0" marR="0" lvl="0" indent="0" algn="ctr" defTabSz="914400" rtl="0" eaLnBrk="1" fontAlgn="base" latinLnBrk="0" hangingPunct="1">
                <a:lnSpc>
                  <a:spcPct val="100000"/>
                </a:lnSpc>
                <a:spcBef>
                  <a:spcPct val="0"/>
                </a:spcBef>
                <a:spcAft>
                  <a:spcPct val="0"/>
                </a:spcAft>
                <a:buClrTx/>
                <a:buSzTx/>
                <a:buFontTx/>
                <a:buNone/>
                <a:tabLst/>
                <a:defRPr/>
              </a:pPr>
              <a:t>21</a:t>
            </a:fld>
            <a:endParaRPr kumimoji="0" lang="en-US" sz="1100" b="0" i="0" u="none" strike="noStrike" kern="1200" cap="none" spc="0" normalizeH="0" baseline="0" noProof="0" dirty="0">
              <a:ln>
                <a:noFill/>
              </a:ln>
              <a:solidFill>
                <a:srgbClr val="5C5C5C"/>
              </a:solidFill>
              <a:effectLst/>
              <a:uLnTx/>
              <a:uFillTx/>
              <a:latin typeface="Tahoma" pitchFamily="34" charset="0"/>
              <a:ea typeface="+mn-ea"/>
              <a:cs typeface="Arial" pitchFamily="34" charset="0"/>
            </a:endParaRPr>
          </a:p>
        </p:txBody>
      </p:sp>
      <p:sp>
        <p:nvSpPr>
          <p:cNvPr id="8" name="TextBox 7"/>
          <p:cNvSpPr txBox="1"/>
          <p:nvPr/>
        </p:nvSpPr>
        <p:spPr>
          <a:xfrm>
            <a:off x="475488" y="1083733"/>
            <a:ext cx="8126645" cy="400110"/>
          </a:xfrm>
          <a:prstGeom prst="rect">
            <a:avLst/>
          </a:prstGeom>
          <a:noFill/>
        </p:spPr>
        <p:txBody>
          <a:bodyPr wrap="square" rtlCol="0">
            <a:spAutoFit/>
          </a:bodyPr>
          <a:lstStyle/>
          <a:p>
            <a:r>
              <a:rPr lang="en-US" sz="2000" i="1" dirty="0"/>
              <a:t>Cost Varies Based On Size Of Deal.  Typically $20,000-25,000</a:t>
            </a:r>
            <a:endParaRPr lang="en-US" sz="2000" dirty="0"/>
          </a:p>
        </p:txBody>
      </p:sp>
      <p:sp>
        <p:nvSpPr>
          <p:cNvPr id="9" name="Rectangle 8"/>
          <p:cNvSpPr/>
          <p:nvPr/>
        </p:nvSpPr>
        <p:spPr>
          <a:xfrm>
            <a:off x="6519334" y="1606535"/>
            <a:ext cx="2243666" cy="1803400"/>
          </a:xfrm>
          <a:prstGeom prst="rect">
            <a:avLst/>
          </a:prstGeom>
          <a:noFill/>
          <a:ln w="28575" cmpd="sng">
            <a:solidFill>
              <a:schemeClr val="tx1">
                <a:lumMod val="20000"/>
                <a:lumOff val="8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5326691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ssolve">
                                      <p:cBhvr>
                                        <p:cTn id="7" dur="500"/>
                                        <p:tgtEl>
                                          <p:spTgt spid="9"/>
                                        </p:tgtEl>
                                      </p:cBhvr>
                                    </p:animEffect>
                                  </p:childTnLst>
                                </p:cTn>
                              </p:par>
                              <p:par>
                                <p:cTn id="8" presetID="26" presetClass="emph" presetSubtype="0" fill="hold" grpId="1" nodeType="withEffect">
                                  <p:stCondLst>
                                    <p:cond delay="0"/>
                                  </p:stCondLst>
                                  <p:childTnLst>
                                    <p:animEffect transition="out" filter="fade">
                                      <p:cBhvr>
                                        <p:cTn id="9" dur="1000" tmFilter="0, 0; .2, .5; .8, .5; 1, 0"/>
                                        <p:tgtEl>
                                          <p:spTgt spid="9"/>
                                        </p:tgtEl>
                                      </p:cBhvr>
                                    </p:animEffect>
                                    <p:animScale>
                                      <p:cBhvr>
                                        <p:cTn id="10" dur="500" autoRev="1" fill="hold"/>
                                        <p:tgtEl>
                                          <p:spTgt spid="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Chart 15"/>
          <p:cNvGraphicFramePr>
            <a:graphicFrameLocks/>
          </p:cNvGraphicFramePr>
          <p:nvPr>
            <p:extLst>
              <p:ext uri="{D42A27DB-BD31-4B8C-83A1-F6EECF244321}">
                <p14:modId xmlns:p14="http://schemas.microsoft.com/office/powerpoint/2010/main" val="2325807978"/>
              </p:ext>
            </p:extLst>
          </p:nvPr>
        </p:nvGraphicFramePr>
        <p:xfrm>
          <a:off x="3573553" y="1232758"/>
          <a:ext cx="5765000" cy="4819195"/>
        </p:xfrm>
        <a:graphic>
          <a:graphicData uri="http://schemas.openxmlformats.org/drawingml/2006/chart">
            <c:chart xmlns:c="http://schemas.openxmlformats.org/drawingml/2006/chart" xmlns:r="http://schemas.openxmlformats.org/officeDocument/2006/relationships" r:id="rId3"/>
          </a:graphicData>
        </a:graphic>
      </p:graphicFrame>
      <p:sp>
        <p:nvSpPr>
          <p:cNvPr id="14338" name="Rectangle 4"/>
          <p:cNvSpPr>
            <a:spLocks noChangeArrowheads="1"/>
          </p:cNvSpPr>
          <p:nvPr/>
        </p:nvSpPr>
        <p:spPr bwMode="auto">
          <a:xfrm>
            <a:off x="609600" y="290512"/>
            <a:ext cx="8153400" cy="666750"/>
          </a:xfrm>
          <a:prstGeom prst="rect">
            <a:avLst/>
          </a:prstGeom>
          <a:noFill/>
          <a:ln w="9525">
            <a:noFill/>
            <a:miter lim="800000"/>
            <a:headEnd/>
            <a:tailEnd/>
          </a:ln>
        </p:spPr>
        <p:txBody>
          <a:bodyPr anchor="ctr"/>
          <a:lstStyle/>
          <a:p>
            <a:endParaRPr lang="en-US" sz="3200" b="1"/>
          </a:p>
        </p:txBody>
      </p:sp>
      <p:sp>
        <p:nvSpPr>
          <p:cNvPr id="14340" name="Title 4"/>
          <p:cNvSpPr>
            <a:spLocks noGrp="1"/>
          </p:cNvSpPr>
          <p:nvPr>
            <p:ph type="title"/>
          </p:nvPr>
        </p:nvSpPr>
        <p:spPr>
          <a:xfrm>
            <a:off x="385993" y="79706"/>
            <a:ext cx="8668309" cy="782637"/>
          </a:xfrm>
        </p:spPr>
        <p:txBody>
          <a:bodyPr>
            <a:normAutofit fontScale="90000"/>
          </a:bodyPr>
          <a:lstStyle/>
          <a:p>
            <a:r>
              <a:rPr lang="en-US" sz="3100" i="1" dirty="0" smtClean="0"/>
              <a:t>Understanding: </a:t>
            </a:r>
            <a:r>
              <a:rPr lang="en-US" sz="3100" dirty="0" smtClean="0"/>
              <a:t>Compatibility And Trust</a:t>
            </a:r>
            <a:r>
              <a:rPr lang="en-US" sz="2200" baseline="70000" dirty="0" smtClean="0"/>
              <a:t>®</a:t>
            </a:r>
            <a:r>
              <a:rPr lang="en-US" sz="3100" dirty="0" smtClean="0"/>
              <a:t> Assessment</a:t>
            </a:r>
            <a:endParaRPr lang="en-US" sz="2700" i="1" dirty="0" smtClean="0"/>
          </a:p>
        </p:txBody>
      </p:sp>
      <p:sp>
        <p:nvSpPr>
          <p:cNvPr id="5" name="Content Placeholder 4"/>
          <p:cNvSpPr txBox="1">
            <a:spLocks/>
          </p:cNvSpPr>
          <p:nvPr/>
        </p:nvSpPr>
        <p:spPr>
          <a:xfrm>
            <a:off x="385994" y="957262"/>
            <a:ext cx="4200061" cy="5399999"/>
          </a:xfrm>
          <a:prstGeom prst="rect">
            <a:avLst/>
          </a:prstGeom>
        </p:spPr>
        <p:txBody>
          <a:bodyPr/>
          <a:lstStyle/>
          <a:p>
            <a:pPr defTabSz="969963" eaLnBrk="0" hangingPunct="0">
              <a:spcAft>
                <a:spcPts val="600"/>
              </a:spcAft>
              <a:buSzPct val="100000"/>
              <a:defRPr/>
            </a:pPr>
            <a:r>
              <a:rPr lang="en-US" i="1" dirty="0"/>
              <a:t>Cost: $</a:t>
            </a:r>
            <a:r>
              <a:rPr lang="en-US" i="1" dirty="0" smtClean="0"/>
              <a:t>2,500/Survey Pair</a:t>
            </a:r>
            <a:endParaRPr lang="en-US" kern="0" dirty="0" smtClean="0">
              <a:solidFill>
                <a:srgbClr val="5C5C5C"/>
              </a:solidFill>
              <a:ea typeface="ＭＳ Ｐゴシック" pitchFamily="34" charset="-128"/>
            </a:endParaRPr>
          </a:p>
          <a:p>
            <a:pPr defTabSz="969963" eaLnBrk="0" hangingPunct="0">
              <a:buSzPct val="100000"/>
              <a:defRPr/>
            </a:pPr>
            <a:r>
              <a:rPr lang="en-US" kern="0" dirty="0" smtClean="0">
                <a:solidFill>
                  <a:schemeClr val="accent1"/>
                </a:solidFill>
                <a:ea typeface="ＭＳ Ｐゴシック" pitchFamily="34" charset="-128"/>
              </a:rPr>
              <a:t>Nothing can erode a good relationship quicker  than a lack of trust.  </a:t>
            </a:r>
          </a:p>
          <a:p>
            <a:pPr marL="285750" indent="-285750" defTabSz="969963" eaLnBrk="0" hangingPunct="0">
              <a:buSzPct val="100000"/>
              <a:buFont typeface="Arial"/>
              <a:buChar char="•"/>
              <a:defRPr/>
            </a:pPr>
            <a:r>
              <a:rPr lang="en-US" kern="0" dirty="0" smtClean="0">
                <a:solidFill>
                  <a:srgbClr val="5C5C5C"/>
                </a:solidFill>
                <a:ea typeface="ＭＳ Ｐゴシック" pitchFamily="34" charset="-128"/>
              </a:rPr>
              <a:t>The Compatibility and Trust Assessment (CaT) is embedded into </a:t>
            </a:r>
            <a:r>
              <a:rPr lang="en-US" kern="0" dirty="0">
                <a:solidFill>
                  <a:srgbClr val="5C5C5C"/>
                </a:solidFill>
                <a:ea typeface="ＭＳ Ｐゴシック" pitchFamily="34" charset="-128"/>
              </a:rPr>
              <a:t>a</a:t>
            </a:r>
            <a:r>
              <a:rPr lang="en-US" kern="0" dirty="0" smtClean="0">
                <a:solidFill>
                  <a:srgbClr val="5C5C5C"/>
                </a:solidFill>
                <a:ea typeface="ＭＳ Ｐゴシック" pitchFamily="34" charset="-128"/>
              </a:rPr>
              <a:t> Deal Review or as a standalone assessment.  </a:t>
            </a:r>
          </a:p>
          <a:p>
            <a:pPr marL="285750" indent="-285750" defTabSz="969963" eaLnBrk="0" hangingPunct="0">
              <a:buSzPct val="100000"/>
              <a:buFont typeface="Arial"/>
              <a:buChar char="•"/>
              <a:defRPr/>
            </a:pPr>
            <a:r>
              <a:rPr lang="en-US" kern="0" dirty="0" smtClean="0">
                <a:solidFill>
                  <a:srgbClr val="5C5C5C"/>
                </a:solidFill>
                <a:ea typeface="ＭＳ Ｐゴシック" pitchFamily="34" charset="-128"/>
              </a:rPr>
              <a:t>The CaT Assessment is an excellent tool to evaluate the compatibility and trust levels between a buyer and supplier. </a:t>
            </a:r>
          </a:p>
          <a:p>
            <a:pPr marL="285750" indent="-285750" defTabSz="969963" eaLnBrk="0" hangingPunct="0">
              <a:buSzPct val="100000"/>
              <a:buFont typeface="Arial"/>
              <a:buChar char="•"/>
              <a:defRPr/>
            </a:pPr>
            <a:r>
              <a:rPr lang="en-US" kern="0" dirty="0" smtClean="0">
                <a:solidFill>
                  <a:srgbClr val="5C5C5C"/>
                </a:solidFill>
                <a:ea typeface="ＭＳ Ｐゴシック" pitchFamily="34" charset="-128"/>
              </a:rPr>
              <a:t>The CaT Assessment is </a:t>
            </a:r>
            <a:r>
              <a:rPr lang="en-US" kern="0" dirty="0">
                <a:solidFill>
                  <a:srgbClr val="5C5C5C"/>
                </a:solidFill>
                <a:ea typeface="ＭＳ Ｐゴシック" pitchFamily="34" charset="-128"/>
              </a:rPr>
              <a:t>also ideal for new relationships and is an excellent way to build cognitive </a:t>
            </a:r>
            <a:r>
              <a:rPr lang="en-US" kern="0" dirty="0" smtClean="0">
                <a:solidFill>
                  <a:srgbClr val="5C5C5C"/>
                </a:solidFill>
                <a:ea typeface="ＭＳ Ｐゴシック" pitchFamily="34" charset="-128"/>
              </a:rPr>
              <a:t>awareness of compatibility and trust levels.  </a:t>
            </a:r>
          </a:p>
          <a:p>
            <a:pPr marL="285750" indent="-285750" defTabSz="969963" eaLnBrk="0" hangingPunct="0">
              <a:buSzPct val="100000"/>
              <a:buFont typeface="Arial"/>
              <a:buChar char="•"/>
              <a:defRPr/>
            </a:pPr>
            <a:r>
              <a:rPr lang="en-US" kern="0" dirty="0">
                <a:solidFill>
                  <a:srgbClr val="5C5C5C"/>
                </a:solidFill>
                <a:ea typeface="ＭＳ Ｐゴシック" pitchFamily="34" charset="-128"/>
              </a:rPr>
              <a:t>M</a:t>
            </a:r>
            <a:r>
              <a:rPr lang="en-US" kern="0" dirty="0" smtClean="0">
                <a:solidFill>
                  <a:srgbClr val="5C5C5C"/>
                </a:solidFill>
                <a:ea typeface="ＭＳ Ｐゴシック" pitchFamily="34" charset="-128"/>
              </a:rPr>
              <a:t>any companies request a quarterly or bi-annual CaT analysis be performed. </a:t>
            </a:r>
          </a:p>
          <a:p>
            <a:pPr defTabSz="969963" eaLnBrk="0" hangingPunct="0">
              <a:spcAft>
                <a:spcPts val="600"/>
              </a:spcAft>
              <a:buSzPct val="100000"/>
              <a:defRPr/>
            </a:pPr>
            <a:endParaRPr lang="en-US" kern="0" dirty="0" smtClean="0">
              <a:solidFill>
                <a:srgbClr val="5C5C5C"/>
              </a:solidFill>
              <a:ea typeface="ＭＳ Ｐゴシック" pitchFamily="34" charset="-128"/>
            </a:endParaRPr>
          </a:p>
        </p:txBody>
      </p:sp>
      <p:sp>
        <p:nvSpPr>
          <p:cNvPr id="4" name="TextBox 3"/>
          <p:cNvSpPr txBox="1"/>
          <p:nvPr/>
        </p:nvSpPr>
        <p:spPr>
          <a:xfrm>
            <a:off x="5813817" y="980652"/>
            <a:ext cx="2504683" cy="1077218"/>
          </a:xfrm>
          <a:prstGeom prst="rect">
            <a:avLst/>
          </a:prstGeom>
          <a:noFill/>
        </p:spPr>
        <p:txBody>
          <a:bodyPr wrap="square" rtlCol="0">
            <a:spAutoFit/>
          </a:bodyPr>
          <a:lstStyle/>
          <a:p>
            <a:r>
              <a:rPr lang="en-US" sz="1600" i="1" dirty="0" smtClean="0">
                <a:solidFill>
                  <a:schemeClr val="accent4"/>
                </a:solidFill>
              </a:rPr>
              <a:t>Buyer views themselves as more trustworthy than the supplier sees the buyer</a:t>
            </a:r>
            <a:endParaRPr lang="en-US" sz="1600" i="1" dirty="0">
              <a:solidFill>
                <a:schemeClr val="accent4"/>
              </a:solidFill>
            </a:endParaRPr>
          </a:p>
        </p:txBody>
      </p:sp>
      <p:cxnSp>
        <p:nvCxnSpPr>
          <p:cNvPr id="9" name="Straight Arrow Connector 8"/>
          <p:cNvCxnSpPr>
            <a:stCxn id="4" idx="1"/>
          </p:cNvCxnSpPr>
          <p:nvPr/>
        </p:nvCxnSpPr>
        <p:spPr>
          <a:xfrm flipH="1">
            <a:off x="4991100" y="1519261"/>
            <a:ext cx="822717" cy="1785219"/>
          </a:xfrm>
          <a:prstGeom prst="straightConnector1">
            <a:avLst/>
          </a:prstGeom>
          <a:ln>
            <a:solidFill>
              <a:schemeClr val="accent4"/>
            </a:solidFill>
            <a:tailEnd type="arrow"/>
          </a:ln>
        </p:spPr>
        <p:style>
          <a:lnRef idx="2">
            <a:schemeClr val="accent1"/>
          </a:lnRef>
          <a:fillRef idx="0">
            <a:schemeClr val="accent1"/>
          </a:fillRef>
          <a:effectRef idx="1">
            <a:schemeClr val="accent1"/>
          </a:effectRef>
          <a:fontRef idx="minor">
            <a:schemeClr val="tx1"/>
          </a:fontRef>
        </p:style>
      </p:cxnSp>
      <p:sp>
        <p:nvSpPr>
          <p:cNvPr id="12" name="TextBox 11"/>
          <p:cNvSpPr txBox="1"/>
          <p:nvPr/>
        </p:nvSpPr>
        <p:spPr>
          <a:xfrm>
            <a:off x="330201" y="6455841"/>
            <a:ext cx="5610616" cy="233397"/>
          </a:xfrm>
          <a:prstGeom prst="rect">
            <a:avLst/>
          </a:prstGeom>
          <a:noFill/>
        </p:spPr>
        <p:txBody>
          <a:bodyPr wrap="square" rtlCol="0">
            <a:spAutoFit/>
          </a:bodyPr>
          <a:lstStyle/>
          <a:p>
            <a:pPr>
              <a:lnSpc>
                <a:spcPct val="80000"/>
              </a:lnSpc>
            </a:pPr>
            <a:r>
              <a:rPr lang="en-US" sz="1100" i="1" dirty="0" smtClean="0"/>
              <a:t>The CaT Assessment is based on research by Dr. Karl </a:t>
            </a:r>
            <a:r>
              <a:rPr lang="en-US" sz="1100" i="1" dirty="0" err="1" smtClean="0"/>
              <a:t>Manrodt</a:t>
            </a:r>
            <a:r>
              <a:rPr lang="en-US" sz="1100" i="1" dirty="0" smtClean="0"/>
              <a:t> and Dr. Jerry Ludlow. </a:t>
            </a:r>
            <a:endParaRPr lang="en-US" sz="1100" i="1" dirty="0"/>
          </a:p>
        </p:txBody>
      </p:sp>
      <p:sp>
        <p:nvSpPr>
          <p:cNvPr id="14" name="Slide Number Placeholder 2"/>
          <p:cNvSpPr txBox="1">
            <a:spLocks/>
          </p:cNvSpPr>
          <p:nvPr/>
        </p:nvSpPr>
        <p:spPr>
          <a:xfrm>
            <a:off x="8672513" y="6357261"/>
            <a:ext cx="381789" cy="429299"/>
          </a:xfrm>
          <a:prstGeom prst="rect">
            <a:avLst/>
          </a:prstGeom>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fld id="{0A9724E5-0A80-3C41-8955-F8E17D92E2DB}" type="slidenum">
              <a:rPr kumimoji="0" lang="en-US" sz="1100" b="0" i="0" u="none" strike="noStrike" kern="1200" cap="none" spc="0" normalizeH="0" baseline="0" noProof="0" smtClean="0">
                <a:ln>
                  <a:noFill/>
                </a:ln>
                <a:solidFill>
                  <a:srgbClr val="5C5C5C"/>
                </a:solidFill>
                <a:effectLst/>
                <a:uLnTx/>
                <a:uFillTx/>
                <a:latin typeface="Tahoma" pitchFamily="34" charset="0"/>
                <a:ea typeface="+mn-ea"/>
                <a:cs typeface="Arial" pitchFamily="34" charset="0"/>
              </a:rPr>
              <a:pPr marL="0" marR="0" lvl="0" indent="0" algn="ctr" defTabSz="914400" rtl="0" eaLnBrk="1" fontAlgn="base" latinLnBrk="0" hangingPunct="1">
                <a:lnSpc>
                  <a:spcPct val="100000"/>
                </a:lnSpc>
                <a:spcBef>
                  <a:spcPct val="0"/>
                </a:spcBef>
                <a:spcAft>
                  <a:spcPct val="0"/>
                </a:spcAft>
                <a:buClrTx/>
                <a:buSzTx/>
                <a:buFontTx/>
                <a:buNone/>
                <a:tabLst/>
                <a:defRPr/>
              </a:pPr>
              <a:t>22</a:t>
            </a:fld>
            <a:endParaRPr kumimoji="0" lang="en-US" sz="1100" b="0" i="0" u="none" strike="noStrike" kern="1200" cap="none" spc="0" normalizeH="0" baseline="0" noProof="0" dirty="0">
              <a:ln>
                <a:noFill/>
              </a:ln>
              <a:solidFill>
                <a:srgbClr val="5C5C5C"/>
              </a:solidFill>
              <a:effectLst/>
              <a:uLnTx/>
              <a:uFillTx/>
              <a:latin typeface="Tahoma" pitchFamily="34" charset="0"/>
              <a:ea typeface="+mn-ea"/>
              <a:cs typeface="Arial" pitchFamily="34" charset="0"/>
            </a:endParaRPr>
          </a:p>
        </p:txBody>
      </p:sp>
    </p:spTree>
    <p:extLst>
      <p:ext uri="{BB962C8B-B14F-4D97-AF65-F5344CB8AC3E}">
        <p14:creationId xmlns:p14="http://schemas.microsoft.com/office/powerpoint/2010/main" val="12113983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609600" y="257175"/>
            <a:ext cx="8153400" cy="733425"/>
          </a:xfrm>
          <a:prstGeom prst="rect">
            <a:avLst/>
          </a:prstGeom>
          <a:noFill/>
          <a:ln w="9525">
            <a:noFill/>
            <a:miter lim="800000"/>
            <a:headEnd/>
            <a:tailEnd/>
          </a:ln>
        </p:spPr>
        <p:txBody>
          <a:bodyPr anchor="ctr"/>
          <a:lstStyle/>
          <a:p>
            <a:endParaRPr lang="en-US" sz="3200" b="1"/>
          </a:p>
        </p:txBody>
      </p:sp>
      <p:sp>
        <p:nvSpPr>
          <p:cNvPr id="14340" name="Title 4"/>
          <p:cNvSpPr>
            <a:spLocks noGrp="1"/>
          </p:cNvSpPr>
          <p:nvPr>
            <p:ph type="title"/>
          </p:nvPr>
        </p:nvSpPr>
        <p:spPr/>
        <p:txBody>
          <a:bodyPr>
            <a:normAutofit fontScale="90000"/>
          </a:bodyPr>
          <a:lstStyle/>
          <a:p>
            <a:r>
              <a:rPr lang="en-US" i="1" dirty="0" smtClean="0"/>
              <a:t>Understanding: </a:t>
            </a:r>
            <a:r>
              <a:rPr lang="en-US" dirty="0" smtClean="0"/>
              <a:t>Facilitated Focused Workshops</a:t>
            </a:r>
            <a:endParaRPr lang="en-US" sz="2700" i="1" dirty="0" smtClean="0"/>
          </a:p>
        </p:txBody>
      </p:sp>
      <p:sp>
        <p:nvSpPr>
          <p:cNvPr id="8" name="Rectangle 7"/>
          <p:cNvSpPr/>
          <p:nvPr/>
        </p:nvSpPr>
        <p:spPr>
          <a:xfrm>
            <a:off x="532472" y="1622126"/>
            <a:ext cx="8140042" cy="3877985"/>
          </a:xfrm>
          <a:prstGeom prst="rect">
            <a:avLst/>
          </a:prstGeom>
        </p:spPr>
        <p:txBody>
          <a:bodyPr wrap="square">
            <a:spAutoFit/>
          </a:bodyPr>
          <a:lstStyle/>
          <a:p>
            <a:r>
              <a:rPr lang="en-US" sz="2000" dirty="0" smtClean="0"/>
              <a:t>Many agreements face specific issues or have “wicked problems” that benefit from a focused workshop.  A faculty team member can provide a neutral perspective and the skills to help the partners work their way through these issues.  Common problems include:</a:t>
            </a:r>
          </a:p>
          <a:p>
            <a:endParaRPr lang="en-US" sz="2000" dirty="0" smtClean="0"/>
          </a:p>
          <a:p>
            <a:pPr marL="285750" indent="-285750">
              <a:buFont typeface="Arial"/>
              <a:buChar char="•"/>
            </a:pPr>
            <a:r>
              <a:rPr lang="en-US" dirty="0" smtClean="0"/>
              <a:t>How can I create a pricing model that encourages the supplier to innovate more?</a:t>
            </a:r>
          </a:p>
          <a:p>
            <a:pPr marL="285750" indent="-285750">
              <a:buFont typeface="Arial"/>
              <a:buChar char="•"/>
            </a:pPr>
            <a:r>
              <a:rPr lang="en-US" dirty="0" smtClean="0"/>
              <a:t>How can I restructure my performance management program to drive a future focus versus on metrics that look in the “rear view mirror?”</a:t>
            </a:r>
          </a:p>
          <a:p>
            <a:pPr marL="285750" indent="-285750">
              <a:buFont typeface="Arial"/>
              <a:buChar char="•"/>
            </a:pPr>
            <a:r>
              <a:rPr lang="en-US" dirty="0" smtClean="0"/>
              <a:t>What is the proper cadence for my governance structure?  And who should be involved from both my company and the suppliers company?</a:t>
            </a:r>
          </a:p>
          <a:p>
            <a:pPr marL="285750" indent="-285750">
              <a:buFont typeface="Arial"/>
              <a:buChar char="•"/>
            </a:pPr>
            <a:r>
              <a:rPr lang="en-US" dirty="0" smtClean="0"/>
              <a:t>Which suppliers are the best fit for a Vested agreement?</a:t>
            </a:r>
          </a:p>
          <a:p>
            <a:pPr marL="285750" indent="-285750">
              <a:buFont typeface="Arial"/>
              <a:buChar char="•"/>
            </a:pPr>
            <a:endParaRPr lang="en-US" sz="2000" dirty="0" smtClean="0"/>
          </a:p>
        </p:txBody>
      </p:sp>
      <p:sp>
        <p:nvSpPr>
          <p:cNvPr id="6" name="Slide Number Placeholder 2"/>
          <p:cNvSpPr txBox="1">
            <a:spLocks/>
          </p:cNvSpPr>
          <p:nvPr/>
        </p:nvSpPr>
        <p:spPr>
          <a:xfrm>
            <a:off x="8672513" y="6357261"/>
            <a:ext cx="381789" cy="429299"/>
          </a:xfrm>
          <a:prstGeom prst="rect">
            <a:avLst/>
          </a:prstGeom>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fld id="{0A9724E5-0A80-3C41-8955-F8E17D92E2DB}" type="slidenum">
              <a:rPr kumimoji="0" lang="en-US" sz="1100" b="0" i="0" u="none" strike="noStrike" kern="1200" cap="none" spc="0" normalizeH="0" baseline="0" noProof="0" smtClean="0">
                <a:ln>
                  <a:noFill/>
                </a:ln>
                <a:solidFill>
                  <a:srgbClr val="5C5C5C"/>
                </a:solidFill>
                <a:effectLst/>
                <a:uLnTx/>
                <a:uFillTx/>
                <a:latin typeface="Tahoma" pitchFamily="34" charset="0"/>
                <a:ea typeface="+mn-ea"/>
                <a:cs typeface="Arial" pitchFamily="34" charset="0"/>
              </a:rPr>
              <a:pPr marL="0" marR="0" lvl="0" indent="0" algn="ctr" defTabSz="914400" rtl="0" eaLnBrk="1" fontAlgn="base" latinLnBrk="0" hangingPunct="1">
                <a:lnSpc>
                  <a:spcPct val="100000"/>
                </a:lnSpc>
                <a:spcBef>
                  <a:spcPct val="0"/>
                </a:spcBef>
                <a:spcAft>
                  <a:spcPct val="0"/>
                </a:spcAft>
                <a:buClrTx/>
                <a:buSzTx/>
                <a:buFontTx/>
                <a:buNone/>
                <a:tabLst/>
                <a:defRPr/>
              </a:pPr>
              <a:t>23</a:t>
            </a:fld>
            <a:endParaRPr kumimoji="0" lang="en-US" sz="1100" b="0" i="0" u="none" strike="noStrike" kern="1200" cap="none" spc="0" normalizeH="0" baseline="0" noProof="0" dirty="0">
              <a:ln>
                <a:noFill/>
              </a:ln>
              <a:solidFill>
                <a:srgbClr val="5C5C5C"/>
              </a:solidFill>
              <a:effectLst/>
              <a:uLnTx/>
              <a:uFillTx/>
              <a:latin typeface="Tahoma" pitchFamily="34" charset="0"/>
              <a:ea typeface="+mn-ea"/>
              <a:cs typeface="Arial" pitchFamily="34" charset="0"/>
            </a:endParaRPr>
          </a:p>
        </p:txBody>
      </p:sp>
      <p:sp>
        <p:nvSpPr>
          <p:cNvPr id="7" name="TextBox 6"/>
          <p:cNvSpPr txBox="1"/>
          <p:nvPr/>
        </p:nvSpPr>
        <p:spPr>
          <a:xfrm>
            <a:off x="475488" y="1083733"/>
            <a:ext cx="8126645" cy="400110"/>
          </a:xfrm>
          <a:prstGeom prst="rect">
            <a:avLst/>
          </a:prstGeom>
          <a:noFill/>
        </p:spPr>
        <p:txBody>
          <a:bodyPr wrap="square" rtlCol="0">
            <a:spAutoFit/>
          </a:bodyPr>
          <a:lstStyle/>
          <a:p>
            <a:r>
              <a:rPr lang="en-US" sz="2000" i="1" dirty="0"/>
              <a:t>Cost: Typically $5,000 </a:t>
            </a:r>
            <a:r>
              <a:rPr lang="en-US" sz="2000" i="1" dirty="0" smtClean="0"/>
              <a:t>– </a:t>
            </a:r>
            <a:r>
              <a:rPr lang="en-US" sz="2000" i="1" dirty="0"/>
              <a:t>$12,500 Per Day</a:t>
            </a:r>
            <a:endParaRPr lang="en-US" sz="2000" dirty="0"/>
          </a:p>
        </p:txBody>
      </p:sp>
    </p:spTree>
    <p:extLst>
      <p:ext uri="{BB962C8B-B14F-4D97-AF65-F5344CB8AC3E}">
        <p14:creationId xmlns:p14="http://schemas.microsoft.com/office/powerpoint/2010/main" val="24046230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609600" y="257175"/>
            <a:ext cx="8153400" cy="733425"/>
          </a:xfrm>
          <a:prstGeom prst="rect">
            <a:avLst/>
          </a:prstGeom>
          <a:noFill/>
          <a:ln w="9525">
            <a:noFill/>
            <a:miter lim="800000"/>
            <a:headEnd/>
            <a:tailEnd/>
          </a:ln>
        </p:spPr>
        <p:txBody>
          <a:bodyPr anchor="ctr"/>
          <a:lstStyle/>
          <a:p>
            <a:endParaRPr lang="en-US" sz="3200" b="1"/>
          </a:p>
        </p:txBody>
      </p:sp>
      <p:sp>
        <p:nvSpPr>
          <p:cNvPr id="14339" name="Rectangle 4"/>
          <p:cNvSpPr>
            <a:spLocks noChangeArrowheads="1"/>
          </p:cNvSpPr>
          <p:nvPr/>
        </p:nvSpPr>
        <p:spPr bwMode="auto">
          <a:xfrm>
            <a:off x="510955" y="1686064"/>
            <a:ext cx="8175846" cy="4493538"/>
          </a:xfrm>
          <a:prstGeom prst="rect">
            <a:avLst/>
          </a:prstGeom>
          <a:noFill/>
          <a:ln w="9525">
            <a:noFill/>
            <a:miter lim="800000"/>
            <a:headEnd/>
            <a:tailEnd/>
          </a:ln>
        </p:spPr>
        <p:txBody>
          <a:bodyPr wrap="square">
            <a:spAutoFit/>
          </a:bodyPr>
          <a:lstStyle/>
          <a:p>
            <a:r>
              <a:rPr lang="en-US" sz="2200" dirty="0" smtClean="0"/>
              <a:t>When partners take on the challenge of creating a Vested agreement, they are chasing upside. We call that upside “The Pony.” In this process, we work through all the ways a partnership can create added value. We help quantify the Pony and develop a business case to go after it. This Business Case Justification can be done before the client and vendor commit to going down the path toward creating a Vested agreement, and if the partners decide to move forward, the cost of the Business Case Justification will be applied to the cost of the project.</a:t>
            </a:r>
            <a:r>
              <a:rPr lang="en-US" sz="2200" dirty="0" smtClean="0">
                <a:solidFill>
                  <a:srgbClr val="5C5C5C"/>
                </a:solidFill>
                <a:latin typeface="Tahoma"/>
                <a:ea typeface="Times New Roman"/>
              </a:rPr>
              <a:t/>
            </a:r>
            <a:br>
              <a:rPr lang="en-US" sz="2200" dirty="0" smtClean="0">
                <a:solidFill>
                  <a:srgbClr val="5C5C5C"/>
                </a:solidFill>
                <a:latin typeface="Tahoma"/>
                <a:ea typeface="Times New Roman"/>
              </a:rPr>
            </a:br>
            <a:endParaRPr lang="en-US" sz="2200" dirty="0" smtClean="0"/>
          </a:p>
          <a:p>
            <a:endParaRPr lang="en-US" sz="2200" dirty="0" smtClean="0"/>
          </a:p>
          <a:p>
            <a:endParaRPr lang="en-US" sz="2200" dirty="0" smtClean="0"/>
          </a:p>
          <a:p>
            <a:endParaRPr lang="en-US" sz="2200" b="1" dirty="0"/>
          </a:p>
        </p:txBody>
      </p:sp>
      <p:sp>
        <p:nvSpPr>
          <p:cNvPr id="14340" name="Title 4"/>
          <p:cNvSpPr>
            <a:spLocks noGrp="1"/>
          </p:cNvSpPr>
          <p:nvPr>
            <p:ph type="title"/>
          </p:nvPr>
        </p:nvSpPr>
        <p:spPr/>
        <p:txBody>
          <a:bodyPr>
            <a:normAutofit/>
          </a:bodyPr>
          <a:lstStyle/>
          <a:p>
            <a:r>
              <a:rPr lang="en-US" i="1" dirty="0" smtClean="0"/>
              <a:t>Understanding: </a:t>
            </a:r>
            <a:r>
              <a:rPr lang="en-US" dirty="0" smtClean="0"/>
              <a:t>Defining The Pony</a:t>
            </a:r>
            <a:endParaRPr lang="en-US" sz="2700" i="1" dirty="0" smtClean="0"/>
          </a:p>
        </p:txBody>
      </p:sp>
      <p:sp>
        <p:nvSpPr>
          <p:cNvPr id="6" name="Slide Number Placeholder 2"/>
          <p:cNvSpPr txBox="1">
            <a:spLocks/>
          </p:cNvSpPr>
          <p:nvPr/>
        </p:nvSpPr>
        <p:spPr>
          <a:xfrm>
            <a:off x="8672513" y="6357261"/>
            <a:ext cx="381789" cy="429299"/>
          </a:xfrm>
          <a:prstGeom prst="rect">
            <a:avLst/>
          </a:prstGeom>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fld id="{0A9724E5-0A80-3C41-8955-F8E17D92E2DB}" type="slidenum">
              <a:rPr kumimoji="0" lang="en-US" sz="1100" b="0" i="0" u="none" strike="noStrike" kern="1200" cap="none" spc="0" normalizeH="0" baseline="0" noProof="0" smtClean="0">
                <a:ln>
                  <a:noFill/>
                </a:ln>
                <a:solidFill>
                  <a:srgbClr val="5C5C5C"/>
                </a:solidFill>
                <a:effectLst/>
                <a:uLnTx/>
                <a:uFillTx/>
                <a:latin typeface="Tahoma" pitchFamily="34" charset="0"/>
                <a:ea typeface="+mn-ea"/>
                <a:cs typeface="Arial" pitchFamily="34" charset="0"/>
              </a:rPr>
              <a:pPr marL="0" marR="0" lvl="0" indent="0" algn="ctr" defTabSz="914400" rtl="0" eaLnBrk="1" fontAlgn="base" latinLnBrk="0" hangingPunct="1">
                <a:lnSpc>
                  <a:spcPct val="100000"/>
                </a:lnSpc>
                <a:spcBef>
                  <a:spcPct val="0"/>
                </a:spcBef>
                <a:spcAft>
                  <a:spcPct val="0"/>
                </a:spcAft>
                <a:buClrTx/>
                <a:buSzTx/>
                <a:buFontTx/>
                <a:buNone/>
                <a:tabLst/>
                <a:defRPr/>
              </a:pPr>
              <a:t>24</a:t>
            </a:fld>
            <a:endParaRPr kumimoji="0" lang="en-US" sz="1100" b="0" i="0" u="none" strike="noStrike" kern="1200" cap="none" spc="0" normalizeH="0" baseline="0" noProof="0" dirty="0">
              <a:ln>
                <a:noFill/>
              </a:ln>
              <a:solidFill>
                <a:srgbClr val="5C5C5C"/>
              </a:solidFill>
              <a:effectLst/>
              <a:uLnTx/>
              <a:uFillTx/>
              <a:latin typeface="Tahoma" pitchFamily="34" charset="0"/>
              <a:ea typeface="+mn-ea"/>
              <a:cs typeface="Arial" pitchFamily="34" charset="0"/>
            </a:endParaRPr>
          </a:p>
        </p:txBody>
      </p:sp>
      <p:sp>
        <p:nvSpPr>
          <p:cNvPr id="7" name="TextBox 6"/>
          <p:cNvSpPr txBox="1"/>
          <p:nvPr/>
        </p:nvSpPr>
        <p:spPr>
          <a:xfrm>
            <a:off x="475488" y="1083733"/>
            <a:ext cx="8126645" cy="461665"/>
          </a:xfrm>
          <a:prstGeom prst="rect">
            <a:avLst/>
          </a:prstGeom>
          <a:noFill/>
        </p:spPr>
        <p:txBody>
          <a:bodyPr wrap="square" rtlCol="0">
            <a:spAutoFit/>
          </a:bodyPr>
          <a:lstStyle/>
          <a:p>
            <a:r>
              <a:rPr lang="en-US" sz="2400" i="1" dirty="0" smtClean="0"/>
              <a:t>Cost: Varies </a:t>
            </a:r>
            <a:r>
              <a:rPr lang="en-US" sz="2400" i="1" dirty="0"/>
              <a:t>Based On Complexity</a:t>
            </a:r>
            <a:endParaRPr lang="en-US" sz="2400" dirty="0"/>
          </a:p>
        </p:txBody>
      </p:sp>
    </p:spTree>
    <p:extLst>
      <p:ext uri="{BB962C8B-B14F-4D97-AF65-F5344CB8AC3E}">
        <p14:creationId xmlns:p14="http://schemas.microsoft.com/office/powerpoint/2010/main" val="13544518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4"/>
          <p:cNvSpPr>
            <a:spLocks noChangeArrowheads="1"/>
          </p:cNvSpPr>
          <p:nvPr/>
        </p:nvSpPr>
        <p:spPr bwMode="auto">
          <a:xfrm>
            <a:off x="609600" y="257175"/>
            <a:ext cx="8153400" cy="733425"/>
          </a:xfrm>
          <a:prstGeom prst="rect">
            <a:avLst/>
          </a:prstGeom>
          <a:noFill/>
          <a:ln w="9525">
            <a:noFill/>
            <a:miter lim="800000"/>
            <a:headEnd/>
            <a:tailEnd/>
          </a:ln>
        </p:spPr>
        <p:txBody>
          <a:bodyPr anchor="ctr"/>
          <a:lstStyle/>
          <a:p>
            <a:endParaRPr lang="en-US" sz="3200" b="1"/>
          </a:p>
        </p:txBody>
      </p:sp>
      <p:sp>
        <p:nvSpPr>
          <p:cNvPr id="12292" name="Title 4"/>
          <p:cNvSpPr>
            <a:spLocks noGrp="1"/>
          </p:cNvSpPr>
          <p:nvPr>
            <p:ph type="title"/>
          </p:nvPr>
        </p:nvSpPr>
        <p:spPr/>
        <p:txBody>
          <a:bodyPr>
            <a:normAutofit/>
          </a:bodyPr>
          <a:lstStyle/>
          <a:p>
            <a:r>
              <a:rPr lang="en-US" i="1" dirty="0" smtClean="0"/>
              <a:t>Understanding:  </a:t>
            </a:r>
            <a:r>
              <a:rPr lang="en-US" dirty="0" smtClean="0"/>
              <a:t>Case Studies</a:t>
            </a:r>
            <a:endParaRPr lang="en-US" i="1" dirty="0" smtClean="0"/>
          </a:p>
        </p:txBody>
      </p:sp>
      <p:pic>
        <p:nvPicPr>
          <p:cNvPr id="2" name="Picture 1"/>
          <p:cNvPicPr>
            <a:picLocks noChangeAspect="1"/>
          </p:cNvPicPr>
          <p:nvPr/>
        </p:nvPicPr>
        <p:blipFill>
          <a:blip r:embed="rId3" cstate="email"/>
          <a:stretch>
            <a:fillRect/>
          </a:stretch>
        </p:blipFill>
        <p:spPr>
          <a:xfrm>
            <a:off x="526288" y="1675331"/>
            <a:ext cx="2799153" cy="3650202"/>
          </a:xfrm>
          <a:prstGeom prst="rect">
            <a:avLst/>
          </a:prstGeom>
          <a:ln>
            <a:solidFill>
              <a:schemeClr val="bg2">
                <a:lumMod val="50000"/>
              </a:schemeClr>
            </a:solidFill>
          </a:ln>
          <a:effectLst>
            <a:outerShdw blurRad="50800" dist="38100" dir="2700000" algn="ctr" rotWithShape="0">
              <a:srgbClr val="000000">
                <a:alpha val="40000"/>
              </a:srgbClr>
            </a:outerShdw>
          </a:effectLst>
        </p:spPr>
      </p:pic>
      <p:sp>
        <p:nvSpPr>
          <p:cNvPr id="6" name="Content Placeholder 1"/>
          <p:cNvSpPr txBox="1">
            <a:spLocks/>
          </p:cNvSpPr>
          <p:nvPr/>
        </p:nvSpPr>
        <p:spPr>
          <a:xfrm>
            <a:off x="4055307" y="1657329"/>
            <a:ext cx="4631493" cy="3777202"/>
          </a:xfrm>
          <a:prstGeom prst="rect">
            <a:avLst/>
          </a:prstGeom>
        </p:spPr>
        <p:txBody>
          <a:bodyPr>
            <a:noAutofit/>
          </a:bodyPr>
          <a:lstStyle>
            <a:lvl1pPr marL="342900" indent="-342900" algn="l" defTabSz="457200" rtl="0" eaLnBrk="1" latinLnBrk="0" hangingPunct="1">
              <a:spcBef>
                <a:spcPct val="20000"/>
              </a:spcBef>
              <a:buFont typeface="Arial"/>
              <a:buChar char="•"/>
              <a:defRPr sz="2800" kern="1200">
                <a:solidFill>
                  <a:srgbClr val="5C5C5C"/>
                </a:solidFill>
                <a:latin typeface="Arial"/>
                <a:ea typeface="+mn-ea"/>
                <a:cs typeface="Arial"/>
              </a:defRPr>
            </a:lvl1pPr>
            <a:lvl2pPr marL="742950" indent="-285750" algn="l" defTabSz="457200" rtl="0" eaLnBrk="1" latinLnBrk="0" hangingPunct="1">
              <a:spcBef>
                <a:spcPct val="20000"/>
              </a:spcBef>
              <a:buFont typeface="Arial"/>
              <a:buChar char="–"/>
              <a:defRPr sz="2400" kern="1200">
                <a:solidFill>
                  <a:srgbClr val="5C5C5C"/>
                </a:solidFill>
                <a:latin typeface="Arial"/>
                <a:ea typeface="+mn-ea"/>
                <a:cs typeface="Arial"/>
              </a:defRPr>
            </a:lvl2pPr>
            <a:lvl3pPr marL="1143000" indent="-228600" algn="l" defTabSz="457200" rtl="0" eaLnBrk="1" latinLnBrk="0" hangingPunct="1">
              <a:spcBef>
                <a:spcPct val="20000"/>
              </a:spcBef>
              <a:buFont typeface="Arial"/>
              <a:buChar char="•"/>
              <a:defRPr sz="2000" kern="1200">
                <a:solidFill>
                  <a:srgbClr val="5C5C5C"/>
                </a:solidFill>
                <a:latin typeface="Arial"/>
                <a:ea typeface="+mn-ea"/>
                <a:cs typeface="Arial"/>
              </a:defRPr>
            </a:lvl3pPr>
            <a:lvl4pPr marL="1600200" indent="-228600" algn="l" defTabSz="457200" rtl="0" eaLnBrk="1" latinLnBrk="0" hangingPunct="1">
              <a:spcBef>
                <a:spcPct val="20000"/>
              </a:spcBef>
              <a:buFont typeface="Arial"/>
              <a:buChar char="–"/>
              <a:defRPr sz="1800" kern="1200">
                <a:solidFill>
                  <a:schemeClr val="tx2"/>
                </a:solidFill>
                <a:latin typeface="Arial"/>
                <a:ea typeface="+mn-ea"/>
                <a:cs typeface="Arial"/>
              </a:defRPr>
            </a:lvl4pPr>
            <a:lvl5pPr marL="2057400" indent="-228600" algn="l" defTabSz="457200" rtl="0" eaLnBrk="1" latinLnBrk="0" hangingPunct="1">
              <a:spcBef>
                <a:spcPct val="20000"/>
              </a:spcBef>
              <a:buFont typeface="Arial"/>
              <a:buChar char="•"/>
              <a:defRPr sz="1800" i="1" kern="1200">
                <a:solidFill>
                  <a:schemeClr val="tx2"/>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8600" indent="-228600"/>
            <a:r>
              <a:rPr lang="en-US" sz="2200" dirty="0" smtClean="0"/>
              <a:t>Jaguar / Unipart (supply chain)</a:t>
            </a:r>
          </a:p>
          <a:p>
            <a:pPr marL="228600" indent="-228600"/>
            <a:r>
              <a:rPr lang="en-US" sz="2200" dirty="0" smtClean="0"/>
              <a:t>Rocky Flats (Environmental Services)</a:t>
            </a:r>
          </a:p>
          <a:p>
            <a:pPr marL="228600" indent="-228600"/>
            <a:r>
              <a:rPr lang="en-US" sz="2200" dirty="0" smtClean="0"/>
              <a:t>I35 Bridge (Construction)</a:t>
            </a:r>
          </a:p>
          <a:p>
            <a:pPr marL="228600" indent="-228600"/>
            <a:r>
              <a:rPr lang="en-US" sz="2200" dirty="0" err="1"/>
              <a:t>Diversey</a:t>
            </a:r>
            <a:r>
              <a:rPr lang="en-US" sz="2200" dirty="0"/>
              <a:t> / Wipro </a:t>
            </a:r>
            <a:r>
              <a:rPr lang="en-US" sz="2200" dirty="0" smtClean="0"/>
              <a:t>(IT)</a:t>
            </a:r>
          </a:p>
          <a:p>
            <a:pPr marL="228600" indent="-228600"/>
            <a:r>
              <a:rPr lang="en-US" sz="2200" dirty="0" smtClean="0"/>
              <a:t>P&amp;G / JLL (facilities </a:t>
            </a:r>
            <a:r>
              <a:rPr lang="en-US" sz="2200" dirty="0" err="1" smtClean="0"/>
              <a:t>mgmt</a:t>
            </a:r>
            <a:r>
              <a:rPr lang="en-US" sz="2200" dirty="0" smtClean="0"/>
              <a:t>)</a:t>
            </a:r>
          </a:p>
          <a:p>
            <a:pPr marL="228600" indent="-228600"/>
            <a:r>
              <a:rPr lang="en-US" sz="2200" dirty="0" smtClean="0"/>
              <a:t>Water for People – final edit</a:t>
            </a:r>
          </a:p>
          <a:p>
            <a:pPr marL="228600" indent="-228600"/>
            <a:r>
              <a:rPr lang="en-US" sz="2200" dirty="0" smtClean="0"/>
              <a:t>McDonald’s – final edits</a:t>
            </a:r>
          </a:p>
          <a:p>
            <a:pPr marL="228600" indent="-228600"/>
            <a:r>
              <a:rPr lang="en-US" sz="2200" dirty="0" smtClean="0"/>
              <a:t>Sprint / Ericsson – just starting</a:t>
            </a:r>
          </a:p>
        </p:txBody>
      </p:sp>
      <p:sp>
        <p:nvSpPr>
          <p:cNvPr id="7" name="Slide Number Placeholder 2"/>
          <p:cNvSpPr txBox="1">
            <a:spLocks/>
          </p:cNvSpPr>
          <p:nvPr/>
        </p:nvSpPr>
        <p:spPr>
          <a:xfrm>
            <a:off x="8672513" y="6357261"/>
            <a:ext cx="381789" cy="429299"/>
          </a:xfrm>
          <a:prstGeom prst="rect">
            <a:avLst/>
          </a:prstGeom>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fld id="{0A9724E5-0A80-3C41-8955-F8E17D92E2DB}" type="slidenum">
              <a:rPr kumimoji="0" lang="en-US" sz="1100" b="0" i="0" u="none" strike="noStrike" kern="1200" cap="none" spc="0" normalizeH="0" baseline="0" noProof="0" smtClean="0">
                <a:ln>
                  <a:noFill/>
                </a:ln>
                <a:solidFill>
                  <a:srgbClr val="5C5C5C"/>
                </a:solidFill>
                <a:effectLst/>
                <a:uLnTx/>
                <a:uFillTx/>
                <a:latin typeface="Tahoma" pitchFamily="34" charset="0"/>
                <a:ea typeface="+mn-ea"/>
                <a:cs typeface="Arial" pitchFamily="34" charset="0"/>
              </a:rPr>
              <a:pPr marL="0" marR="0" lvl="0" indent="0" algn="ctr" defTabSz="914400" rtl="0" eaLnBrk="1" fontAlgn="base" latinLnBrk="0" hangingPunct="1">
                <a:lnSpc>
                  <a:spcPct val="100000"/>
                </a:lnSpc>
                <a:spcBef>
                  <a:spcPct val="0"/>
                </a:spcBef>
                <a:spcAft>
                  <a:spcPct val="0"/>
                </a:spcAft>
                <a:buClrTx/>
                <a:buSzTx/>
                <a:buFontTx/>
                <a:buNone/>
                <a:tabLst/>
                <a:defRPr/>
              </a:pPr>
              <a:t>25</a:t>
            </a:fld>
            <a:endParaRPr kumimoji="0" lang="en-US" sz="1100" b="0" i="0" u="none" strike="noStrike" kern="1200" cap="none" spc="0" normalizeH="0" baseline="0" noProof="0" dirty="0">
              <a:ln>
                <a:noFill/>
              </a:ln>
              <a:solidFill>
                <a:srgbClr val="5C5C5C"/>
              </a:solidFill>
              <a:effectLst/>
              <a:uLnTx/>
              <a:uFillTx/>
              <a:latin typeface="Tahoma" pitchFamily="34" charset="0"/>
              <a:ea typeface="+mn-ea"/>
              <a:cs typeface="Arial" pitchFamily="34" charset="0"/>
            </a:endParaRPr>
          </a:p>
        </p:txBody>
      </p:sp>
      <p:sp>
        <p:nvSpPr>
          <p:cNvPr id="8" name="Rectangle 7"/>
          <p:cNvSpPr/>
          <p:nvPr/>
        </p:nvSpPr>
        <p:spPr>
          <a:xfrm>
            <a:off x="457200" y="5518227"/>
            <a:ext cx="8229600" cy="590931"/>
          </a:xfrm>
          <a:prstGeom prst="rect">
            <a:avLst/>
          </a:prstGeom>
        </p:spPr>
        <p:txBody>
          <a:bodyPr wrap="square">
            <a:spAutoFit/>
          </a:bodyPr>
          <a:lstStyle/>
          <a:p>
            <a:pPr>
              <a:lnSpc>
                <a:spcPct val="90000"/>
              </a:lnSpc>
            </a:pPr>
            <a:r>
              <a:rPr lang="en-US" i="1" dirty="0">
                <a:solidFill>
                  <a:srgbClr val="F77C00"/>
                </a:solidFill>
              </a:rPr>
              <a:t>Completed </a:t>
            </a:r>
            <a:r>
              <a:rPr lang="en-US" i="1" dirty="0" smtClean="0">
                <a:solidFill>
                  <a:srgbClr val="F77C00"/>
                </a:solidFill>
              </a:rPr>
              <a:t>Case Studies are </a:t>
            </a:r>
            <a:r>
              <a:rPr lang="en-US" i="1" dirty="0">
                <a:solidFill>
                  <a:srgbClr val="F77C00"/>
                </a:solidFill>
              </a:rPr>
              <a:t>available in the Vested Library on our website at </a:t>
            </a:r>
          </a:p>
          <a:p>
            <a:pPr>
              <a:lnSpc>
                <a:spcPct val="90000"/>
              </a:lnSpc>
            </a:pPr>
            <a:r>
              <a:rPr lang="en-US" i="1" dirty="0">
                <a:solidFill>
                  <a:srgbClr val="F77C00"/>
                </a:solidFill>
                <a:hlinkClick r:id="rId4"/>
              </a:rPr>
              <a:t>Vested Library. </a:t>
            </a:r>
            <a:endParaRPr lang="en-US" dirty="0"/>
          </a:p>
        </p:txBody>
      </p:sp>
      <p:sp>
        <p:nvSpPr>
          <p:cNvPr id="10" name="TextBox 9"/>
          <p:cNvSpPr txBox="1"/>
          <p:nvPr/>
        </p:nvSpPr>
        <p:spPr>
          <a:xfrm>
            <a:off x="475488" y="1035499"/>
            <a:ext cx="7302212" cy="400110"/>
          </a:xfrm>
          <a:prstGeom prst="rect">
            <a:avLst/>
          </a:prstGeom>
          <a:noFill/>
        </p:spPr>
        <p:txBody>
          <a:bodyPr wrap="square" rtlCol="0">
            <a:spAutoFit/>
          </a:bodyPr>
          <a:lstStyle/>
          <a:p>
            <a:r>
              <a:rPr lang="en-US" sz="2000" dirty="0"/>
              <a:t>A </a:t>
            </a:r>
            <a:r>
              <a:rPr lang="en-US" sz="2000" dirty="0" smtClean="0"/>
              <a:t>Case Study Library </a:t>
            </a:r>
            <a:r>
              <a:rPr lang="en-US" sz="2000" dirty="0"/>
              <a:t>Is Available On Our Website</a:t>
            </a:r>
          </a:p>
        </p:txBody>
      </p:sp>
    </p:spTree>
    <p:extLst>
      <p:ext uri="{BB962C8B-B14F-4D97-AF65-F5344CB8AC3E}">
        <p14:creationId xmlns:p14="http://schemas.microsoft.com/office/powerpoint/2010/main" val="196206555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4"/>
          <p:cNvSpPr>
            <a:spLocks noChangeArrowheads="1"/>
          </p:cNvSpPr>
          <p:nvPr/>
        </p:nvSpPr>
        <p:spPr bwMode="auto">
          <a:xfrm>
            <a:off x="609600" y="257175"/>
            <a:ext cx="8153400" cy="733425"/>
          </a:xfrm>
          <a:prstGeom prst="rect">
            <a:avLst/>
          </a:prstGeom>
          <a:noFill/>
          <a:ln w="9525">
            <a:noFill/>
            <a:miter lim="800000"/>
            <a:headEnd/>
            <a:tailEnd/>
          </a:ln>
        </p:spPr>
        <p:txBody>
          <a:bodyPr anchor="ctr"/>
          <a:lstStyle/>
          <a:p>
            <a:endParaRPr lang="en-US" sz="3200" b="1"/>
          </a:p>
        </p:txBody>
      </p:sp>
      <p:sp>
        <p:nvSpPr>
          <p:cNvPr id="12292" name="Title 4"/>
          <p:cNvSpPr>
            <a:spLocks noGrp="1"/>
          </p:cNvSpPr>
          <p:nvPr>
            <p:ph type="title"/>
          </p:nvPr>
        </p:nvSpPr>
        <p:spPr/>
        <p:txBody>
          <a:bodyPr>
            <a:normAutofit/>
          </a:bodyPr>
          <a:lstStyle/>
          <a:p>
            <a:r>
              <a:rPr lang="en-US" i="1" dirty="0" smtClean="0"/>
              <a:t>Understanding: </a:t>
            </a:r>
            <a:r>
              <a:rPr lang="en-US" dirty="0" smtClean="0"/>
              <a:t>White Papers</a:t>
            </a:r>
            <a:endParaRPr lang="en-US" i="1" dirty="0" smtClean="0"/>
          </a:p>
        </p:txBody>
      </p:sp>
      <p:sp>
        <p:nvSpPr>
          <p:cNvPr id="6" name="Content Placeholder 1"/>
          <p:cNvSpPr txBox="1">
            <a:spLocks/>
          </p:cNvSpPr>
          <p:nvPr/>
        </p:nvSpPr>
        <p:spPr>
          <a:xfrm>
            <a:off x="3970867" y="1657148"/>
            <a:ext cx="4597400" cy="4193319"/>
          </a:xfrm>
          <a:prstGeom prst="rect">
            <a:avLst/>
          </a:prstGeom>
        </p:spPr>
        <p:txBody>
          <a:bodyPr>
            <a:noAutofit/>
          </a:bodyPr>
          <a:lstStyle>
            <a:lvl1pPr marL="342900" indent="-342900" algn="l" defTabSz="457200" rtl="0" eaLnBrk="1" latinLnBrk="0" hangingPunct="1">
              <a:spcBef>
                <a:spcPct val="20000"/>
              </a:spcBef>
              <a:buFont typeface="Arial"/>
              <a:buChar char="•"/>
              <a:defRPr sz="2800" kern="1200">
                <a:solidFill>
                  <a:srgbClr val="5C5C5C"/>
                </a:solidFill>
                <a:latin typeface="Arial"/>
                <a:ea typeface="+mn-ea"/>
                <a:cs typeface="Arial"/>
              </a:defRPr>
            </a:lvl1pPr>
            <a:lvl2pPr marL="742950" indent="-285750" algn="l" defTabSz="457200" rtl="0" eaLnBrk="1" latinLnBrk="0" hangingPunct="1">
              <a:spcBef>
                <a:spcPct val="20000"/>
              </a:spcBef>
              <a:buFont typeface="Arial"/>
              <a:buChar char="–"/>
              <a:defRPr sz="2400" kern="1200">
                <a:solidFill>
                  <a:srgbClr val="5C5C5C"/>
                </a:solidFill>
                <a:latin typeface="Arial"/>
                <a:ea typeface="+mn-ea"/>
                <a:cs typeface="Arial"/>
              </a:defRPr>
            </a:lvl2pPr>
            <a:lvl3pPr marL="1143000" indent="-228600" algn="l" defTabSz="457200" rtl="0" eaLnBrk="1" latinLnBrk="0" hangingPunct="1">
              <a:spcBef>
                <a:spcPct val="20000"/>
              </a:spcBef>
              <a:buFont typeface="Arial"/>
              <a:buChar char="•"/>
              <a:defRPr sz="2000" kern="1200">
                <a:solidFill>
                  <a:srgbClr val="5C5C5C"/>
                </a:solidFill>
                <a:latin typeface="Arial"/>
                <a:ea typeface="+mn-ea"/>
                <a:cs typeface="Arial"/>
              </a:defRPr>
            </a:lvl3pPr>
            <a:lvl4pPr marL="1600200" indent="-228600" algn="l" defTabSz="457200" rtl="0" eaLnBrk="1" latinLnBrk="0" hangingPunct="1">
              <a:spcBef>
                <a:spcPct val="20000"/>
              </a:spcBef>
              <a:buFont typeface="Arial"/>
              <a:buChar char="–"/>
              <a:defRPr sz="1800" kern="1200">
                <a:solidFill>
                  <a:schemeClr val="tx2"/>
                </a:solidFill>
                <a:latin typeface="Arial"/>
                <a:ea typeface="+mn-ea"/>
                <a:cs typeface="Arial"/>
              </a:defRPr>
            </a:lvl4pPr>
            <a:lvl5pPr marL="2057400" indent="-228600" algn="l" defTabSz="457200" rtl="0" eaLnBrk="1" latinLnBrk="0" hangingPunct="1">
              <a:spcBef>
                <a:spcPct val="20000"/>
              </a:spcBef>
              <a:buFont typeface="Arial"/>
              <a:buChar char="•"/>
              <a:defRPr sz="1800" i="1" kern="1200">
                <a:solidFill>
                  <a:schemeClr val="tx2"/>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36538" indent="-236538">
              <a:spcBef>
                <a:spcPts val="200"/>
              </a:spcBef>
            </a:pPr>
            <a:r>
              <a:rPr lang="en-US" sz="1900" dirty="0"/>
              <a:t>Unpacking Sourcing Business Models </a:t>
            </a:r>
            <a:r>
              <a:rPr lang="en-US" sz="1900" dirty="0" smtClean="0"/>
              <a:t>       (</a:t>
            </a:r>
            <a:r>
              <a:rPr lang="en-US" sz="1900" dirty="0"/>
              <a:t>w/ SIG/CORE/IACCM</a:t>
            </a:r>
            <a:r>
              <a:rPr lang="en-US" sz="1900" dirty="0" smtClean="0"/>
              <a:t>)</a:t>
            </a:r>
          </a:p>
          <a:p>
            <a:pPr marL="236538" indent="-236538">
              <a:spcBef>
                <a:spcPts val="200"/>
              </a:spcBef>
            </a:pPr>
            <a:r>
              <a:rPr lang="en-US" sz="1900" dirty="0" smtClean="0"/>
              <a:t>Unpacking Oliver</a:t>
            </a:r>
          </a:p>
          <a:p>
            <a:pPr marL="236538" indent="-236538">
              <a:spcBef>
                <a:spcPts val="200"/>
              </a:spcBef>
            </a:pPr>
            <a:r>
              <a:rPr lang="en-US" sz="1900" dirty="0" smtClean="0"/>
              <a:t>Vested Outsourcing: A Better Way to Structure Outsourcing Agreements w/(IACCM)</a:t>
            </a:r>
          </a:p>
          <a:p>
            <a:pPr marL="236538" indent="-236538">
              <a:spcBef>
                <a:spcPts val="200"/>
              </a:spcBef>
            </a:pPr>
            <a:r>
              <a:rPr lang="en-US" sz="1900" dirty="0" smtClean="0"/>
              <a:t>Unpacking </a:t>
            </a:r>
            <a:r>
              <a:rPr lang="en-US" sz="1900" dirty="0"/>
              <a:t>Outsourcing Governance </a:t>
            </a:r>
            <a:r>
              <a:rPr lang="en-US" sz="1900" dirty="0" smtClean="0"/>
              <a:t>(</a:t>
            </a:r>
            <a:r>
              <a:rPr lang="en-US" sz="1900" dirty="0"/>
              <a:t>w/Corp Executive Board)</a:t>
            </a:r>
          </a:p>
          <a:p>
            <a:pPr marL="236538" indent="-236538">
              <a:spcBef>
                <a:spcPts val="200"/>
              </a:spcBef>
            </a:pPr>
            <a:r>
              <a:rPr lang="en-US" sz="1900" dirty="0" smtClean="0"/>
              <a:t>Unpacking Best Value</a:t>
            </a:r>
          </a:p>
          <a:p>
            <a:pPr marL="236538" indent="-236538">
              <a:spcBef>
                <a:spcPts val="200"/>
              </a:spcBef>
            </a:pPr>
            <a:r>
              <a:rPr lang="en-US" sz="1900" dirty="0" smtClean="0"/>
              <a:t>Unpacking Pricing Models</a:t>
            </a:r>
          </a:p>
          <a:p>
            <a:pPr marL="236538" indent="-236538">
              <a:spcBef>
                <a:spcPts val="200"/>
              </a:spcBef>
            </a:pPr>
            <a:r>
              <a:rPr lang="en-US" sz="1900" dirty="0"/>
              <a:t>Unpacking Labor </a:t>
            </a:r>
            <a:r>
              <a:rPr lang="en-US" sz="1900" dirty="0" smtClean="0"/>
              <a:t>Procurement</a:t>
            </a:r>
          </a:p>
          <a:p>
            <a:pPr marL="236538" indent="-236538">
              <a:spcBef>
                <a:spcPts val="200"/>
              </a:spcBef>
            </a:pPr>
            <a:r>
              <a:rPr lang="en-US" sz="1900" dirty="0" smtClean="0"/>
              <a:t>Unpacking </a:t>
            </a:r>
            <a:r>
              <a:rPr lang="en-US" sz="1900" dirty="0"/>
              <a:t>Transportation </a:t>
            </a:r>
            <a:r>
              <a:rPr lang="en-US" sz="1900" dirty="0" smtClean="0"/>
              <a:t>Pricing</a:t>
            </a:r>
            <a:endParaRPr lang="en-US" sz="1800" dirty="0" smtClean="0"/>
          </a:p>
          <a:p>
            <a:pPr>
              <a:spcBef>
                <a:spcPts val="200"/>
              </a:spcBef>
            </a:pPr>
            <a:endParaRPr lang="en-US" sz="1800" dirty="0"/>
          </a:p>
        </p:txBody>
      </p:sp>
      <p:sp>
        <p:nvSpPr>
          <p:cNvPr id="4" name="Rectangle 3"/>
          <p:cNvSpPr/>
          <p:nvPr/>
        </p:nvSpPr>
        <p:spPr>
          <a:xfrm>
            <a:off x="-169330" y="5443214"/>
            <a:ext cx="4572000" cy="646331"/>
          </a:xfrm>
          <a:prstGeom prst="rect">
            <a:avLst/>
          </a:prstGeom>
        </p:spPr>
        <p:txBody>
          <a:bodyPr>
            <a:spAutoFit/>
          </a:bodyPr>
          <a:lstStyle/>
          <a:p>
            <a:pPr marL="0" indent="0" algn="ctr">
              <a:buNone/>
            </a:pPr>
            <a:endParaRPr lang="en-US" dirty="0"/>
          </a:p>
          <a:p>
            <a:pPr marL="0" indent="0" algn="ctr">
              <a:buNone/>
            </a:pPr>
            <a:endParaRPr lang="en-US" dirty="0"/>
          </a:p>
        </p:txBody>
      </p:sp>
      <p:sp>
        <p:nvSpPr>
          <p:cNvPr id="8" name="Slide Number Placeholder 2"/>
          <p:cNvSpPr txBox="1">
            <a:spLocks/>
          </p:cNvSpPr>
          <p:nvPr/>
        </p:nvSpPr>
        <p:spPr>
          <a:xfrm>
            <a:off x="8672513" y="6357261"/>
            <a:ext cx="381789" cy="429299"/>
          </a:xfrm>
          <a:prstGeom prst="rect">
            <a:avLst/>
          </a:prstGeom>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fld id="{0A9724E5-0A80-3C41-8955-F8E17D92E2DB}" type="slidenum">
              <a:rPr kumimoji="0" lang="en-US" sz="1100" b="0" i="0" u="none" strike="noStrike" kern="1200" cap="none" spc="0" normalizeH="0" baseline="0" noProof="0" smtClean="0">
                <a:ln>
                  <a:noFill/>
                </a:ln>
                <a:solidFill>
                  <a:srgbClr val="5C5C5C"/>
                </a:solidFill>
                <a:effectLst/>
                <a:uLnTx/>
                <a:uFillTx/>
                <a:latin typeface="Tahoma" pitchFamily="34" charset="0"/>
                <a:ea typeface="+mn-ea"/>
                <a:cs typeface="Arial" pitchFamily="34" charset="0"/>
              </a:rPr>
              <a:pPr marL="0" marR="0" lvl="0" indent="0" algn="ctr" defTabSz="914400" rtl="0" eaLnBrk="1" fontAlgn="base" latinLnBrk="0" hangingPunct="1">
                <a:lnSpc>
                  <a:spcPct val="100000"/>
                </a:lnSpc>
                <a:spcBef>
                  <a:spcPct val="0"/>
                </a:spcBef>
                <a:spcAft>
                  <a:spcPct val="0"/>
                </a:spcAft>
                <a:buClrTx/>
                <a:buSzTx/>
                <a:buFontTx/>
                <a:buNone/>
                <a:tabLst/>
                <a:defRPr/>
              </a:pPr>
              <a:t>26</a:t>
            </a:fld>
            <a:endParaRPr kumimoji="0" lang="en-US" sz="1100" b="0" i="0" u="none" strike="noStrike" kern="1200" cap="none" spc="0" normalizeH="0" baseline="0" noProof="0" dirty="0">
              <a:ln>
                <a:noFill/>
              </a:ln>
              <a:solidFill>
                <a:srgbClr val="5C5C5C"/>
              </a:solidFill>
              <a:effectLst/>
              <a:uLnTx/>
              <a:uFillTx/>
              <a:latin typeface="Tahoma" pitchFamily="34" charset="0"/>
              <a:ea typeface="+mn-ea"/>
              <a:cs typeface="Arial" pitchFamily="34" charset="0"/>
            </a:endParaRPr>
          </a:p>
        </p:txBody>
      </p:sp>
      <p:pic>
        <p:nvPicPr>
          <p:cNvPr id="10" name="Picture 9"/>
          <p:cNvPicPr>
            <a:picLocks noChangeAspect="1"/>
          </p:cNvPicPr>
          <p:nvPr/>
        </p:nvPicPr>
        <p:blipFill rotWithShape="1">
          <a:blip r:embed="rId3" cstate="email"/>
          <a:srcRect l="2281" t="1883" r="2283" b="1765"/>
          <a:stretch/>
        </p:blipFill>
        <p:spPr>
          <a:xfrm>
            <a:off x="541867" y="1667933"/>
            <a:ext cx="2777066" cy="3657600"/>
          </a:xfrm>
          <a:prstGeom prst="rect">
            <a:avLst/>
          </a:prstGeom>
          <a:ln>
            <a:solidFill>
              <a:schemeClr val="bg2">
                <a:lumMod val="50000"/>
              </a:schemeClr>
            </a:solidFill>
          </a:ln>
          <a:effectLst>
            <a:outerShdw blurRad="50800" dist="38100" dir="2700000" algn="ctr" rotWithShape="0">
              <a:srgbClr val="000000">
                <a:alpha val="40000"/>
              </a:srgbClr>
            </a:outerShdw>
          </a:effectLst>
        </p:spPr>
      </p:pic>
      <p:sp>
        <p:nvSpPr>
          <p:cNvPr id="11" name="TextBox 10"/>
          <p:cNvSpPr txBox="1"/>
          <p:nvPr/>
        </p:nvSpPr>
        <p:spPr>
          <a:xfrm>
            <a:off x="475488" y="1035499"/>
            <a:ext cx="7302212" cy="400110"/>
          </a:xfrm>
          <a:prstGeom prst="rect">
            <a:avLst/>
          </a:prstGeom>
          <a:noFill/>
        </p:spPr>
        <p:txBody>
          <a:bodyPr wrap="square" rtlCol="0">
            <a:spAutoFit/>
          </a:bodyPr>
          <a:lstStyle/>
          <a:p>
            <a:r>
              <a:rPr lang="en-US" sz="2000" dirty="0"/>
              <a:t>A White Paper Library Is Available On Our Website</a:t>
            </a:r>
          </a:p>
        </p:txBody>
      </p:sp>
      <p:sp>
        <p:nvSpPr>
          <p:cNvPr id="14" name="Rectangle 13"/>
          <p:cNvSpPr/>
          <p:nvPr/>
        </p:nvSpPr>
        <p:spPr>
          <a:xfrm>
            <a:off x="457200" y="5518227"/>
            <a:ext cx="8229600" cy="590931"/>
          </a:xfrm>
          <a:prstGeom prst="rect">
            <a:avLst/>
          </a:prstGeom>
        </p:spPr>
        <p:txBody>
          <a:bodyPr wrap="square">
            <a:spAutoFit/>
          </a:bodyPr>
          <a:lstStyle/>
          <a:p>
            <a:pPr>
              <a:lnSpc>
                <a:spcPct val="90000"/>
              </a:lnSpc>
            </a:pPr>
            <a:r>
              <a:rPr lang="en-US" i="1" dirty="0">
                <a:solidFill>
                  <a:srgbClr val="F77C00"/>
                </a:solidFill>
              </a:rPr>
              <a:t>Completed </a:t>
            </a:r>
            <a:r>
              <a:rPr lang="en-US" i="1" dirty="0" smtClean="0">
                <a:solidFill>
                  <a:srgbClr val="F77C00"/>
                </a:solidFill>
              </a:rPr>
              <a:t>Case Studies are </a:t>
            </a:r>
            <a:r>
              <a:rPr lang="en-US" i="1" dirty="0">
                <a:solidFill>
                  <a:srgbClr val="F77C00"/>
                </a:solidFill>
              </a:rPr>
              <a:t>available in the Vested Library on our website at </a:t>
            </a:r>
          </a:p>
          <a:p>
            <a:pPr>
              <a:lnSpc>
                <a:spcPct val="90000"/>
              </a:lnSpc>
            </a:pPr>
            <a:r>
              <a:rPr lang="en-US" i="1" dirty="0">
                <a:solidFill>
                  <a:srgbClr val="F77C00"/>
                </a:solidFill>
                <a:hlinkClick r:id="rId4"/>
              </a:rPr>
              <a:t>Vested Library. </a:t>
            </a:r>
            <a:endParaRPr lang="en-US" dirty="0"/>
          </a:p>
        </p:txBody>
      </p:sp>
    </p:spTree>
    <p:extLst>
      <p:ext uri="{BB962C8B-B14F-4D97-AF65-F5344CB8AC3E}">
        <p14:creationId xmlns:p14="http://schemas.microsoft.com/office/powerpoint/2010/main" val="13608663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4"/>
          <p:cNvSpPr>
            <a:spLocks noChangeArrowheads="1"/>
          </p:cNvSpPr>
          <p:nvPr/>
        </p:nvSpPr>
        <p:spPr bwMode="auto">
          <a:xfrm>
            <a:off x="609600" y="257175"/>
            <a:ext cx="8153400" cy="733425"/>
          </a:xfrm>
          <a:prstGeom prst="rect">
            <a:avLst/>
          </a:prstGeom>
          <a:noFill/>
          <a:ln w="9525">
            <a:noFill/>
            <a:miter lim="800000"/>
            <a:headEnd/>
            <a:tailEnd/>
          </a:ln>
        </p:spPr>
        <p:txBody>
          <a:bodyPr anchor="ctr"/>
          <a:lstStyle/>
          <a:p>
            <a:endParaRPr lang="en-US" sz="3200" b="1"/>
          </a:p>
        </p:txBody>
      </p:sp>
      <p:sp>
        <p:nvSpPr>
          <p:cNvPr id="12292" name="Title 4"/>
          <p:cNvSpPr>
            <a:spLocks noGrp="1"/>
          </p:cNvSpPr>
          <p:nvPr>
            <p:ph type="title"/>
          </p:nvPr>
        </p:nvSpPr>
        <p:spPr/>
        <p:txBody>
          <a:bodyPr>
            <a:normAutofit/>
          </a:bodyPr>
          <a:lstStyle/>
          <a:p>
            <a:r>
              <a:rPr lang="en-US" i="1" dirty="0" smtClean="0"/>
              <a:t>Understanding:</a:t>
            </a:r>
            <a:r>
              <a:rPr lang="en-US" dirty="0" smtClean="0"/>
              <a:t> White Papers</a:t>
            </a:r>
          </a:p>
        </p:txBody>
      </p:sp>
      <p:sp>
        <p:nvSpPr>
          <p:cNvPr id="6" name="Content Placeholder 1"/>
          <p:cNvSpPr txBox="1">
            <a:spLocks/>
          </p:cNvSpPr>
          <p:nvPr/>
        </p:nvSpPr>
        <p:spPr>
          <a:xfrm>
            <a:off x="3607812" y="1655742"/>
            <a:ext cx="4985997" cy="4007606"/>
          </a:xfrm>
          <a:prstGeom prst="rect">
            <a:avLst/>
          </a:prstGeom>
        </p:spPr>
        <p:txBody>
          <a:bodyPr>
            <a:noAutofit/>
          </a:bodyPr>
          <a:lstStyle>
            <a:lvl1pPr marL="342900" indent="-342900" algn="l" defTabSz="457200" rtl="0" eaLnBrk="1" latinLnBrk="0" hangingPunct="1">
              <a:spcBef>
                <a:spcPct val="20000"/>
              </a:spcBef>
              <a:buFont typeface="Arial"/>
              <a:buChar char="•"/>
              <a:defRPr sz="2800" kern="1200">
                <a:solidFill>
                  <a:srgbClr val="5C5C5C"/>
                </a:solidFill>
                <a:latin typeface="Arial"/>
                <a:ea typeface="+mn-ea"/>
                <a:cs typeface="Arial"/>
              </a:defRPr>
            </a:lvl1pPr>
            <a:lvl2pPr marL="742950" indent="-285750" algn="l" defTabSz="457200" rtl="0" eaLnBrk="1" latinLnBrk="0" hangingPunct="1">
              <a:spcBef>
                <a:spcPct val="20000"/>
              </a:spcBef>
              <a:buFont typeface="Arial"/>
              <a:buChar char="–"/>
              <a:defRPr sz="2400" kern="1200">
                <a:solidFill>
                  <a:srgbClr val="5C5C5C"/>
                </a:solidFill>
                <a:latin typeface="Arial"/>
                <a:ea typeface="+mn-ea"/>
                <a:cs typeface="Arial"/>
              </a:defRPr>
            </a:lvl2pPr>
            <a:lvl3pPr marL="1143000" indent="-228600" algn="l" defTabSz="457200" rtl="0" eaLnBrk="1" latinLnBrk="0" hangingPunct="1">
              <a:spcBef>
                <a:spcPct val="20000"/>
              </a:spcBef>
              <a:buFont typeface="Arial"/>
              <a:buChar char="•"/>
              <a:defRPr sz="2000" kern="1200">
                <a:solidFill>
                  <a:srgbClr val="5C5C5C"/>
                </a:solidFill>
                <a:latin typeface="Arial"/>
                <a:ea typeface="+mn-ea"/>
                <a:cs typeface="Arial"/>
              </a:defRPr>
            </a:lvl3pPr>
            <a:lvl4pPr marL="1600200" indent="-228600" algn="l" defTabSz="457200" rtl="0" eaLnBrk="1" latinLnBrk="0" hangingPunct="1">
              <a:spcBef>
                <a:spcPct val="20000"/>
              </a:spcBef>
              <a:buFont typeface="Arial"/>
              <a:buChar char="–"/>
              <a:defRPr sz="1800" kern="1200">
                <a:solidFill>
                  <a:schemeClr val="tx2"/>
                </a:solidFill>
                <a:latin typeface="Arial"/>
                <a:ea typeface="+mn-ea"/>
                <a:cs typeface="Arial"/>
              </a:defRPr>
            </a:lvl4pPr>
            <a:lvl5pPr marL="2057400" indent="-228600" algn="l" defTabSz="457200" rtl="0" eaLnBrk="1" latinLnBrk="0" hangingPunct="1">
              <a:spcBef>
                <a:spcPct val="20000"/>
              </a:spcBef>
              <a:buFont typeface="Arial"/>
              <a:buChar char="•"/>
              <a:defRPr sz="1800" i="1" kern="1200">
                <a:solidFill>
                  <a:schemeClr val="tx2"/>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36538" indent="-236538">
              <a:spcBef>
                <a:spcPts val="200"/>
              </a:spcBef>
            </a:pPr>
            <a:r>
              <a:rPr lang="en-US" sz="1900" b="1" i="1" dirty="0">
                <a:solidFill>
                  <a:schemeClr val="accent1"/>
                </a:solidFill>
              </a:rPr>
              <a:t>Unpacking Sourcing Business Models </a:t>
            </a:r>
            <a:r>
              <a:rPr lang="en-US" sz="1900" b="1" i="1" dirty="0" smtClean="0">
                <a:solidFill>
                  <a:schemeClr val="accent1"/>
                </a:solidFill>
              </a:rPr>
              <a:t>  </a:t>
            </a:r>
            <a:r>
              <a:rPr lang="en-US" sz="1900" dirty="0" smtClean="0"/>
              <a:t>(</a:t>
            </a:r>
            <a:r>
              <a:rPr lang="en-US" sz="1900" dirty="0"/>
              <a:t>w/ SIG/CORE/IACCM</a:t>
            </a:r>
            <a:r>
              <a:rPr lang="en-US" sz="1900" dirty="0" smtClean="0"/>
              <a:t>)</a:t>
            </a:r>
          </a:p>
          <a:p>
            <a:pPr marL="236538" indent="-236538">
              <a:spcBef>
                <a:spcPts val="200"/>
              </a:spcBef>
            </a:pPr>
            <a:r>
              <a:rPr lang="en-US" sz="1900" b="1" i="1" dirty="0" smtClean="0">
                <a:solidFill>
                  <a:schemeClr val="accent1"/>
                </a:solidFill>
              </a:rPr>
              <a:t>Unpacking Oliver</a:t>
            </a:r>
          </a:p>
          <a:p>
            <a:pPr marL="236538" indent="-236538">
              <a:spcBef>
                <a:spcPts val="200"/>
              </a:spcBef>
            </a:pPr>
            <a:r>
              <a:rPr lang="en-US" sz="1900" dirty="0" smtClean="0"/>
              <a:t>Vested Outsourcing: A Better Way to Structure Outsourcing Agreements w/(IACCM)</a:t>
            </a:r>
          </a:p>
          <a:p>
            <a:pPr marL="236538" indent="-236538">
              <a:spcBef>
                <a:spcPts val="200"/>
              </a:spcBef>
            </a:pPr>
            <a:r>
              <a:rPr lang="en-US" sz="1900" dirty="0" smtClean="0"/>
              <a:t>Unpacking </a:t>
            </a:r>
            <a:r>
              <a:rPr lang="en-US" sz="1900" dirty="0"/>
              <a:t>Outsourcing Governance (w/Corp Executive Board)</a:t>
            </a:r>
          </a:p>
          <a:p>
            <a:pPr marL="236538" indent="-236538">
              <a:spcBef>
                <a:spcPts val="200"/>
              </a:spcBef>
            </a:pPr>
            <a:r>
              <a:rPr lang="en-US" sz="1900" dirty="0" smtClean="0"/>
              <a:t>Unpacking Best Value</a:t>
            </a:r>
          </a:p>
          <a:p>
            <a:pPr marL="236538" indent="-236538">
              <a:spcBef>
                <a:spcPts val="200"/>
              </a:spcBef>
            </a:pPr>
            <a:r>
              <a:rPr lang="en-US" sz="1900" dirty="0" smtClean="0"/>
              <a:t>Unpacking Pricing Models</a:t>
            </a:r>
          </a:p>
          <a:p>
            <a:pPr marL="236538" indent="-236538">
              <a:spcBef>
                <a:spcPts val="200"/>
              </a:spcBef>
            </a:pPr>
            <a:r>
              <a:rPr lang="en-US" sz="1900" dirty="0"/>
              <a:t>Unpacking Labor </a:t>
            </a:r>
            <a:r>
              <a:rPr lang="en-US" sz="1900" dirty="0" smtClean="0"/>
              <a:t>Procurement</a:t>
            </a:r>
          </a:p>
          <a:p>
            <a:pPr marL="236538" indent="-236538">
              <a:spcBef>
                <a:spcPts val="200"/>
              </a:spcBef>
            </a:pPr>
            <a:r>
              <a:rPr lang="en-US" sz="1900" dirty="0" smtClean="0"/>
              <a:t>Unpacking </a:t>
            </a:r>
            <a:r>
              <a:rPr lang="en-US" sz="1900" dirty="0"/>
              <a:t>Transportation </a:t>
            </a:r>
            <a:r>
              <a:rPr lang="en-US" sz="1900" dirty="0" smtClean="0"/>
              <a:t>Pricing</a:t>
            </a:r>
            <a:endParaRPr lang="en-US" sz="1900" i="1" dirty="0" smtClean="0">
              <a:solidFill>
                <a:srgbClr val="F77C00"/>
              </a:solidFill>
            </a:endParaRPr>
          </a:p>
        </p:txBody>
      </p:sp>
      <p:pic>
        <p:nvPicPr>
          <p:cNvPr id="3" name="Picture 2"/>
          <p:cNvPicPr>
            <a:picLocks noChangeAspect="1"/>
          </p:cNvPicPr>
          <p:nvPr/>
        </p:nvPicPr>
        <p:blipFill rotWithShape="1">
          <a:blip r:embed="rId3" cstate="email"/>
          <a:srcRect l="2281" t="1883" r="2283" b="1765"/>
          <a:stretch/>
        </p:blipFill>
        <p:spPr>
          <a:xfrm>
            <a:off x="541867" y="1667933"/>
            <a:ext cx="2777066" cy="3657600"/>
          </a:xfrm>
          <a:prstGeom prst="rect">
            <a:avLst/>
          </a:prstGeom>
          <a:ln>
            <a:solidFill>
              <a:schemeClr val="bg2">
                <a:lumMod val="50000"/>
              </a:schemeClr>
            </a:solidFill>
          </a:ln>
          <a:effectLst>
            <a:outerShdw blurRad="50800" dist="38100" dir="2700000" algn="ctr" rotWithShape="0">
              <a:srgbClr val="000000">
                <a:alpha val="40000"/>
              </a:srgbClr>
            </a:outerShdw>
          </a:effectLst>
        </p:spPr>
      </p:pic>
      <p:sp>
        <p:nvSpPr>
          <p:cNvPr id="8" name="Slide Number Placeholder 2"/>
          <p:cNvSpPr txBox="1">
            <a:spLocks/>
          </p:cNvSpPr>
          <p:nvPr/>
        </p:nvSpPr>
        <p:spPr>
          <a:xfrm>
            <a:off x="8672513" y="6357261"/>
            <a:ext cx="381789" cy="429299"/>
          </a:xfrm>
          <a:prstGeom prst="rect">
            <a:avLst/>
          </a:prstGeom>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fld id="{0A9724E5-0A80-3C41-8955-F8E17D92E2DB}" type="slidenum">
              <a:rPr kumimoji="0" lang="en-US" sz="1100" b="0" i="0" u="none" strike="noStrike" kern="1200" cap="none" spc="0" normalizeH="0" baseline="0" noProof="0" smtClean="0">
                <a:ln>
                  <a:noFill/>
                </a:ln>
                <a:solidFill>
                  <a:srgbClr val="5C5C5C"/>
                </a:solidFill>
                <a:effectLst/>
                <a:uLnTx/>
                <a:uFillTx/>
                <a:latin typeface="Tahoma" pitchFamily="34" charset="0"/>
                <a:ea typeface="+mn-ea"/>
                <a:cs typeface="Arial" pitchFamily="34" charset="0"/>
              </a:rPr>
              <a:pPr marL="0" marR="0" lvl="0" indent="0" algn="ctr" defTabSz="914400" rtl="0" eaLnBrk="1" fontAlgn="base" latinLnBrk="0" hangingPunct="1">
                <a:lnSpc>
                  <a:spcPct val="100000"/>
                </a:lnSpc>
                <a:spcBef>
                  <a:spcPct val="0"/>
                </a:spcBef>
                <a:spcAft>
                  <a:spcPct val="0"/>
                </a:spcAft>
                <a:buClrTx/>
                <a:buSzTx/>
                <a:buFontTx/>
                <a:buNone/>
                <a:tabLst/>
                <a:defRPr/>
              </a:pPr>
              <a:t>27</a:t>
            </a:fld>
            <a:endParaRPr kumimoji="0" lang="en-US" sz="1100" b="0" i="0" u="none" strike="noStrike" kern="1200" cap="none" spc="0" normalizeH="0" baseline="0" noProof="0" dirty="0">
              <a:ln>
                <a:noFill/>
              </a:ln>
              <a:solidFill>
                <a:srgbClr val="5C5C5C"/>
              </a:solidFill>
              <a:effectLst/>
              <a:uLnTx/>
              <a:uFillTx/>
              <a:latin typeface="Tahoma" pitchFamily="34" charset="0"/>
              <a:ea typeface="+mn-ea"/>
              <a:cs typeface="Arial" pitchFamily="34" charset="0"/>
            </a:endParaRPr>
          </a:p>
        </p:txBody>
      </p:sp>
      <p:sp>
        <p:nvSpPr>
          <p:cNvPr id="2" name="TextBox 1"/>
          <p:cNvSpPr txBox="1"/>
          <p:nvPr/>
        </p:nvSpPr>
        <p:spPr>
          <a:xfrm>
            <a:off x="475488" y="1035499"/>
            <a:ext cx="7302212" cy="400110"/>
          </a:xfrm>
          <a:prstGeom prst="rect">
            <a:avLst/>
          </a:prstGeom>
          <a:noFill/>
        </p:spPr>
        <p:txBody>
          <a:bodyPr wrap="square" rtlCol="0">
            <a:spAutoFit/>
          </a:bodyPr>
          <a:lstStyle/>
          <a:p>
            <a:r>
              <a:rPr lang="en-US" sz="2000" dirty="0"/>
              <a:t>A White Paper Library Is Available On Our Website</a:t>
            </a:r>
          </a:p>
        </p:txBody>
      </p:sp>
      <p:sp>
        <p:nvSpPr>
          <p:cNvPr id="11" name="Rectangle 10"/>
          <p:cNvSpPr/>
          <p:nvPr/>
        </p:nvSpPr>
        <p:spPr>
          <a:xfrm>
            <a:off x="457200" y="5518227"/>
            <a:ext cx="8229600" cy="590931"/>
          </a:xfrm>
          <a:prstGeom prst="rect">
            <a:avLst/>
          </a:prstGeom>
        </p:spPr>
        <p:txBody>
          <a:bodyPr wrap="square">
            <a:spAutoFit/>
          </a:bodyPr>
          <a:lstStyle/>
          <a:p>
            <a:pPr>
              <a:lnSpc>
                <a:spcPct val="90000"/>
              </a:lnSpc>
            </a:pPr>
            <a:r>
              <a:rPr lang="en-US" i="1" dirty="0">
                <a:solidFill>
                  <a:srgbClr val="F77C00"/>
                </a:solidFill>
              </a:rPr>
              <a:t>Completed </a:t>
            </a:r>
            <a:r>
              <a:rPr lang="en-US" i="1" dirty="0" smtClean="0">
                <a:solidFill>
                  <a:srgbClr val="F77C00"/>
                </a:solidFill>
              </a:rPr>
              <a:t>Case Studies are </a:t>
            </a:r>
            <a:r>
              <a:rPr lang="en-US" i="1" dirty="0">
                <a:solidFill>
                  <a:srgbClr val="F77C00"/>
                </a:solidFill>
              </a:rPr>
              <a:t>available in the Vested Library on our website at </a:t>
            </a:r>
          </a:p>
          <a:p>
            <a:pPr>
              <a:lnSpc>
                <a:spcPct val="90000"/>
              </a:lnSpc>
            </a:pPr>
            <a:r>
              <a:rPr lang="en-US" i="1" dirty="0">
                <a:solidFill>
                  <a:srgbClr val="F77C00"/>
                </a:solidFill>
                <a:hlinkClick r:id="rId4"/>
              </a:rPr>
              <a:t>Vested Library. </a:t>
            </a:r>
            <a:endParaRPr lang="en-US" dirty="0"/>
          </a:p>
        </p:txBody>
      </p:sp>
    </p:spTree>
    <p:extLst>
      <p:ext uri="{BB962C8B-B14F-4D97-AF65-F5344CB8AC3E}">
        <p14:creationId xmlns:p14="http://schemas.microsoft.com/office/powerpoint/2010/main" val="24838197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4"/>
          <p:cNvSpPr>
            <a:spLocks noChangeArrowheads="1"/>
          </p:cNvSpPr>
          <p:nvPr/>
        </p:nvSpPr>
        <p:spPr bwMode="auto">
          <a:xfrm>
            <a:off x="609600" y="257175"/>
            <a:ext cx="8153400" cy="733425"/>
          </a:xfrm>
          <a:prstGeom prst="rect">
            <a:avLst/>
          </a:prstGeom>
          <a:noFill/>
          <a:ln w="9525">
            <a:noFill/>
            <a:miter lim="800000"/>
            <a:headEnd/>
            <a:tailEnd/>
          </a:ln>
        </p:spPr>
        <p:txBody>
          <a:bodyPr anchor="ctr"/>
          <a:lstStyle/>
          <a:p>
            <a:endParaRPr lang="en-US" sz="3200" b="1"/>
          </a:p>
        </p:txBody>
      </p:sp>
      <p:sp>
        <p:nvSpPr>
          <p:cNvPr id="12292" name="Title 4"/>
          <p:cNvSpPr>
            <a:spLocks noGrp="1"/>
          </p:cNvSpPr>
          <p:nvPr>
            <p:ph type="title"/>
          </p:nvPr>
        </p:nvSpPr>
        <p:spPr/>
        <p:txBody>
          <a:bodyPr>
            <a:normAutofit/>
          </a:bodyPr>
          <a:lstStyle/>
          <a:p>
            <a:r>
              <a:rPr lang="en-US" i="1" dirty="0" smtClean="0"/>
              <a:t>Understanding: </a:t>
            </a:r>
            <a:r>
              <a:rPr lang="en-US" dirty="0" smtClean="0"/>
              <a:t>Limited Tools (On Website)</a:t>
            </a:r>
          </a:p>
        </p:txBody>
      </p:sp>
      <p:sp>
        <p:nvSpPr>
          <p:cNvPr id="2" name="Rectangle 1"/>
          <p:cNvSpPr/>
          <p:nvPr/>
        </p:nvSpPr>
        <p:spPr>
          <a:xfrm>
            <a:off x="486016" y="1168400"/>
            <a:ext cx="8568286" cy="1323439"/>
          </a:xfrm>
          <a:prstGeom prst="rect">
            <a:avLst/>
          </a:prstGeom>
        </p:spPr>
        <p:txBody>
          <a:bodyPr wrap="square">
            <a:spAutoFit/>
          </a:bodyPr>
          <a:lstStyle/>
          <a:p>
            <a:r>
              <a:rPr lang="en-US" sz="2000" dirty="0" smtClean="0">
                <a:cs typeface="Tahoma"/>
              </a:rPr>
              <a:t>The Vested Faculty has developed a suite of open source implementation </a:t>
            </a:r>
            <a:r>
              <a:rPr lang="en-US" sz="2000" dirty="0">
                <a:cs typeface="Tahoma"/>
              </a:rPr>
              <a:t>tools to empower your Vested </a:t>
            </a:r>
            <a:r>
              <a:rPr lang="en-US" sz="2000" dirty="0" smtClean="0">
                <a:cs typeface="Tahoma"/>
              </a:rPr>
              <a:t>relationships.</a:t>
            </a:r>
          </a:p>
          <a:p>
            <a:endParaRPr lang="en-US" sz="2000" dirty="0">
              <a:cs typeface="Tahoma"/>
              <a:hlinkClick r:id="rId3"/>
            </a:endParaRPr>
          </a:p>
          <a:p>
            <a:endParaRPr lang="en-US" sz="2000" dirty="0" smtClean="0">
              <a:cs typeface="Tahoma"/>
            </a:endParaRPr>
          </a:p>
        </p:txBody>
      </p:sp>
      <p:sp>
        <p:nvSpPr>
          <p:cNvPr id="6" name="Rectangle 5"/>
          <p:cNvSpPr/>
          <p:nvPr/>
        </p:nvSpPr>
        <p:spPr>
          <a:xfrm>
            <a:off x="486015" y="5318025"/>
            <a:ext cx="8200786" cy="830997"/>
          </a:xfrm>
          <a:prstGeom prst="rect">
            <a:avLst/>
          </a:prstGeom>
        </p:spPr>
        <p:txBody>
          <a:bodyPr wrap="square">
            <a:spAutoFit/>
          </a:bodyPr>
          <a:lstStyle/>
          <a:p>
            <a:r>
              <a:rPr lang="en-US" sz="2400" i="1" dirty="0">
                <a:latin typeface="Tahoma"/>
                <a:cs typeface="Tahoma"/>
                <a:hlinkClick r:id="rId4"/>
              </a:rPr>
              <a:t>Register (for free)</a:t>
            </a:r>
            <a:r>
              <a:rPr lang="en-US" sz="2400" i="1" dirty="0">
                <a:latin typeface="Tahoma"/>
                <a:cs typeface="Tahoma"/>
              </a:rPr>
              <a:t> </a:t>
            </a:r>
            <a:r>
              <a:rPr lang="en-US" sz="2400" i="1" dirty="0" smtClean="0">
                <a:latin typeface="Tahoma"/>
                <a:cs typeface="Tahoma"/>
              </a:rPr>
              <a:t>to </a:t>
            </a:r>
            <a:r>
              <a:rPr lang="en-US" sz="2400" i="1" dirty="0">
                <a:latin typeface="Tahoma"/>
                <a:cs typeface="Tahoma"/>
              </a:rPr>
              <a:t>get the current versions and future updates. We’ll email you with a link to the actual files. </a:t>
            </a:r>
          </a:p>
        </p:txBody>
      </p:sp>
      <p:sp>
        <p:nvSpPr>
          <p:cNvPr id="5" name="Rectangle 4"/>
          <p:cNvSpPr/>
          <p:nvPr/>
        </p:nvSpPr>
        <p:spPr>
          <a:xfrm>
            <a:off x="486016" y="2057939"/>
            <a:ext cx="2655118" cy="1508105"/>
          </a:xfrm>
          <a:prstGeom prst="rect">
            <a:avLst/>
          </a:prstGeom>
        </p:spPr>
        <p:txBody>
          <a:bodyPr wrap="square">
            <a:spAutoFit/>
          </a:bodyPr>
          <a:lstStyle/>
          <a:p>
            <a:r>
              <a:rPr lang="en-US" sz="2000" b="1" dirty="0" smtClean="0">
                <a:cs typeface="Tahoma"/>
              </a:rPr>
              <a:t>Readiness </a:t>
            </a:r>
            <a:r>
              <a:rPr lang="en-US" sz="2000" b="1" dirty="0">
                <a:cs typeface="Tahoma"/>
              </a:rPr>
              <a:t>Tools</a:t>
            </a:r>
          </a:p>
          <a:p>
            <a:pPr marL="285750" indent="-285750">
              <a:buFont typeface="Arial"/>
              <a:buChar char="•"/>
            </a:pPr>
            <a:r>
              <a:rPr lang="en-US" dirty="0">
                <a:cs typeface="Tahoma"/>
              </a:rPr>
              <a:t>Vested Glossary</a:t>
            </a:r>
          </a:p>
          <a:p>
            <a:pPr marL="285750" indent="-285750">
              <a:buFont typeface="Arial"/>
              <a:buChar char="•"/>
            </a:pPr>
            <a:r>
              <a:rPr lang="en-US" dirty="0" smtClean="0">
                <a:cs typeface="Tahoma"/>
              </a:rPr>
              <a:t>Stakeholder </a:t>
            </a:r>
            <a:r>
              <a:rPr lang="en-US" dirty="0">
                <a:cs typeface="Tahoma"/>
              </a:rPr>
              <a:t>Analysis</a:t>
            </a:r>
          </a:p>
          <a:p>
            <a:pPr marL="285750" indent="-285750">
              <a:buFont typeface="Arial"/>
              <a:buChar char="•"/>
            </a:pPr>
            <a:r>
              <a:rPr lang="en-US" dirty="0">
                <a:cs typeface="Tahoma"/>
              </a:rPr>
              <a:t>Vested Project </a:t>
            </a:r>
            <a:r>
              <a:rPr lang="en-US" dirty="0" smtClean="0">
                <a:cs typeface="Tahoma"/>
              </a:rPr>
              <a:t>Plan</a:t>
            </a:r>
          </a:p>
          <a:p>
            <a:pPr marL="285750" indent="-285750">
              <a:buFont typeface="Arial"/>
              <a:buChar char="•"/>
            </a:pPr>
            <a:r>
              <a:rPr lang="en-US" dirty="0" smtClean="0">
                <a:cs typeface="Tahoma"/>
              </a:rPr>
              <a:t>FAQ</a:t>
            </a:r>
            <a:endParaRPr lang="en-US" dirty="0">
              <a:cs typeface="Tahoma"/>
            </a:endParaRPr>
          </a:p>
        </p:txBody>
      </p:sp>
      <p:sp>
        <p:nvSpPr>
          <p:cNvPr id="7" name="Rectangle 6"/>
          <p:cNvSpPr/>
          <p:nvPr/>
        </p:nvSpPr>
        <p:spPr>
          <a:xfrm>
            <a:off x="3997805" y="2057939"/>
            <a:ext cx="4772871" cy="2339102"/>
          </a:xfrm>
          <a:prstGeom prst="rect">
            <a:avLst/>
          </a:prstGeom>
        </p:spPr>
        <p:txBody>
          <a:bodyPr wrap="square">
            <a:spAutoFit/>
          </a:bodyPr>
          <a:lstStyle/>
          <a:p>
            <a:r>
              <a:rPr lang="en-US" sz="2000" b="1" dirty="0" smtClean="0">
                <a:cs typeface="Tahoma"/>
              </a:rPr>
              <a:t>Creating a Vested Agreement Tools  </a:t>
            </a:r>
          </a:p>
          <a:p>
            <a:pPr marL="285750" indent="-285750">
              <a:buFont typeface="Arial"/>
              <a:buChar char="•"/>
            </a:pPr>
            <a:r>
              <a:rPr lang="en-US" dirty="0" smtClean="0">
                <a:cs typeface="Tahoma"/>
              </a:rPr>
              <a:t>Business </a:t>
            </a:r>
            <a:r>
              <a:rPr lang="en-US" dirty="0">
                <a:cs typeface="Tahoma"/>
              </a:rPr>
              <a:t>Model Mapping Template</a:t>
            </a:r>
          </a:p>
          <a:p>
            <a:pPr marL="285750" indent="-285750">
              <a:buFont typeface="Arial"/>
              <a:buChar char="•"/>
            </a:pPr>
            <a:r>
              <a:rPr lang="en-US" dirty="0">
                <a:cs typeface="Tahoma"/>
              </a:rPr>
              <a:t>Statement of Intent Example</a:t>
            </a:r>
          </a:p>
          <a:p>
            <a:pPr marL="285750" indent="-285750">
              <a:buFont typeface="Arial"/>
              <a:buChar char="•"/>
            </a:pPr>
            <a:r>
              <a:rPr lang="en-US" dirty="0">
                <a:cs typeface="Tahoma"/>
              </a:rPr>
              <a:t>Requirements Roadmap Template</a:t>
            </a:r>
          </a:p>
          <a:p>
            <a:pPr marL="285750" indent="-285750">
              <a:buFont typeface="Arial"/>
              <a:buChar char="•"/>
            </a:pPr>
            <a:r>
              <a:rPr lang="en-US" dirty="0">
                <a:cs typeface="Tahoma"/>
              </a:rPr>
              <a:t>Risk Mitigation Template</a:t>
            </a:r>
          </a:p>
          <a:p>
            <a:pPr marL="285750" indent="-285750">
              <a:buFont typeface="Arial"/>
              <a:buChar char="•"/>
            </a:pPr>
            <a:r>
              <a:rPr lang="en-US" dirty="0">
                <a:cs typeface="Tahoma"/>
              </a:rPr>
              <a:t>Workload Allocation Template</a:t>
            </a:r>
          </a:p>
          <a:p>
            <a:pPr marL="285750" indent="-285750">
              <a:buFont typeface="Arial"/>
              <a:buChar char="•"/>
            </a:pPr>
            <a:r>
              <a:rPr lang="en-US" dirty="0">
                <a:cs typeface="Tahoma"/>
              </a:rPr>
              <a:t>Vested 10 Elements </a:t>
            </a:r>
            <a:r>
              <a:rPr lang="en-US" dirty="0" smtClean="0">
                <a:cs typeface="Tahoma"/>
              </a:rPr>
              <a:t>Quick Guide</a:t>
            </a:r>
          </a:p>
          <a:p>
            <a:pPr marL="285750" indent="-285750">
              <a:buFont typeface="Arial"/>
              <a:buChar char="•"/>
            </a:pPr>
            <a:r>
              <a:rPr lang="en-US" dirty="0" smtClean="0">
                <a:cs typeface="Tahoma"/>
              </a:rPr>
              <a:t>Vested 10 Elements Outline</a:t>
            </a:r>
            <a:endParaRPr lang="en-US" dirty="0">
              <a:cs typeface="Tahoma"/>
            </a:endParaRPr>
          </a:p>
        </p:txBody>
      </p:sp>
      <p:sp>
        <p:nvSpPr>
          <p:cNvPr id="9" name="Slide Number Placeholder 2"/>
          <p:cNvSpPr txBox="1">
            <a:spLocks/>
          </p:cNvSpPr>
          <p:nvPr/>
        </p:nvSpPr>
        <p:spPr>
          <a:xfrm>
            <a:off x="8672513" y="6357261"/>
            <a:ext cx="381789" cy="429299"/>
          </a:xfrm>
          <a:prstGeom prst="rect">
            <a:avLst/>
          </a:prstGeom>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fld id="{0A9724E5-0A80-3C41-8955-F8E17D92E2DB}" type="slidenum">
              <a:rPr kumimoji="0" lang="en-US" sz="1100" b="0" i="0" u="none" strike="noStrike" kern="1200" cap="none" spc="0" normalizeH="0" baseline="0" noProof="0" smtClean="0">
                <a:ln>
                  <a:noFill/>
                </a:ln>
                <a:solidFill>
                  <a:srgbClr val="5C5C5C"/>
                </a:solidFill>
                <a:effectLst/>
                <a:uLnTx/>
                <a:uFillTx/>
                <a:latin typeface="Tahoma" pitchFamily="34" charset="0"/>
                <a:ea typeface="+mn-ea"/>
                <a:cs typeface="Arial" pitchFamily="34" charset="0"/>
              </a:rPr>
              <a:pPr marL="0" marR="0" lvl="0" indent="0" algn="ctr" defTabSz="914400" rtl="0" eaLnBrk="1" fontAlgn="base" latinLnBrk="0" hangingPunct="1">
                <a:lnSpc>
                  <a:spcPct val="100000"/>
                </a:lnSpc>
                <a:spcBef>
                  <a:spcPct val="0"/>
                </a:spcBef>
                <a:spcAft>
                  <a:spcPct val="0"/>
                </a:spcAft>
                <a:buClrTx/>
                <a:buSzTx/>
                <a:buFontTx/>
                <a:buNone/>
                <a:tabLst/>
                <a:defRPr/>
              </a:pPr>
              <a:t>28</a:t>
            </a:fld>
            <a:endParaRPr kumimoji="0" lang="en-US" sz="1100" b="0" i="0" u="none" strike="noStrike" kern="1200" cap="none" spc="0" normalizeH="0" baseline="0" noProof="0" dirty="0">
              <a:ln>
                <a:noFill/>
              </a:ln>
              <a:solidFill>
                <a:srgbClr val="5C5C5C"/>
              </a:solidFill>
              <a:effectLst/>
              <a:uLnTx/>
              <a:uFillTx/>
              <a:latin typeface="Tahoma" pitchFamily="34" charset="0"/>
              <a:ea typeface="+mn-ea"/>
              <a:cs typeface="Arial" pitchFamily="34" charset="0"/>
            </a:endParaRPr>
          </a:p>
        </p:txBody>
      </p:sp>
    </p:spTree>
    <p:extLst>
      <p:ext uri="{BB962C8B-B14F-4D97-AF65-F5344CB8AC3E}">
        <p14:creationId xmlns:p14="http://schemas.microsoft.com/office/powerpoint/2010/main" val="23112219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0A9724E5-0A80-3C41-8955-F8E17D92E2DB}" type="slidenum">
              <a:rPr lang="en-US" smtClean="0"/>
              <a:pPr/>
              <a:t>29</a:t>
            </a:fld>
            <a:endParaRPr lang="en-US" dirty="0"/>
          </a:p>
        </p:txBody>
      </p:sp>
      <p:sp>
        <p:nvSpPr>
          <p:cNvPr id="3" name="Title 2"/>
          <p:cNvSpPr>
            <a:spLocks noGrp="1"/>
          </p:cNvSpPr>
          <p:nvPr>
            <p:ph type="title"/>
          </p:nvPr>
        </p:nvSpPr>
        <p:spPr/>
        <p:txBody>
          <a:bodyPr/>
          <a:lstStyle/>
          <a:p>
            <a:r>
              <a:rPr lang="en-US" dirty="0" smtClean="0"/>
              <a:t>Implementation Resources</a:t>
            </a:r>
            <a:endParaRPr lang="en-US" dirty="0"/>
          </a:p>
        </p:txBody>
      </p:sp>
    </p:spTree>
    <p:extLst>
      <p:ext uri="{BB962C8B-B14F-4D97-AF65-F5344CB8AC3E}">
        <p14:creationId xmlns:p14="http://schemas.microsoft.com/office/powerpoint/2010/main" val="344203205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840"/>
          <p:cNvSpPr>
            <a:spLocks noGrp="1" noChangeArrowheads="1"/>
          </p:cNvSpPr>
          <p:nvPr>
            <p:ph type="title"/>
          </p:nvPr>
        </p:nvSpPr>
        <p:spPr/>
        <p:txBody>
          <a:bodyPr/>
          <a:lstStyle/>
          <a:p>
            <a:r>
              <a:rPr lang="en-US" dirty="0" smtClean="0"/>
              <a:t>What You Will Learn….</a:t>
            </a:r>
          </a:p>
        </p:txBody>
      </p:sp>
      <p:sp>
        <p:nvSpPr>
          <p:cNvPr id="6" name="Rectangle 841"/>
          <p:cNvSpPr txBox="1">
            <a:spLocks noChangeArrowheads="1"/>
          </p:cNvSpPr>
          <p:nvPr/>
        </p:nvSpPr>
        <p:spPr bwMode="auto">
          <a:xfrm>
            <a:off x="471948" y="1162213"/>
            <a:ext cx="8214852" cy="49657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285750" indent="-285750">
              <a:buFont typeface="Arial"/>
              <a:buChar char="•"/>
            </a:pPr>
            <a:r>
              <a:rPr lang="en-US" sz="3200" dirty="0" smtClean="0"/>
              <a:t>The Three Types Of Resources</a:t>
            </a:r>
          </a:p>
          <a:p>
            <a:pPr marL="285750" indent="-285750">
              <a:buFont typeface="Arial"/>
              <a:buChar char="•"/>
            </a:pPr>
            <a:endParaRPr lang="en-US" sz="3200" dirty="0"/>
          </a:p>
          <a:p>
            <a:pPr marL="285750" indent="-285750">
              <a:buFont typeface="Arial"/>
              <a:buChar char="•"/>
            </a:pPr>
            <a:r>
              <a:rPr lang="en-US" sz="3200" dirty="0" smtClean="0"/>
              <a:t>What Are Some Of The Most Popular Resources And How To Access Them</a:t>
            </a:r>
          </a:p>
          <a:p>
            <a:endParaRPr kumimoji="0" lang="en-US" sz="3600" b="1" i="1" u="none" strike="noStrike" kern="0" cap="none" spc="0" normalizeH="0" baseline="0" noProof="0" dirty="0" smtClean="0">
              <a:ln>
                <a:noFill/>
              </a:ln>
              <a:solidFill>
                <a:srgbClr val="FF8000"/>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fld id="{0A9724E5-0A80-3C41-8955-F8E17D92E2DB}" type="slidenum">
              <a:rPr lang="en-US" smtClean="0"/>
              <a:pPr/>
              <a:t>3</a:t>
            </a:fld>
            <a:endParaRPr lang="en-US" dirty="0"/>
          </a:p>
        </p:txBody>
      </p:sp>
    </p:spTree>
    <p:extLst>
      <p:ext uri="{BB962C8B-B14F-4D97-AF65-F5344CB8AC3E}">
        <p14:creationId xmlns:p14="http://schemas.microsoft.com/office/powerpoint/2010/main" val="372788220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34755" y="101600"/>
            <a:ext cx="8919548" cy="846667"/>
          </a:xfrm>
        </p:spPr>
        <p:txBody>
          <a:bodyPr>
            <a:normAutofit/>
          </a:bodyPr>
          <a:lstStyle/>
          <a:p>
            <a:r>
              <a:rPr lang="en-US" sz="2300" i="1" dirty="0" smtClean="0"/>
              <a:t>Implementation: </a:t>
            </a:r>
            <a:r>
              <a:rPr lang="en-US" sz="2300" dirty="0" smtClean="0"/>
              <a:t>Creating A Vested Agreement Online Courseware </a:t>
            </a:r>
            <a:endParaRPr lang="en-US" sz="2300" i="1" dirty="0"/>
          </a:p>
        </p:txBody>
      </p:sp>
      <p:sp>
        <p:nvSpPr>
          <p:cNvPr id="6" name="Slide Number Placeholder 5"/>
          <p:cNvSpPr>
            <a:spLocks noGrp="1"/>
          </p:cNvSpPr>
          <p:nvPr>
            <p:ph type="sldNum" sz="quarter" idx="10"/>
          </p:nvPr>
        </p:nvSpPr>
        <p:spPr/>
        <p:txBody>
          <a:bodyPr/>
          <a:lstStyle/>
          <a:p>
            <a:fld id="{0A9724E5-0A80-3C41-8955-F8E17D92E2DB}" type="slidenum">
              <a:rPr lang="en-US" smtClean="0"/>
              <a:pPr/>
              <a:t>30</a:t>
            </a:fld>
            <a:endParaRPr lang="en-US" dirty="0"/>
          </a:p>
        </p:txBody>
      </p:sp>
      <p:sp>
        <p:nvSpPr>
          <p:cNvPr id="3" name="TextBox 2"/>
          <p:cNvSpPr txBox="1"/>
          <p:nvPr/>
        </p:nvSpPr>
        <p:spPr>
          <a:xfrm>
            <a:off x="3530601" y="1267022"/>
            <a:ext cx="5280250" cy="3970318"/>
          </a:xfrm>
          <a:prstGeom prst="rect">
            <a:avLst/>
          </a:prstGeom>
          <a:noFill/>
        </p:spPr>
        <p:txBody>
          <a:bodyPr wrap="square" rtlCol="0">
            <a:spAutoFit/>
          </a:bodyPr>
          <a:lstStyle/>
          <a:p>
            <a:pPr marL="228600" indent="-228600">
              <a:buFont typeface="Arial"/>
              <a:buChar char="•"/>
            </a:pPr>
            <a:r>
              <a:rPr lang="en-US" dirty="0" smtClean="0"/>
              <a:t>The </a:t>
            </a:r>
            <a:r>
              <a:rPr lang="en-US" dirty="0"/>
              <a:t>success of </a:t>
            </a:r>
            <a:r>
              <a:rPr lang="en-US" dirty="0" err="1"/>
              <a:t>Vested’s</a:t>
            </a:r>
            <a:r>
              <a:rPr lang="en-US" dirty="0"/>
              <a:t> adoption required the “how-to” online course for creating a Vested </a:t>
            </a:r>
            <a:r>
              <a:rPr lang="en-US" dirty="0" smtClean="0"/>
              <a:t>agreement.</a:t>
            </a:r>
          </a:p>
          <a:p>
            <a:pPr marL="228600" indent="-228600">
              <a:buFont typeface="Arial"/>
              <a:buChar char="•"/>
            </a:pPr>
            <a:r>
              <a:rPr lang="en-US" dirty="0" smtClean="0"/>
              <a:t>The “Creating a Vested Agreement” Online </a:t>
            </a:r>
            <a:r>
              <a:rPr lang="en-US" dirty="0"/>
              <a:t>Course consists of </a:t>
            </a:r>
            <a:r>
              <a:rPr lang="en-US" b="1" dirty="0"/>
              <a:t>15</a:t>
            </a:r>
            <a:r>
              <a:rPr lang="en-US" dirty="0"/>
              <a:t> self-paced, video-based modules designed to help you create a Vested </a:t>
            </a:r>
            <a:r>
              <a:rPr lang="en-US" dirty="0" smtClean="0"/>
              <a:t>Agreement.</a:t>
            </a:r>
          </a:p>
          <a:p>
            <a:pPr marL="228600" indent="-228600">
              <a:buFont typeface="Arial"/>
              <a:buChar char="•"/>
            </a:pPr>
            <a:r>
              <a:rPr lang="en-US" dirty="0" smtClean="0"/>
              <a:t>Each </a:t>
            </a:r>
            <a:r>
              <a:rPr lang="en-US" dirty="0"/>
              <a:t>module delivers critical knowledge, step-by-step practical implementation tools, and a roadmap on how to create a Vested </a:t>
            </a:r>
            <a:r>
              <a:rPr lang="en-US" dirty="0" smtClean="0"/>
              <a:t>Agreement.</a:t>
            </a:r>
          </a:p>
          <a:p>
            <a:pPr marL="228600" indent="-228600">
              <a:buFont typeface="Arial"/>
              <a:buChar char="•"/>
            </a:pPr>
            <a:r>
              <a:rPr lang="en-US" dirty="0" smtClean="0"/>
              <a:t>Courseware </a:t>
            </a:r>
            <a:r>
              <a:rPr lang="en-US" dirty="0"/>
              <a:t>is taught by University of Tennessee Center for Executive Education faculty and the authors of </a:t>
            </a:r>
            <a:r>
              <a:rPr lang="en-US" i="1" dirty="0"/>
              <a:t>The Vested Outsourcing Manual</a:t>
            </a:r>
            <a:r>
              <a:rPr lang="en-US" dirty="0" smtClean="0"/>
              <a:t>.</a:t>
            </a:r>
          </a:p>
        </p:txBody>
      </p:sp>
      <p:pic>
        <p:nvPicPr>
          <p:cNvPr id="11" name="Picture 10"/>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6799" y="1156956"/>
            <a:ext cx="2869885" cy="4337912"/>
          </a:xfrm>
          <a:prstGeom prst="rect">
            <a:avLst/>
          </a:prstGeom>
          <a:noFill/>
          <a:ln>
            <a:noFill/>
          </a:ln>
          <a:extLst>
            <a:ext uri="{FAA26D3D-D897-4be2-8F04-BA451C77F1D7}">
              <ma14:placeholderFlag xmlns="" xmlns:ma14="http://schemas.microsoft.com/office/mac/drawingml/2011/main"/>
            </a:ext>
          </a:extLst>
        </p:spPr>
      </p:pic>
      <p:sp>
        <p:nvSpPr>
          <p:cNvPr id="2" name="Rectangle 1"/>
          <p:cNvSpPr/>
          <p:nvPr/>
        </p:nvSpPr>
        <p:spPr>
          <a:xfrm>
            <a:off x="526799" y="5756476"/>
            <a:ext cx="3716867" cy="830997"/>
          </a:xfrm>
          <a:prstGeom prst="rect">
            <a:avLst/>
          </a:prstGeom>
        </p:spPr>
        <p:txBody>
          <a:bodyPr wrap="square">
            <a:spAutoFit/>
          </a:bodyPr>
          <a:lstStyle/>
          <a:p>
            <a:r>
              <a:rPr lang="en-US" sz="1600" dirty="0"/>
              <a:t>Individual Seat License for $</a:t>
            </a:r>
            <a:r>
              <a:rPr lang="en-US" sz="1600" dirty="0" smtClean="0"/>
              <a:t>3,500 </a:t>
            </a:r>
          </a:p>
          <a:p>
            <a:r>
              <a:rPr lang="en-US" sz="1600" dirty="0" smtClean="0"/>
              <a:t>10 </a:t>
            </a:r>
            <a:r>
              <a:rPr lang="en-US" sz="1600" dirty="0"/>
              <a:t>seats for $</a:t>
            </a:r>
            <a:r>
              <a:rPr lang="en-US" sz="1600" dirty="0" smtClean="0"/>
              <a:t>25,000.</a:t>
            </a:r>
          </a:p>
          <a:p>
            <a:r>
              <a:rPr lang="en-US" sz="1600" dirty="0" smtClean="0"/>
              <a:t>25 </a:t>
            </a:r>
            <a:r>
              <a:rPr lang="en-US" sz="1600" dirty="0"/>
              <a:t>seats for $50,000</a:t>
            </a:r>
          </a:p>
        </p:txBody>
      </p:sp>
      <p:sp>
        <p:nvSpPr>
          <p:cNvPr id="12" name="Rectangle 11"/>
          <p:cNvSpPr/>
          <p:nvPr/>
        </p:nvSpPr>
        <p:spPr>
          <a:xfrm>
            <a:off x="4484382" y="5334000"/>
            <a:ext cx="4326468" cy="677108"/>
          </a:xfrm>
          <a:prstGeom prst="rect">
            <a:avLst/>
          </a:prstGeom>
        </p:spPr>
        <p:txBody>
          <a:bodyPr wrap="square">
            <a:spAutoFit/>
          </a:bodyPr>
          <a:lstStyle/>
          <a:p>
            <a:r>
              <a:rPr lang="en-US" sz="2000" b="1" i="1" dirty="0"/>
              <a:t>Register online at  </a:t>
            </a:r>
            <a:r>
              <a:rPr lang="en-US" dirty="0" smtClean="0">
                <a:hlinkClick r:id="rId4"/>
              </a:rPr>
              <a:t>www.vestedway.com/online-courseware/</a:t>
            </a:r>
            <a:endParaRPr lang="en-US" dirty="0"/>
          </a:p>
        </p:txBody>
      </p:sp>
    </p:spTree>
    <p:extLst>
      <p:ext uri="{BB962C8B-B14F-4D97-AF65-F5344CB8AC3E}">
        <p14:creationId xmlns:p14="http://schemas.microsoft.com/office/powerpoint/2010/main" val="2764019039"/>
      </p:ext>
    </p:extLst>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4"/>
          <p:cNvSpPr>
            <a:spLocks noChangeArrowheads="1"/>
          </p:cNvSpPr>
          <p:nvPr/>
        </p:nvSpPr>
        <p:spPr bwMode="auto">
          <a:xfrm>
            <a:off x="609600" y="257175"/>
            <a:ext cx="8153400" cy="733425"/>
          </a:xfrm>
          <a:prstGeom prst="rect">
            <a:avLst/>
          </a:prstGeom>
          <a:noFill/>
          <a:ln w="9525">
            <a:noFill/>
            <a:miter lim="800000"/>
            <a:headEnd/>
            <a:tailEnd/>
          </a:ln>
        </p:spPr>
        <p:txBody>
          <a:bodyPr anchor="ctr"/>
          <a:lstStyle/>
          <a:p>
            <a:endParaRPr lang="en-US" sz="3200" b="1"/>
          </a:p>
        </p:txBody>
      </p:sp>
      <p:sp>
        <p:nvSpPr>
          <p:cNvPr id="12291" name="Rectangle 4"/>
          <p:cNvSpPr>
            <a:spLocks noChangeArrowheads="1"/>
          </p:cNvSpPr>
          <p:nvPr/>
        </p:nvSpPr>
        <p:spPr bwMode="auto">
          <a:xfrm>
            <a:off x="475488" y="1684866"/>
            <a:ext cx="8197025" cy="3693319"/>
          </a:xfrm>
          <a:prstGeom prst="rect">
            <a:avLst/>
          </a:prstGeom>
          <a:noFill/>
          <a:ln w="9525">
            <a:noFill/>
            <a:miter lim="800000"/>
            <a:headEnd/>
            <a:tailEnd/>
          </a:ln>
        </p:spPr>
        <p:txBody>
          <a:bodyPr wrap="square">
            <a:spAutoFit/>
          </a:bodyPr>
          <a:lstStyle/>
          <a:p>
            <a:r>
              <a:rPr lang="en-US" dirty="0" smtClean="0"/>
              <a:t>Strategic </a:t>
            </a:r>
            <a:r>
              <a:rPr lang="en-US" dirty="0"/>
              <a:t>relationships require strategic contracts based on a highly collaborative win-win contracting techniques rather than conventional contracts with win-lose negotiation techniques. To reap the rewards promised by entering into these relationship-based agreements, you will need to master 21</a:t>
            </a:r>
            <a:r>
              <a:rPr lang="en-US" baseline="30000" dirty="0"/>
              <a:t>st</a:t>
            </a:r>
            <a:r>
              <a:rPr lang="en-US" dirty="0"/>
              <a:t> century contracting approaches. </a:t>
            </a:r>
            <a:r>
              <a:rPr lang="en-US" dirty="0" smtClean="0"/>
              <a:t> This </a:t>
            </a:r>
            <a:r>
              <a:rPr lang="en-US" dirty="0"/>
              <a:t>program will provide business professionals with a process for working together in a non-adversarial legal and contract framework to create greater financial returns and better customer-supplier relationships. </a:t>
            </a:r>
          </a:p>
          <a:p>
            <a:endParaRPr lang="en-US" dirty="0" smtClean="0"/>
          </a:p>
          <a:p>
            <a:r>
              <a:rPr lang="en-US" dirty="0" smtClean="0"/>
              <a:t>Collaborative Contracting is a 2-day class delivered either as an open enrollment course at the University of Tennessee or as a private class delivered on site. This is an advanced skills course covers must-have skills for developing agreements that are highly collaborative and highly profitable.  </a:t>
            </a:r>
          </a:p>
        </p:txBody>
      </p:sp>
      <p:sp>
        <p:nvSpPr>
          <p:cNvPr id="12292" name="Title 4"/>
          <p:cNvSpPr>
            <a:spLocks noGrp="1"/>
          </p:cNvSpPr>
          <p:nvPr>
            <p:ph type="title"/>
          </p:nvPr>
        </p:nvSpPr>
        <p:spPr>
          <a:xfrm>
            <a:off x="397932" y="40838"/>
            <a:ext cx="8465475" cy="782637"/>
          </a:xfrm>
        </p:spPr>
        <p:txBody>
          <a:bodyPr>
            <a:noAutofit/>
          </a:bodyPr>
          <a:lstStyle/>
          <a:p>
            <a:r>
              <a:rPr lang="en-US" sz="2800" i="1" dirty="0" smtClean="0"/>
              <a:t>Implementation:</a:t>
            </a:r>
            <a:r>
              <a:rPr lang="en-US" sz="2800" dirty="0" smtClean="0"/>
              <a:t> 2 Day Collaborative Contracting</a:t>
            </a:r>
          </a:p>
        </p:txBody>
      </p:sp>
      <p:sp>
        <p:nvSpPr>
          <p:cNvPr id="4" name="Rectangle 3"/>
          <p:cNvSpPr/>
          <p:nvPr/>
        </p:nvSpPr>
        <p:spPr>
          <a:xfrm>
            <a:off x="475488" y="5608360"/>
            <a:ext cx="3769669" cy="646331"/>
          </a:xfrm>
          <a:prstGeom prst="rect">
            <a:avLst/>
          </a:prstGeom>
        </p:spPr>
        <p:txBody>
          <a:bodyPr wrap="none">
            <a:spAutoFit/>
          </a:bodyPr>
          <a:lstStyle/>
          <a:p>
            <a:r>
              <a:rPr lang="en-US" dirty="0" smtClean="0"/>
              <a:t>Contact </a:t>
            </a:r>
            <a:r>
              <a:rPr lang="en-US" dirty="0" smtClean="0">
                <a:hlinkClick r:id="rId3"/>
              </a:rPr>
              <a:t>Bric </a:t>
            </a:r>
            <a:r>
              <a:rPr lang="en-US" dirty="0">
                <a:hlinkClick r:id="rId3"/>
              </a:rPr>
              <a:t>Wheeler</a:t>
            </a:r>
            <a:r>
              <a:rPr lang="en-US" dirty="0"/>
              <a:t> to learn more</a:t>
            </a:r>
          </a:p>
          <a:p>
            <a:endParaRPr lang="en-US" dirty="0"/>
          </a:p>
        </p:txBody>
      </p:sp>
      <p:sp>
        <p:nvSpPr>
          <p:cNvPr id="9" name="Slide Number Placeholder 2"/>
          <p:cNvSpPr txBox="1">
            <a:spLocks/>
          </p:cNvSpPr>
          <p:nvPr/>
        </p:nvSpPr>
        <p:spPr>
          <a:xfrm>
            <a:off x="8672513" y="6357261"/>
            <a:ext cx="381789" cy="429299"/>
          </a:xfrm>
          <a:prstGeom prst="rect">
            <a:avLst/>
          </a:prstGeom>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fld id="{0A9724E5-0A80-3C41-8955-F8E17D92E2DB}" type="slidenum">
              <a:rPr kumimoji="0" lang="en-US" sz="1100" b="0" i="0" u="none" strike="noStrike" kern="1200" cap="none" spc="0" normalizeH="0" baseline="0" noProof="0" smtClean="0">
                <a:ln>
                  <a:noFill/>
                </a:ln>
                <a:solidFill>
                  <a:srgbClr val="5C5C5C"/>
                </a:solidFill>
                <a:effectLst/>
                <a:uLnTx/>
                <a:uFillTx/>
                <a:latin typeface="Tahoma" pitchFamily="34" charset="0"/>
                <a:ea typeface="+mn-ea"/>
                <a:cs typeface="Arial" pitchFamily="34" charset="0"/>
              </a:rPr>
              <a:pPr marL="0" marR="0" lvl="0" indent="0" algn="ctr" defTabSz="914400" rtl="0" eaLnBrk="1" fontAlgn="base" latinLnBrk="0" hangingPunct="1">
                <a:lnSpc>
                  <a:spcPct val="100000"/>
                </a:lnSpc>
                <a:spcBef>
                  <a:spcPct val="0"/>
                </a:spcBef>
                <a:spcAft>
                  <a:spcPct val="0"/>
                </a:spcAft>
                <a:buClrTx/>
                <a:buSzTx/>
                <a:buFontTx/>
                <a:buNone/>
                <a:tabLst/>
                <a:defRPr/>
              </a:pPr>
              <a:t>31</a:t>
            </a:fld>
            <a:endParaRPr kumimoji="0" lang="en-US" sz="1100" b="0" i="0" u="none" strike="noStrike" kern="1200" cap="none" spc="0" normalizeH="0" baseline="0" noProof="0" dirty="0">
              <a:ln>
                <a:noFill/>
              </a:ln>
              <a:solidFill>
                <a:srgbClr val="5C5C5C"/>
              </a:solidFill>
              <a:effectLst/>
              <a:uLnTx/>
              <a:uFillTx/>
              <a:latin typeface="Tahoma" pitchFamily="34" charset="0"/>
              <a:ea typeface="+mn-ea"/>
              <a:cs typeface="Arial" pitchFamily="34" charset="0"/>
            </a:endParaRPr>
          </a:p>
        </p:txBody>
      </p:sp>
      <p:sp>
        <p:nvSpPr>
          <p:cNvPr id="7" name="TextBox 6"/>
          <p:cNvSpPr txBox="1"/>
          <p:nvPr/>
        </p:nvSpPr>
        <p:spPr>
          <a:xfrm>
            <a:off x="475488" y="1083733"/>
            <a:ext cx="8126645" cy="400110"/>
          </a:xfrm>
          <a:prstGeom prst="rect">
            <a:avLst/>
          </a:prstGeom>
          <a:noFill/>
        </p:spPr>
        <p:txBody>
          <a:bodyPr wrap="square" rtlCol="0">
            <a:spAutoFit/>
          </a:bodyPr>
          <a:lstStyle/>
          <a:p>
            <a:r>
              <a:rPr lang="en-US" sz="2000" i="1" dirty="0"/>
              <a:t>Cost: $2,500 (Includes Meals And Lodging); $1925 If Repeating</a:t>
            </a:r>
            <a:endParaRPr lang="en-US" sz="2000" dirty="0"/>
          </a:p>
        </p:txBody>
      </p:sp>
    </p:spTree>
    <p:extLst>
      <p:ext uri="{BB962C8B-B14F-4D97-AF65-F5344CB8AC3E}">
        <p14:creationId xmlns:p14="http://schemas.microsoft.com/office/powerpoint/2010/main" val="6632544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3" cstate="email"/>
          <a:srcRect/>
          <a:stretch>
            <a:fillRect/>
          </a:stretch>
        </p:blipFill>
        <p:spPr bwMode="auto">
          <a:xfrm>
            <a:off x="4937760" y="1228478"/>
            <a:ext cx="3511475" cy="4749812"/>
          </a:xfrm>
          <a:prstGeom prst="rect">
            <a:avLst/>
          </a:prstGeom>
          <a:noFill/>
          <a:ln w="9525">
            <a:noFill/>
            <a:miter lim="800000"/>
            <a:headEnd/>
            <a:tailEnd/>
          </a:ln>
          <a:effectLst/>
        </p:spPr>
      </p:pic>
      <p:sp>
        <p:nvSpPr>
          <p:cNvPr id="2" name="Slide Number Placeholder 1"/>
          <p:cNvSpPr>
            <a:spLocks noGrp="1"/>
          </p:cNvSpPr>
          <p:nvPr>
            <p:ph type="sldNum" sz="quarter" idx="10"/>
          </p:nvPr>
        </p:nvSpPr>
        <p:spPr/>
        <p:txBody>
          <a:bodyPr/>
          <a:lstStyle/>
          <a:p>
            <a:fld id="{0A9724E5-0A80-3C41-8955-F8E17D92E2DB}" type="slidenum">
              <a:rPr lang="en-US" smtClean="0"/>
              <a:pPr/>
              <a:t>32</a:t>
            </a:fld>
            <a:endParaRPr lang="en-US" dirty="0"/>
          </a:p>
        </p:txBody>
      </p:sp>
      <p:pic>
        <p:nvPicPr>
          <p:cNvPr id="11" name="Picture 10" descr="book2.jp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365760" y="1435608"/>
            <a:ext cx="3163865" cy="4279392"/>
          </a:xfrm>
          <a:prstGeom prst="rect">
            <a:avLst/>
          </a:prstGeom>
        </p:spPr>
      </p:pic>
      <p:sp>
        <p:nvSpPr>
          <p:cNvPr id="3" name="Title 2"/>
          <p:cNvSpPr>
            <a:spLocks noGrp="1"/>
          </p:cNvSpPr>
          <p:nvPr>
            <p:ph type="title"/>
          </p:nvPr>
        </p:nvSpPr>
        <p:spPr>
          <a:xfrm>
            <a:off x="365759" y="61278"/>
            <a:ext cx="8444411" cy="782637"/>
          </a:xfrm>
        </p:spPr>
        <p:txBody>
          <a:bodyPr>
            <a:normAutofit/>
          </a:bodyPr>
          <a:lstStyle/>
          <a:p>
            <a:r>
              <a:rPr lang="en-US" sz="2800" i="1" dirty="0"/>
              <a:t>Implementation: </a:t>
            </a:r>
            <a:r>
              <a:rPr lang="en-US" sz="2800" dirty="0"/>
              <a:t>Structured Facilitation Workshops</a:t>
            </a:r>
          </a:p>
        </p:txBody>
      </p:sp>
      <p:sp>
        <p:nvSpPr>
          <p:cNvPr id="8" name="Right Arrow 7"/>
          <p:cNvSpPr>
            <a:spLocks noChangeAspect="1"/>
          </p:cNvSpPr>
          <p:nvPr/>
        </p:nvSpPr>
        <p:spPr>
          <a:xfrm>
            <a:off x="3641271" y="2349774"/>
            <a:ext cx="763070" cy="2743200"/>
          </a:xfrm>
          <a:prstGeom prst="rightArrow">
            <a:avLst>
              <a:gd name="adj1" fmla="val 44352"/>
              <a:gd name="adj2" fmla="val 67797"/>
            </a:avLst>
          </a:prstGeom>
          <a:solidFill>
            <a:schemeClr val="accent1"/>
          </a:solidFill>
          <a:ln>
            <a:solidFill>
              <a:srgbClr val="F77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04026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Title 1"/>
          <p:cNvSpPr>
            <a:spLocks noGrp="1"/>
          </p:cNvSpPr>
          <p:nvPr>
            <p:ph type="title"/>
          </p:nvPr>
        </p:nvSpPr>
        <p:spPr/>
        <p:txBody>
          <a:bodyPr/>
          <a:lstStyle/>
          <a:p>
            <a:r>
              <a:rPr lang="en-US" dirty="0" smtClean="0"/>
              <a:t>What Will It Look Like When You Are Done?</a:t>
            </a:r>
            <a:endParaRPr lang="en-US" dirty="0"/>
          </a:p>
        </p:txBody>
      </p:sp>
      <p:sp>
        <p:nvSpPr>
          <p:cNvPr id="5" name="Slide Number Placeholder 2"/>
          <p:cNvSpPr txBox="1">
            <a:spLocks/>
          </p:cNvSpPr>
          <p:nvPr/>
        </p:nvSpPr>
        <p:spPr>
          <a:xfrm>
            <a:off x="8672513" y="6357261"/>
            <a:ext cx="381789" cy="429299"/>
          </a:xfrm>
          <a:prstGeom prst="rect">
            <a:avLst/>
          </a:prstGeom>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fld id="{0A9724E5-0A80-3C41-8955-F8E17D92E2DB}" type="slidenum">
              <a:rPr kumimoji="0" lang="en-US" sz="1100" b="0" i="0" u="none" strike="noStrike" kern="1200" cap="none" spc="0" normalizeH="0" baseline="0" noProof="0" smtClean="0">
                <a:ln>
                  <a:noFill/>
                </a:ln>
                <a:solidFill>
                  <a:srgbClr val="5C5C5C"/>
                </a:solidFill>
                <a:effectLst/>
                <a:uLnTx/>
                <a:uFillTx/>
                <a:latin typeface="Tahoma" pitchFamily="34" charset="0"/>
                <a:ea typeface="+mn-ea"/>
                <a:cs typeface="Arial" pitchFamily="34" charset="0"/>
              </a:rPr>
              <a:pPr marL="0" marR="0" lvl="0" indent="0" algn="ctr" defTabSz="914400" rtl="0" eaLnBrk="1" fontAlgn="base" latinLnBrk="0" hangingPunct="1">
                <a:lnSpc>
                  <a:spcPct val="100000"/>
                </a:lnSpc>
                <a:spcBef>
                  <a:spcPct val="0"/>
                </a:spcBef>
                <a:spcAft>
                  <a:spcPct val="0"/>
                </a:spcAft>
                <a:buClrTx/>
                <a:buSzTx/>
                <a:buFontTx/>
                <a:buNone/>
                <a:tabLst/>
                <a:defRPr/>
              </a:pPr>
              <a:t>33</a:t>
            </a:fld>
            <a:endParaRPr kumimoji="0" lang="en-US" sz="1100" b="0" i="0" u="none" strike="noStrike" kern="1200" cap="none" spc="0" normalizeH="0" baseline="0" noProof="0" dirty="0">
              <a:ln>
                <a:noFill/>
              </a:ln>
              <a:solidFill>
                <a:srgbClr val="5C5C5C"/>
              </a:solidFill>
              <a:effectLst/>
              <a:uLnTx/>
              <a:uFillTx/>
              <a:latin typeface="Tahoma" pitchFamily="34" charset="0"/>
              <a:ea typeface="+mn-ea"/>
              <a:cs typeface="Arial" pitchFamily="34" charset="0"/>
            </a:endParaRP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3818" y="1043433"/>
            <a:ext cx="8576364" cy="5705385"/>
          </a:xfrm>
          <a:prstGeom prst="rect">
            <a:avLst/>
          </a:prstGeom>
        </p:spPr>
      </p:pic>
    </p:spTree>
    <p:extLst>
      <p:ext uri="{BB962C8B-B14F-4D97-AF65-F5344CB8AC3E}">
        <p14:creationId xmlns:p14="http://schemas.microsoft.com/office/powerpoint/2010/main" val="31340146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0A9724E5-0A80-3C41-8955-F8E17D92E2DB}" type="slidenum">
              <a:rPr lang="en-US" smtClean="0"/>
              <a:pPr/>
              <a:t>34</a:t>
            </a:fld>
            <a:endParaRPr lang="en-US" dirty="0"/>
          </a:p>
        </p:txBody>
      </p:sp>
      <p:sp>
        <p:nvSpPr>
          <p:cNvPr id="3" name="Title 2"/>
          <p:cNvSpPr>
            <a:spLocks noGrp="1"/>
          </p:cNvSpPr>
          <p:nvPr>
            <p:ph type="title"/>
          </p:nvPr>
        </p:nvSpPr>
        <p:spPr/>
        <p:txBody>
          <a:bodyPr>
            <a:noAutofit/>
          </a:bodyPr>
          <a:lstStyle/>
          <a:p>
            <a:r>
              <a:rPr lang="en-US" sz="3100" dirty="0" smtClean="0"/>
              <a:t>Example: A </a:t>
            </a:r>
            <a:r>
              <a:rPr lang="en-US" sz="3100" dirty="0"/>
              <a:t>Mid-Size Telco </a:t>
            </a:r>
            <a:r>
              <a:rPr lang="en-US" sz="3100" dirty="0" smtClean="0"/>
              <a:t>Company</a:t>
            </a:r>
            <a:endParaRPr lang="en-US" sz="3100"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9257" y="1026578"/>
            <a:ext cx="7605486" cy="5059512"/>
          </a:xfrm>
          <a:prstGeom prst="rect">
            <a:avLst/>
          </a:prstGeom>
        </p:spPr>
      </p:pic>
      <p:sp>
        <p:nvSpPr>
          <p:cNvPr id="6" name="Rectangle 5"/>
          <p:cNvSpPr/>
          <p:nvPr/>
        </p:nvSpPr>
        <p:spPr>
          <a:xfrm>
            <a:off x="3280228" y="1924891"/>
            <a:ext cx="1291772" cy="3560830"/>
          </a:xfrm>
          <a:prstGeom prst="rect">
            <a:avLst/>
          </a:prstGeom>
          <a:noFill/>
          <a:ln w="57150" cmpd="sng">
            <a:solidFill>
              <a:srgbClr val="F77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 name="Rectangle 6"/>
          <p:cNvSpPr/>
          <p:nvPr/>
        </p:nvSpPr>
        <p:spPr>
          <a:xfrm>
            <a:off x="4572000" y="1925570"/>
            <a:ext cx="1248230" cy="3560830"/>
          </a:xfrm>
          <a:prstGeom prst="rect">
            <a:avLst/>
          </a:prstGeom>
          <a:noFill/>
          <a:ln w="57150" cmpd="sng">
            <a:solidFill>
              <a:srgbClr val="F77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Rectangle 7"/>
          <p:cNvSpPr/>
          <p:nvPr/>
        </p:nvSpPr>
        <p:spPr>
          <a:xfrm>
            <a:off x="5820230" y="1924891"/>
            <a:ext cx="2554514" cy="3560830"/>
          </a:xfrm>
          <a:prstGeom prst="rect">
            <a:avLst/>
          </a:prstGeom>
          <a:noFill/>
          <a:ln w="57150" cmpd="sng">
            <a:solidFill>
              <a:srgbClr val="F77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p:nvSpPr>
        <p:spPr>
          <a:xfrm>
            <a:off x="769257" y="5562870"/>
            <a:ext cx="7605488" cy="523220"/>
          </a:xfrm>
          <a:prstGeom prst="rect">
            <a:avLst/>
          </a:prstGeom>
          <a:solidFill>
            <a:srgbClr val="F77F00"/>
          </a:solidFill>
        </p:spPr>
        <p:txBody>
          <a:bodyPr wrap="square" rtlCol="0">
            <a:spAutoFit/>
          </a:bodyPr>
          <a:lstStyle/>
          <a:p>
            <a:r>
              <a:rPr lang="en-US" sz="2800" b="1" dirty="0" smtClean="0">
                <a:solidFill>
                  <a:schemeClr val="bg1"/>
                </a:solidFill>
              </a:rPr>
              <a:t>One                  Two      Three   Four</a:t>
            </a:r>
            <a:endParaRPr lang="en-US" sz="2800" b="1" dirty="0">
              <a:solidFill>
                <a:schemeClr val="bg1"/>
              </a:solidFill>
            </a:endParaRPr>
          </a:p>
        </p:txBody>
      </p:sp>
      <p:sp>
        <p:nvSpPr>
          <p:cNvPr id="10" name="Rectangle 9"/>
          <p:cNvSpPr/>
          <p:nvPr/>
        </p:nvSpPr>
        <p:spPr>
          <a:xfrm>
            <a:off x="769257" y="1924891"/>
            <a:ext cx="2510971" cy="3561509"/>
          </a:xfrm>
          <a:prstGeom prst="rect">
            <a:avLst/>
          </a:prstGeom>
          <a:noFill/>
          <a:ln w="57150" cmpd="sng">
            <a:solidFill>
              <a:srgbClr val="F77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 name="Rectangle 3"/>
          <p:cNvSpPr/>
          <p:nvPr/>
        </p:nvSpPr>
        <p:spPr>
          <a:xfrm>
            <a:off x="744315" y="6169024"/>
            <a:ext cx="5075915" cy="400110"/>
          </a:xfrm>
          <a:prstGeom prst="rect">
            <a:avLst/>
          </a:prstGeom>
        </p:spPr>
        <p:txBody>
          <a:bodyPr wrap="square">
            <a:spAutoFit/>
          </a:bodyPr>
          <a:lstStyle/>
          <a:p>
            <a:r>
              <a:rPr lang="en-US" sz="2000" i="1" dirty="0"/>
              <a:t>Four Workshops Consisting Of 8 days</a:t>
            </a:r>
            <a:endParaRPr lang="en-US" sz="2000" dirty="0"/>
          </a:p>
        </p:txBody>
      </p:sp>
    </p:spTree>
    <p:extLst>
      <p:ext uri="{BB962C8B-B14F-4D97-AF65-F5344CB8AC3E}">
        <p14:creationId xmlns:p14="http://schemas.microsoft.com/office/powerpoint/2010/main" val="334278516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0A9724E5-0A80-3C41-8955-F8E17D92E2DB}" type="slidenum">
              <a:rPr lang="en-US" smtClean="0"/>
              <a:pPr/>
              <a:t>35</a:t>
            </a:fld>
            <a:endParaRPr lang="en-US" dirty="0"/>
          </a:p>
        </p:txBody>
      </p:sp>
      <p:sp>
        <p:nvSpPr>
          <p:cNvPr id="3" name="Title 2"/>
          <p:cNvSpPr>
            <a:spLocks noGrp="1"/>
          </p:cNvSpPr>
          <p:nvPr>
            <p:ph type="title"/>
          </p:nvPr>
        </p:nvSpPr>
        <p:spPr/>
        <p:txBody>
          <a:bodyPr>
            <a:normAutofit/>
          </a:bodyPr>
          <a:lstStyle/>
          <a:p>
            <a:r>
              <a:rPr lang="en-US" sz="3100" dirty="0"/>
              <a:t>Example: </a:t>
            </a:r>
            <a:r>
              <a:rPr lang="en-US" sz="3100" dirty="0" smtClean="0"/>
              <a:t>A </a:t>
            </a:r>
            <a:r>
              <a:rPr lang="en-US" sz="3100" dirty="0"/>
              <a:t>Mid-Size Telco </a:t>
            </a:r>
            <a:r>
              <a:rPr lang="en-US" sz="3100" dirty="0" smtClean="0"/>
              <a:t>Company</a:t>
            </a:r>
            <a:endParaRPr lang="en-US" sz="3100"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9257" y="1026578"/>
            <a:ext cx="7605486" cy="5059512"/>
          </a:xfrm>
          <a:prstGeom prst="rect">
            <a:avLst/>
          </a:prstGeom>
        </p:spPr>
      </p:pic>
      <p:sp>
        <p:nvSpPr>
          <p:cNvPr id="5" name="Rectangle 4"/>
          <p:cNvSpPr/>
          <p:nvPr/>
        </p:nvSpPr>
        <p:spPr>
          <a:xfrm>
            <a:off x="3280228" y="1924891"/>
            <a:ext cx="1291772" cy="3560830"/>
          </a:xfrm>
          <a:prstGeom prst="rect">
            <a:avLst/>
          </a:prstGeom>
          <a:noFill/>
          <a:ln w="57150" cmpd="sng">
            <a:solidFill>
              <a:srgbClr val="F77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Rectangle 5"/>
          <p:cNvSpPr/>
          <p:nvPr/>
        </p:nvSpPr>
        <p:spPr>
          <a:xfrm>
            <a:off x="4572000" y="1925570"/>
            <a:ext cx="1248230" cy="3560830"/>
          </a:xfrm>
          <a:prstGeom prst="rect">
            <a:avLst/>
          </a:prstGeom>
          <a:noFill/>
          <a:ln w="57150" cmpd="sng">
            <a:solidFill>
              <a:srgbClr val="F77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 name="Rectangle 6"/>
          <p:cNvSpPr/>
          <p:nvPr/>
        </p:nvSpPr>
        <p:spPr>
          <a:xfrm>
            <a:off x="5820230" y="1924891"/>
            <a:ext cx="2554514" cy="3560830"/>
          </a:xfrm>
          <a:prstGeom prst="rect">
            <a:avLst/>
          </a:prstGeom>
          <a:noFill/>
          <a:ln w="57150" cmpd="sng">
            <a:solidFill>
              <a:srgbClr val="F77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TextBox 7"/>
          <p:cNvSpPr txBox="1"/>
          <p:nvPr/>
        </p:nvSpPr>
        <p:spPr>
          <a:xfrm>
            <a:off x="769257" y="5562870"/>
            <a:ext cx="7605488" cy="523220"/>
          </a:xfrm>
          <a:prstGeom prst="rect">
            <a:avLst/>
          </a:prstGeom>
          <a:solidFill>
            <a:srgbClr val="F77F00"/>
          </a:solidFill>
        </p:spPr>
        <p:txBody>
          <a:bodyPr wrap="square" rtlCol="0">
            <a:spAutoFit/>
          </a:bodyPr>
          <a:lstStyle/>
          <a:p>
            <a:r>
              <a:rPr lang="en-US" sz="2800" b="1" dirty="0" smtClean="0">
                <a:solidFill>
                  <a:schemeClr val="bg1"/>
                </a:solidFill>
              </a:rPr>
              <a:t>One                  Two      Three   Four</a:t>
            </a:r>
            <a:endParaRPr lang="en-US" sz="2800" b="1" dirty="0">
              <a:solidFill>
                <a:schemeClr val="bg1"/>
              </a:solidFill>
            </a:endParaRPr>
          </a:p>
        </p:txBody>
      </p:sp>
      <p:sp>
        <p:nvSpPr>
          <p:cNvPr id="9" name="Rectangle 8"/>
          <p:cNvSpPr/>
          <p:nvPr/>
        </p:nvSpPr>
        <p:spPr>
          <a:xfrm>
            <a:off x="769257" y="1924891"/>
            <a:ext cx="2510971" cy="3561509"/>
          </a:xfrm>
          <a:prstGeom prst="rect">
            <a:avLst/>
          </a:prstGeom>
          <a:solidFill>
            <a:schemeClr val="accent1"/>
          </a:solidFill>
          <a:ln w="57150" cmpd="sng">
            <a:solidFill>
              <a:srgbClr val="F77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TextBox 9"/>
          <p:cNvSpPr txBox="1"/>
          <p:nvPr/>
        </p:nvSpPr>
        <p:spPr>
          <a:xfrm>
            <a:off x="769257" y="2067075"/>
            <a:ext cx="2568152" cy="3277820"/>
          </a:xfrm>
          <a:prstGeom prst="rect">
            <a:avLst/>
          </a:prstGeom>
          <a:noFill/>
        </p:spPr>
        <p:txBody>
          <a:bodyPr wrap="square" rtlCol="0">
            <a:spAutoFit/>
          </a:bodyPr>
          <a:lstStyle/>
          <a:p>
            <a:r>
              <a:rPr lang="en-US" sz="2300" b="1" dirty="0" smtClean="0">
                <a:solidFill>
                  <a:schemeClr val="bg1"/>
                </a:solidFill>
              </a:rPr>
              <a:t>At the end of the first workshop the team estimates the overall timing for your project and schedule the remaining workshops</a:t>
            </a:r>
          </a:p>
        </p:txBody>
      </p:sp>
      <p:sp>
        <p:nvSpPr>
          <p:cNvPr id="11" name="Rectangle 10"/>
          <p:cNvSpPr/>
          <p:nvPr/>
        </p:nvSpPr>
        <p:spPr>
          <a:xfrm>
            <a:off x="769257" y="6250723"/>
            <a:ext cx="4714624" cy="400110"/>
          </a:xfrm>
          <a:prstGeom prst="rect">
            <a:avLst/>
          </a:prstGeom>
        </p:spPr>
        <p:txBody>
          <a:bodyPr wrap="none">
            <a:spAutoFit/>
          </a:bodyPr>
          <a:lstStyle/>
          <a:p>
            <a:r>
              <a:rPr lang="en-US" sz="2000" i="1" dirty="0"/>
              <a:t>The Team Sets The Pace “Just In Time”</a:t>
            </a:r>
            <a:endParaRPr lang="en-US" sz="2000" dirty="0"/>
          </a:p>
        </p:txBody>
      </p:sp>
    </p:spTree>
    <p:extLst>
      <p:ext uri="{BB962C8B-B14F-4D97-AF65-F5344CB8AC3E}">
        <p14:creationId xmlns:p14="http://schemas.microsoft.com/office/powerpoint/2010/main" val="140558556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8970" y="79706"/>
            <a:ext cx="8193543" cy="782637"/>
          </a:xfrm>
        </p:spPr>
        <p:txBody>
          <a:bodyPr>
            <a:normAutofit/>
          </a:bodyPr>
          <a:lstStyle/>
          <a:p>
            <a:r>
              <a:rPr lang="en-US" dirty="0" smtClean="0"/>
              <a:t>What Happens When You Are Done?        </a:t>
            </a:r>
            <a:endParaRPr lang="en-US" i="1" dirty="0"/>
          </a:p>
        </p:txBody>
      </p:sp>
      <p:sp>
        <p:nvSpPr>
          <p:cNvPr id="22" name="Content Placeholder 4"/>
          <p:cNvSpPr>
            <a:spLocks noGrp="1"/>
          </p:cNvSpPr>
          <p:nvPr>
            <p:ph idx="1"/>
          </p:nvPr>
        </p:nvSpPr>
        <p:spPr>
          <a:xfrm>
            <a:off x="4032780" y="1879599"/>
            <a:ext cx="4639733" cy="3623733"/>
          </a:xfrm>
        </p:spPr>
        <p:txBody>
          <a:bodyPr>
            <a:normAutofit/>
          </a:bodyPr>
          <a:lstStyle/>
          <a:p>
            <a:pPr marL="0" indent="0">
              <a:buNone/>
            </a:pPr>
            <a:r>
              <a:rPr lang="en-US" dirty="0" smtClean="0"/>
              <a:t>Participants Graduate!</a:t>
            </a:r>
          </a:p>
          <a:p>
            <a:pPr marL="0" indent="0">
              <a:buNone/>
            </a:pPr>
            <a:endParaRPr lang="en-US" dirty="0" smtClean="0"/>
          </a:p>
          <a:p>
            <a:pPr marL="0" indent="0">
              <a:buNone/>
            </a:pPr>
            <a:r>
              <a:rPr lang="en-US" dirty="0" smtClean="0"/>
              <a:t>All participants will receive Executive Education credit for the University of Tennessee Creating a Vested Agreement course.</a:t>
            </a:r>
            <a:endParaRPr lang="en-US" dirty="0"/>
          </a:p>
        </p:txBody>
      </p:sp>
      <p:pic>
        <p:nvPicPr>
          <p:cNvPr id="99330" name="Picture 2"/>
          <p:cNvPicPr>
            <a:picLocks noChangeAspect="1" noChangeArrowheads="1"/>
          </p:cNvPicPr>
          <p:nvPr/>
        </p:nvPicPr>
        <p:blipFill>
          <a:blip r:embed="rId3" cstate="email">
            <a:alphaModFix amt="62000"/>
          </a:blip>
          <a:srcRect/>
          <a:stretch>
            <a:fillRect/>
          </a:stretch>
        </p:blipFill>
        <p:spPr bwMode="auto">
          <a:xfrm>
            <a:off x="700089" y="1085850"/>
            <a:ext cx="3021360" cy="5124450"/>
          </a:xfrm>
          <a:prstGeom prst="rect">
            <a:avLst/>
          </a:prstGeom>
          <a:noFill/>
          <a:ln w="9525">
            <a:noFill/>
            <a:miter lim="800000"/>
            <a:headEnd/>
            <a:tailEnd/>
          </a:ln>
          <a:effectLst/>
        </p:spPr>
      </p:pic>
      <p:sp>
        <p:nvSpPr>
          <p:cNvPr id="7" name="Slide Number Placeholder 2"/>
          <p:cNvSpPr txBox="1">
            <a:spLocks/>
          </p:cNvSpPr>
          <p:nvPr/>
        </p:nvSpPr>
        <p:spPr>
          <a:xfrm>
            <a:off x="8672513" y="6357261"/>
            <a:ext cx="381789" cy="429299"/>
          </a:xfrm>
          <a:prstGeom prst="rect">
            <a:avLst/>
          </a:prstGeom>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fld id="{0A9724E5-0A80-3C41-8955-F8E17D92E2DB}" type="slidenum">
              <a:rPr kumimoji="0" lang="en-US" sz="1100" b="0" i="0" u="none" strike="noStrike" kern="1200" cap="none" spc="0" normalizeH="0" baseline="0" noProof="0" smtClean="0">
                <a:ln>
                  <a:noFill/>
                </a:ln>
                <a:solidFill>
                  <a:srgbClr val="5C5C5C"/>
                </a:solidFill>
                <a:effectLst/>
                <a:uLnTx/>
                <a:uFillTx/>
                <a:latin typeface="Tahoma" pitchFamily="34" charset="0"/>
                <a:ea typeface="+mn-ea"/>
                <a:cs typeface="Arial" pitchFamily="34" charset="0"/>
              </a:rPr>
              <a:pPr marL="0" marR="0" lvl="0" indent="0" algn="ctr" defTabSz="914400" rtl="0" eaLnBrk="1" fontAlgn="base" latinLnBrk="0" hangingPunct="1">
                <a:lnSpc>
                  <a:spcPct val="100000"/>
                </a:lnSpc>
                <a:spcBef>
                  <a:spcPct val="0"/>
                </a:spcBef>
                <a:spcAft>
                  <a:spcPct val="0"/>
                </a:spcAft>
                <a:buClrTx/>
                <a:buSzTx/>
                <a:buFontTx/>
                <a:buNone/>
                <a:tabLst/>
                <a:defRPr/>
              </a:pPr>
              <a:t>36</a:t>
            </a:fld>
            <a:endParaRPr kumimoji="0" lang="en-US" sz="1100" b="0" i="0" u="none" strike="noStrike" kern="1200" cap="none" spc="0" normalizeH="0" baseline="0" noProof="0" dirty="0">
              <a:ln>
                <a:noFill/>
              </a:ln>
              <a:solidFill>
                <a:srgbClr val="5C5C5C"/>
              </a:solidFill>
              <a:effectLst/>
              <a:uLnTx/>
              <a:uFillTx/>
              <a:latin typeface="Tahoma" pitchFamily="34" charset="0"/>
              <a:ea typeface="+mn-ea"/>
              <a:cs typeface="Arial" pitchFamily="34" charset="0"/>
            </a:endParaRPr>
          </a:p>
        </p:txBody>
      </p:sp>
    </p:spTree>
    <p:extLst>
      <p:ext uri="{BB962C8B-B14F-4D97-AF65-F5344CB8AC3E}">
        <p14:creationId xmlns:p14="http://schemas.microsoft.com/office/powerpoint/2010/main" val="22503823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609600" y="257175"/>
            <a:ext cx="8153400" cy="733425"/>
          </a:xfrm>
          <a:prstGeom prst="rect">
            <a:avLst/>
          </a:prstGeom>
          <a:noFill/>
          <a:ln w="9525">
            <a:noFill/>
            <a:miter lim="800000"/>
            <a:headEnd/>
            <a:tailEnd/>
          </a:ln>
        </p:spPr>
        <p:txBody>
          <a:bodyPr anchor="ctr"/>
          <a:lstStyle/>
          <a:p>
            <a:endParaRPr lang="en-US" sz="3200" b="1" dirty="0"/>
          </a:p>
        </p:txBody>
      </p:sp>
      <p:sp>
        <p:nvSpPr>
          <p:cNvPr id="14339" name="Rectangle 4"/>
          <p:cNvSpPr>
            <a:spLocks noChangeArrowheads="1"/>
          </p:cNvSpPr>
          <p:nvPr/>
        </p:nvSpPr>
        <p:spPr bwMode="auto">
          <a:xfrm>
            <a:off x="592138" y="476250"/>
            <a:ext cx="8094662" cy="523220"/>
          </a:xfrm>
          <a:prstGeom prst="rect">
            <a:avLst/>
          </a:prstGeom>
          <a:noFill/>
          <a:ln w="9525">
            <a:noFill/>
            <a:miter lim="800000"/>
            <a:headEnd/>
            <a:tailEnd/>
          </a:ln>
        </p:spPr>
        <p:txBody>
          <a:bodyPr>
            <a:spAutoFit/>
          </a:bodyPr>
          <a:lstStyle/>
          <a:p>
            <a:r>
              <a:rPr lang="en-US" sz="1400" dirty="0"/>
              <a:t/>
            </a:r>
            <a:br>
              <a:rPr lang="en-US" sz="1400" dirty="0"/>
            </a:br>
            <a:endParaRPr lang="en-US" sz="1400" dirty="0"/>
          </a:p>
        </p:txBody>
      </p:sp>
      <p:sp>
        <p:nvSpPr>
          <p:cNvPr id="14340" name="Title 4"/>
          <p:cNvSpPr>
            <a:spLocks noGrp="1"/>
          </p:cNvSpPr>
          <p:nvPr>
            <p:ph type="title"/>
          </p:nvPr>
        </p:nvSpPr>
        <p:spPr>
          <a:xfrm>
            <a:off x="475488" y="81270"/>
            <a:ext cx="8387920" cy="782637"/>
          </a:xfrm>
        </p:spPr>
        <p:txBody>
          <a:bodyPr>
            <a:normAutofit/>
          </a:bodyPr>
          <a:lstStyle/>
          <a:p>
            <a:r>
              <a:rPr lang="en-US" i="1" dirty="0" smtClean="0"/>
              <a:t>Implementation: </a:t>
            </a:r>
            <a:r>
              <a:rPr lang="en-US" dirty="0" smtClean="0"/>
              <a:t>Coaching And Consulting</a:t>
            </a:r>
          </a:p>
        </p:txBody>
      </p:sp>
      <p:sp>
        <p:nvSpPr>
          <p:cNvPr id="6" name="Rectangle 4"/>
          <p:cNvSpPr>
            <a:spLocks noChangeArrowheads="1"/>
          </p:cNvSpPr>
          <p:nvPr/>
        </p:nvSpPr>
        <p:spPr bwMode="auto">
          <a:xfrm>
            <a:off x="475489" y="1617133"/>
            <a:ext cx="8287511" cy="4241800"/>
          </a:xfrm>
          <a:prstGeom prst="rect">
            <a:avLst/>
          </a:prstGeom>
          <a:noFill/>
          <a:ln w="9525">
            <a:noFill/>
            <a:miter lim="800000"/>
            <a:headEnd/>
            <a:tailEnd/>
          </a:ln>
        </p:spPr>
        <p:txBody>
          <a:bodyPr anchor="t"/>
          <a:lstStyle/>
          <a:p>
            <a:r>
              <a:rPr lang="en-US" sz="1400" dirty="0"/>
              <a:t>While any company can </a:t>
            </a:r>
            <a:r>
              <a:rPr lang="en-US" sz="1400" dirty="0" smtClean="0"/>
              <a:t>follow the Vested principles, </a:t>
            </a:r>
            <a:r>
              <a:rPr lang="en-US" sz="1400" dirty="0"/>
              <a:t>many find it easier if they have a helping hand to lead them along the way. The </a:t>
            </a:r>
            <a:r>
              <a:rPr lang="en-US" sz="1400" dirty="0" smtClean="0"/>
              <a:t>University </a:t>
            </a:r>
            <a:r>
              <a:rPr lang="en-US" sz="1400" dirty="0"/>
              <a:t>of Tennessee </a:t>
            </a:r>
            <a:r>
              <a:rPr lang="en-US" sz="1400" dirty="0" smtClean="0"/>
              <a:t>has </a:t>
            </a:r>
            <a:r>
              <a:rPr lang="en-US" sz="1400" dirty="0"/>
              <a:t>partnered with select consulting firms through our University of Tennessee </a:t>
            </a:r>
            <a:r>
              <a:rPr lang="en-US" sz="1400" dirty="0" smtClean="0"/>
              <a:t>Center of Excellence Program</a:t>
            </a:r>
            <a:r>
              <a:rPr lang="en-US" sz="1400" dirty="0"/>
              <a:t>. </a:t>
            </a:r>
            <a:r>
              <a:rPr lang="en-US" sz="1400" dirty="0" smtClean="0"/>
              <a:t> Under the program Certified Vested Deal Architects provides coaching and consulting support.  This </a:t>
            </a:r>
            <a:r>
              <a:rPr lang="en-US" sz="1400" dirty="0"/>
              <a:t>program works much in the way a Six Sigma or Lean Black Belt provides support to a team going through a Six Sigma or Lean project. All </a:t>
            </a:r>
            <a:r>
              <a:rPr lang="en-US" sz="1400" dirty="0" smtClean="0"/>
              <a:t>Vested Center of Excellence </a:t>
            </a:r>
            <a:r>
              <a:rPr lang="en-US" sz="1400" dirty="0"/>
              <a:t>consulting firms provide guidance and direction to help your company achieve a </a:t>
            </a:r>
            <a:r>
              <a:rPr lang="en-US" sz="1400" dirty="0" smtClean="0"/>
              <a:t>Vested </a:t>
            </a:r>
            <a:r>
              <a:rPr lang="en-US" sz="1400" dirty="0"/>
              <a:t>deal. </a:t>
            </a:r>
          </a:p>
          <a:p>
            <a:endParaRPr lang="en-US" sz="1400" dirty="0"/>
          </a:p>
          <a:p>
            <a:r>
              <a:rPr lang="en-US" sz="1400" dirty="0"/>
              <a:t>All of the University of Tennessee </a:t>
            </a:r>
            <a:r>
              <a:rPr lang="en-US" sz="1400" dirty="0" smtClean="0"/>
              <a:t>Vested Center of Excellence firms </a:t>
            </a:r>
            <a:r>
              <a:rPr lang="en-US" sz="1400" dirty="0"/>
              <a:t>bring a unique blend of consulting, practitioner and general management experience to the firms they work with. A typical project will </a:t>
            </a:r>
            <a:r>
              <a:rPr lang="en-US" sz="1400" dirty="0" smtClean="0"/>
              <a:t>often involve on site facilitation and coaching services to assist your team during implementation.  </a:t>
            </a:r>
            <a:r>
              <a:rPr lang="en-US" sz="1400" dirty="0"/>
              <a:t> </a:t>
            </a:r>
            <a:r>
              <a:rPr lang="en-US" sz="1400" dirty="0" smtClean="0"/>
              <a:t>Companies with very large deals may want the added to support to have a consultant augment or even drive the entire process.   </a:t>
            </a:r>
          </a:p>
          <a:p>
            <a:endParaRPr lang="en-US" sz="1400" dirty="0"/>
          </a:p>
          <a:p>
            <a:r>
              <a:rPr lang="en-US" sz="1400" dirty="0"/>
              <a:t>A key component of the </a:t>
            </a:r>
            <a:r>
              <a:rPr lang="en-US" sz="1400" dirty="0" smtClean="0"/>
              <a:t>Center’s of Excellence bring is </a:t>
            </a:r>
            <a:r>
              <a:rPr lang="en-US" sz="1400" dirty="0"/>
              <a:t>the value of the extensive toolset </a:t>
            </a:r>
            <a:r>
              <a:rPr lang="en-US" sz="1400" dirty="0" smtClean="0"/>
              <a:t>that can help </a:t>
            </a:r>
            <a:r>
              <a:rPr lang="en-US" sz="1400" dirty="0"/>
              <a:t>your team. Participation in the program will give your team access to our library of proven tools, thereby eliminating the need for your team to reinvent the wheel for your project. </a:t>
            </a:r>
            <a:r>
              <a:rPr lang="en-US" sz="1400" b="1" i="1" dirty="0" smtClean="0"/>
              <a:t>Vested Center of Excellence firms leave </a:t>
            </a:r>
            <a:r>
              <a:rPr lang="en-US" sz="1400" b="1" i="1" dirty="0"/>
              <a:t>behind </a:t>
            </a:r>
            <a:r>
              <a:rPr lang="en-US" sz="1400" b="1" i="1" dirty="0" smtClean="0"/>
              <a:t>their tools and resources that </a:t>
            </a:r>
            <a:r>
              <a:rPr lang="en-US" sz="1400" b="1" i="1" dirty="0"/>
              <a:t>you can use over and over for all of your outsourcing needs.</a:t>
            </a:r>
          </a:p>
          <a:p>
            <a:r>
              <a:rPr lang="en-US" sz="1400" b="1" i="1" dirty="0" smtClean="0">
                <a:solidFill>
                  <a:srgbClr val="F77C00"/>
                </a:solidFill>
              </a:rPr>
              <a:t>  </a:t>
            </a:r>
          </a:p>
          <a:p>
            <a:endParaRPr lang="en-US" sz="1400" b="1" dirty="0">
              <a:solidFill>
                <a:srgbClr val="FF0000"/>
              </a:solidFill>
            </a:endParaRPr>
          </a:p>
          <a:p>
            <a:endParaRPr lang="en-US" sz="1400" b="1" dirty="0">
              <a:solidFill>
                <a:srgbClr val="FF0000"/>
              </a:solidFill>
            </a:endParaRPr>
          </a:p>
        </p:txBody>
      </p:sp>
      <p:sp>
        <p:nvSpPr>
          <p:cNvPr id="3" name="Rectangle 2"/>
          <p:cNvSpPr/>
          <p:nvPr/>
        </p:nvSpPr>
        <p:spPr>
          <a:xfrm>
            <a:off x="475488" y="5878825"/>
            <a:ext cx="8211311" cy="523220"/>
          </a:xfrm>
          <a:prstGeom prst="rect">
            <a:avLst/>
          </a:prstGeom>
        </p:spPr>
        <p:txBody>
          <a:bodyPr wrap="square">
            <a:spAutoFit/>
          </a:bodyPr>
          <a:lstStyle/>
          <a:p>
            <a:r>
              <a:rPr lang="en-US" sz="1400" b="1" i="1" dirty="0" smtClean="0">
                <a:solidFill>
                  <a:srgbClr val="F77C00"/>
                </a:solidFill>
              </a:rPr>
              <a:t>Coaching </a:t>
            </a:r>
            <a:r>
              <a:rPr lang="en-US" sz="1400" b="1" i="1" dirty="0">
                <a:solidFill>
                  <a:srgbClr val="F77C00"/>
                </a:solidFill>
              </a:rPr>
              <a:t>and consulting projects can be scaled to the size of </a:t>
            </a:r>
            <a:r>
              <a:rPr lang="en-US" sz="1400" b="1" i="1" dirty="0" smtClean="0">
                <a:solidFill>
                  <a:srgbClr val="F77C00"/>
                </a:solidFill>
              </a:rPr>
              <a:t>your </a:t>
            </a:r>
            <a:r>
              <a:rPr lang="en-US" sz="1400" b="1" i="1" dirty="0">
                <a:solidFill>
                  <a:srgbClr val="F77C00"/>
                </a:solidFill>
              </a:rPr>
              <a:t>deal to enable an affordable approach for assistance</a:t>
            </a:r>
            <a:endParaRPr lang="en-US" sz="1400" dirty="0"/>
          </a:p>
        </p:txBody>
      </p:sp>
      <p:sp>
        <p:nvSpPr>
          <p:cNvPr id="8" name="Slide Number Placeholder 2"/>
          <p:cNvSpPr txBox="1">
            <a:spLocks/>
          </p:cNvSpPr>
          <p:nvPr/>
        </p:nvSpPr>
        <p:spPr>
          <a:xfrm>
            <a:off x="8672513" y="6357261"/>
            <a:ext cx="381789" cy="429299"/>
          </a:xfrm>
          <a:prstGeom prst="rect">
            <a:avLst/>
          </a:prstGeom>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fld id="{0A9724E5-0A80-3C41-8955-F8E17D92E2DB}" type="slidenum">
              <a:rPr kumimoji="0" lang="en-US" sz="1100" b="0" i="0" u="none" strike="noStrike" kern="1200" cap="none" spc="0" normalizeH="0" baseline="0" noProof="0" smtClean="0">
                <a:ln>
                  <a:noFill/>
                </a:ln>
                <a:solidFill>
                  <a:srgbClr val="5C5C5C"/>
                </a:solidFill>
                <a:effectLst/>
                <a:uLnTx/>
                <a:uFillTx/>
                <a:latin typeface="Tahoma" pitchFamily="34" charset="0"/>
                <a:ea typeface="+mn-ea"/>
                <a:cs typeface="Arial" pitchFamily="34" charset="0"/>
              </a:rPr>
              <a:pPr marL="0" marR="0" lvl="0" indent="0" algn="ctr" defTabSz="914400" rtl="0" eaLnBrk="1" fontAlgn="base" latinLnBrk="0" hangingPunct="1">
                <a:lnSpc>
                  <a:spcPct val="100000"/>
                </a:lnSpc>
                <a:spcBef>
                  <a:spcPct val="0"/>
                </a:spcBef>
                <a:spcAft>
                  <a:spcPct val="0"/>
                </a:spcAft>
                <a:buClrTx/>
                <a:buSzTx/>
                <a:buFontTx/>
                <a:buNone/>
                <a:tabLst/>
                <a:defRPr/>
              </a:pPr>
              <a:t>37</a:t>
            </a:fld>
            <a:endParaRPr kumimoji="0" lang="en-US" sz="1100" b="0" i="0" u="none" strike="noStrike" kern="1200" cap="none" spc="0" normalizeH="0" baseline="0" noProof="0" dirty="0">
              <a:ln>
                <a:noFill/>
              </a:ln>
              <a:solidFill>
                <a:srgbClr val="5C5C5C"/>
              </a:solidFill>
              <a:effectLst/>
              <a:uLnTx/>
              <a:uFillTx/>
              <a:latin typeface="Tahoma" pitchFamily="34" charset="0"/>
              <a:ea typeface="+mn-ea"/>
              <a:cs typeface="Arial" pitchFamily="34" charset="0"/>
            </a:endParaRPr>
          </a:p>
        </p:txBody>
      </p:sp>
      <p:sp>
        <p:nvSpPr>
          <p:cNvPr id="9" name="TextBox 8"/>
          <p:cNvSpPr txBox="1"/>
          <p:nvPr/>
        </p:nvSpPr>
        <p:spPr>
          <a:xfrm>
            <a:off x="475488" y="1083733"/>
            <a:ext cx="8126645" cy="400110"/>
          </a:xfrm>
          <a:prstGeom prst="rect">
            <a:avLst/>
          </a:prstGeom>
          <a:noFill/>
        </p:spPr>
        <p:txBody>
          <a:bodyPr wrap="square" rtlCol="0">
            <a:spAutoFit/>
          </a:bodyPr>
          <a:lstStyle/>
          <a:p>
            <a:r>
              <a:rPr lang="en-US" sz="2000" i="1" dirty="0"/>
              <a:t>Engagements Are Priced Based On Complexity And Duration</a:t>
            </a:r>
            <a:endParaRPr lang="en-US" sz="2000" dirty="0"/>
          </a:p>
        </p:txBody>
      </p:sp>
    </p:spTree>
    <p:extLst>
      <p:ext uri="{BB962C8B-B14F-4D97-AF65-F5344CB8AC3E}">
        <p14:creationId xmlns:p14="http://schemas.microsoft.com/office/powerpoint/2010/main" val="7844090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0A9724E5-0A80-3C41-8955-F8E17D92E2DB}" type="slidenum">
              <a:rPr lang="en-US" smtClean="0"/>
              <a:pPr/>
              <a:t>38</a:t>
            </a:fld>
            <a:endParaRPr lang="en-US" dirty="0"/>
          </a:p>
        </p:txBody>
      </p:sp>
      <p:sp>
        <p:nvSpPr>
          <p:cNvPr id="3" name="Title 2"/>
          <p:cNvSpPr>
            <a:spLocks noGrp="1"/>
          </p:cNvSpPr>
          <p:nvPr>
            <p:ph type="title"/>
          </p:nvPr>
        </p:nvSpPr>
        <p:spPr/>
        <p:txBody>
          <a:bodyPr/>
          <a:lstStyle/>
          <a:p>
            <a:r>
              <a:rPr lang="en-US" dirty="0" smtClean="0"/>
              <a:t>Mastery Resources</a:t>
            </a:r>
            <a:endParaRPr lang="en-US" dirty="0"/>
          </a:p>
        </p:txBody>
      </p:sp>
    </p:spTree>
    <p:extLst>
      <p:ext uri="{BB962C8B-B14F-4D97-AF65-F5344CB8AC3E}">
        <p14:creationId xmlns:p14="http://schemas.microsoft.com/office/powerpoint/2010/main" val="146641749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4"/>
          <p:cNvSpPr>
            <a:spLocks noChangeArrowheads="1"/>
          </p:cNvSpPr>
          <p:nvPr/>
        </p:nvSpPr>
        <p:spPr bwMode="auto">
          <a:xfrm>
            <a:off x="609600" y="257175"/>
            <a:ext cx="8153400" cy="733425"/>
          </a:xfrm>
          <a:prstGeom prst="rect">
            <a:avLst/>
          </a:prstGeom>
          <a:noFill/>
          <a:ln w="9525">
            <a:noFill/>
            <a:miter lim="800000"/>
            <a:headEnd/>
            <a:tailEnd/>
          </a:ln>
        </p:spPr>
        <p:txBody>
          <a:bodyPr anchor="ctr"/>
          <a:lstStyle/>
          <a:p>
            <a:endParaRPr lang="en-US" sz="3200" b="1" dirty="0"/>
          </a:p>
        </p:txBody>
      </p:sp>
      <p:sp>
        <p:nvSpPr>
          <p:cNvPr id="3" name="Content Placeholder 2"/>
          <p:cNvSpPr>
            <a:spLocks noGrp="1"/>
          </p:cNvSpPr>
          <p:nvPr>
            <p:ph idx="1"/>
          </p:nvPr>
        </p:nvSpPr>
        <p:spPr>
          <a:xfrm>
            <a:off x="710082" y="2915611"/>
            <a:ext cx="7783580" cy="3079487"/>
          </a:xfrm>
        </p:spPr>
        <p:txBody>
          <a:bodyPr>
            <a:noAutofit/>
          </a:bodyPr>
          <a:lstStyle/>
          <a:p>
            <a:pPr marL="0" indent="0" algn="ctr">
              <a:spcBef>
                <a:spcPts val="1200"/>
              </a:spcBef>
              <a:buNone/>
            </a:pPr>
            <a:endParaRPr lang="en-US" sz="2200" dirty="0"/>
          </a:p>
          <a:p>
            <a:pPr marL="0" indent="0" algn="ctr">
              <a:spcBef>
                <a:spcPts val="1200"/>
              </a:spcBef>
              <a:buNone/>
            </a:pPr>
            <a:r>
              <a:rPr lang="en-US" sz="2200" dirty="0" smtClean="0"/>
              <a:t>Individuals </a:t>
            </a:r>
            <a:r>
              <a:rPr lang="en-US" sz="2200" dirty="0"/>
              <a:t>who are wanting to become an expert in the </a:t>
            </a:r>
            <a:r>
              <a:rPr lang="en-US" sz="2200" dirty="0" smtClean="0"/>
              <a:t>field of crafting Vested agreements may chose to become a Vested Certified Deal Architect. The program is similar in nature to a Six Sigma Black Belt training where individuals only qualify if they have successful </a:t>
            </a:r>
            <a:r>
              <a:rPr lang="en-US" sz="2200" dirty="0"/>
              <a:t>completed a project. </a:t>
            </a:r>
          </a:p>
        </p:txBody>
      </p:sp>
      <p:sp>
        <p:nvSpPr>
          <p:cNvPr id="12292" name="Title 4"/>
          <p:cNvSpPr>
            <a:spLocks noGrp="1"/>
          </p:cNvSpPr>
          <p:nvPr>
            <p:ph type="title"/>
          </p:nvPr>
        </p:nvSpPr>
        <p:spPr/>
        <p:txBody>
          <a:bodyPr>
            <a:normAutofit/>
          </a:bodyPr>
          <a:lstStyle/>
          <a:p>
            <a:r>
              <a:rPr lang="en-US" i="1" dirty="0" smtClean="0"/>
              <a:t>Mastery: </a:t>
            </a:r>
            <a:r>
              <a:rPr lang="en-US" dirty="0" smtClean="0"/>
              <a:t>Certified Deal Architect</a:t>
            </a:r>
            <a:endParaRPr lang="en-US" sz="2000" i="1" dirty="0" smtClean="0">
              <a:solidFill>
                <a:srgbClr val="FF0000"/>
              </a:solidFill>
            </a:endParaRPr>
          </a:p>
        </p:txBody>
      </p:sp>
      <p:sp>
        <p:nvSpPr>
          <p:cNvPr id="7" name="Slide Number Placeholder 2"/>
          <p:cNvSpPr txBox="1">
            <a:spLocks/>
          </p:cNvSpPr>
          <p:nvPr/>
        </p:nvSpPr>
        <p:spPr>
          <a:xfrm>
            <a:off x="8672513" y="6357261"/>
            <a:ext cx="381789" cy="429299"/>
          </a:xfrm>
          <a:prstGeom prst="rect">
            <a:avLst/>
          </a:prstGeom>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fld id="{0A9724E5-0A80-3C41-8955-F8E17D92E2DB}" type="slidenum">
              <a:rPr kumimoji="0" lang="en-US" sz="1100" b="0" i="0" u="none" strike="noStrike" kern="1200" cap="none" spc="0" normalizeH="0" baseline="0" noProof="0" smtClean="0">
                <a:ln>
                  <a:noFill/>
                </a:ln>
                <a:solidFill>
                  <a:srgbClr val="5C5C5C"/>
                </a:solidFill>
                <a:effectLst/>
                <a:uLnTx/>
                <a:uFillTx/>
                <a:latin typeface="Tahoma" pitchFamily="34" charset="0"/>
                <a:ea typeface="+mn-ea"/>
                <a:cs typeface="Arial" pitchFamily="34" charset="0"/>
              </a:rPr>
              <a:pPr marL="0" marR="0" lvl="0" indent="0" algn="ctr" defTabSz="914400" rtl="0" eaLnBrk="1" fontAlgn="base" latinLnBrk="0" hangingPunct="1">
                <a:lnSpc>
                  <a:spcPct val="100000"/>
                </a:lnSpc>
                <a:spcBef>
                  <a:spcPct val="0"/>
                </a:spcBef>
                <a:spcAft>
                  <a:spcPct val="0"/>
                </a:spcAft>
                <a:buClrTx/>
                <a:buSzTx/>
                <a:buFontTx/>
                <a:buNone/>
                <a:tabLst/>
                <a:defRPr/>
              </a:pPr>
              <a:t>39</a:t>
            </a:fld>
            <a:endParaRPr kumimoji="0" lang="en-US" sz="1100" b="0" i="0" u="none" strike="noStrike" kern="1200" cap="none" spc="0" normalizeH="0" baseline="0" noProof="0" dirty="0">
              <a:ln>
                <a:noFill/>
              </a:ln>
              <a:solidFill>
                <a:srgbClr val="5C5C5C"/>
              </a:solidFill>
              <a:effectLst/>
              <a:uLnTx/>
              <a:uFillTx/>
              <a:latin typeface="Tahoma" pitchFamily="34" charset="0"/>
              <a:ea typeface="+mn-ea"/>
              <a:cs typeface="Arial" pitchFamily="34" charset="0"/>
            </a:endParaRPr>
          </a:p>
        </p:txBody>
      </p:sp>
      <p:sp>
        <p:nvSpPr>
          <p:cNvPr id="2" name="Rectangle 1"/>
          <p:cNvSpPr/>
          <p:nvPr/>
        </p:nvSpPr>
        <p:spPr>
          <a:xfrm>
            <a:off x="512078" y="1959672"/>
            <a:ext cx="8104482" cy="4151503"/>
          </a:xfrm>
          <a:prstGeom prst="rect">
            <a:avLst/>
          </a:prstGeom>
          <a:noFill/>
          <a:ln>
            <a:solidFill>
              <a:schemeClr val="bg2">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38100" cmpd="sng">
                <a:solidFill>
                  <a:schemeClr val="tx1"/>
                </a:solidFill>
              </a:ln>
            </a:endParaRPr>
          </a:p>
        </p:txBody>
      </p:sp>
      <p:sp>
        <p:nvSpPr>
          <p:cNvPr id="4" name="Rectangle 3"/>
          <p:cNvSpPr/>
          <p:nvPr/>
        </p:nvSpPr>
        <p:spPr>
          <a:xfrm>
            <a:off x="2751564" y="1788969"/>
            <a:ext cx="3618682" cy="525766"/>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3"/>
          <a:stretch>
            <a:fillRect/>
          </a:stretch>
        </p:blipFill>
        <p:spPr>
          <a:xfrm>
            <a:off x="2884065" y="1217902"/>
            <a:ext cx="3398424" cy="1414958"/>
          </a:xfrm>
          <a:prstGeom prst="rect">
            <a:avLst/>
          </a:prstGeom>
        </p:spPr>
      </p:pic>
    </p:spTree>
    <p:extLst>
      <p:ext uri="{BB962C8B-B14F-4D97-AF65-F5344CB8AC3E}">
        <p14:creationId xmlns:p14="http://schemas.microsoft.com/office/powerpoint/2010/main" val="6964527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840"/>
          <p:cNvSpPr>
            <a:spLocks noGrp="1" noChangeArrowheads="1"/>
          </p:cNvSpPr>
          <p:nvPr>
            <p:ph type="title"/>
          </p:nvPr>
        </p:nvSpPr>
        <p:spPr/>
        <p:txBody>
          <a:bodyPr/>
          <a:lstStyle/>
          <a:p>
            <a:r>
              <a:rPr lang="en-US" dirty="0" smtClean="0"/>
              <a:t>What You Will Learn….</a:t>
            </a:r>
          </a:p>
        </p:txBody>
      </p:sp>
      <p:sp>
        <p:nvSpPr>
          <p:cNvPr id="6" name="Rectangle 841"/>
          <p:cNvSpPr txBox="1">
            <a:spLocks noChangeArrowheads="1"/>
          </p:cNvSpPr>
          <p:nvPr/>
        </p:nvSpPr>
        <p:spPr bwMode="auto">
          <a:xfrm>
            <a:off x="471948" y="1162213"/>
            <a:ext cx="8214852" cy="49657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285750" indent="-285750">
              <a:buFont typeface="Arial"/>
              <a:buChar char="•"/>
            </a:pPr>
            <a:r>
              <a:rPr lang="en-US" sz="3200" b="1" i="1" dirty="0" smtClean="0">
                <a:solidFill>
                  <a:srgbClr val="F77F00"/>
                </a:solidFill>
              </a:rPr>
              <a:t>The Three Types Of Resources</a:t>
            </a:r>
          </a:p>
          <a:p>
            <a:pPr marL="285750" indent="-285750">
              <a:buFont typeface="Arial"/>
              <a:buChar char="•"/>
            </a:pPr>
            <a:endParaRPr lang="en-US" sz="3200" dirty="0"/>
          </a:p>
          <a:p>
            <a:pPr marL="285750" indent="-285750">
              <a:buFont typeface="Arial"/>
              <a:buChar char="•"/>
            </a:pPr>
            <a:r>
              <a:rPr lang="en-US" sz="3200" dirty="0" smtClean="0"/>
              <a:t>What Are Some Of The </a:t>
            </a:r>
            <a:r>
              <a:rPr lang="en-US" sz="3200" dirty="0"/>
              <a:t>M</a:t>
            </a:r>
            <a:r>
              <a:rPr lang="en-US" sz="3200" dirty="0" smtClean="0"/>
              <a:t>ost Popular Resources And How To Access Them</a:t>
            </a:r>
          </a:p>
          <a:p>
            <a:endParaRPr kumimoji="0" lang="en-US" sz="3600" b="1" i="1" u="none" strike="noStrike" kern="0" cap="none" spc="0" normalizeH="0" baseline="0" noProof="0" dirty="0" smtClean="0">
              <a:ln>
                <a:noFill/>
              </a:ln>
              <a:solidFill>
                <a:srgbClr val="FF8000"/>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fld id="{0A9724E5-0A80-3C41-8955-F8E17D92E2DB}" type="slidenum">
              <a:rPr lang="en-US" smtClean="0"/>
              <a:pPr/>
              <a:t>4</a:t>
            </a:fld>
            <a:endParaRPr lang="en-US" dirty="0"/>
          </a:p>
        </p:txBody>
      </p:sp>
    </p:spTree>
    <p:extLst>
      <p:ext uri="{BB962C8B-B14F-4D97-AF65-F5344CB8AC3E}">
        <p14:creationId xmlns:p14="http://schemas.microsoft.com/office/powerpoint/2010/main" val="210796293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4"/>
          <p:cNvSpPr>
            <a:spLocks noChangeArrowheads="1"/>
          </p:cNvSpPr>
          <p:nvPr/>
        </p:nvSpPr>
        <p:spPr bwMode="auto">
          <a:xfrm>
            <a:off x="609600" y="257175"/>
            <a:ext cx="8153400" cy="733425"/>
          </a:xfrm>
          <a:prstGeom prst="rect">
            <a:avLst/>
          </a:prstGeom>
          <a:noFill/>
          <a:ln w="9525">
            <a:noFill/>
            <a:miter lim="800000"/>
            <a:headEnd/>
            <a:tailEnd/>
          </a:ln>
        </p:spPr>
        <p:txBody>
          <a:bodyPr anchor="ctr"/>
          <a:lstStyle/>
          <a:p>
            <a:endParaRPr lang="en-US" sz="3200" b="1"/>
          </a:p>
        </p:txBody>
      </p:sp>
      <p:sp>
        <p:nvSpPr>
          <p:cNvPr id="12291" name="Rectangle 4"/>
          <p:cNvSpPr>
            <a:spLocks noChangeArrowheads="1"/>
          </p:cNvSpPr>
          <p:nvPr/>
        </p:nvSpPr>
        <p:spPr bwMode="auto">
          <a:xfrm>
            <a:off x="457200" y="1181266"/>
            <a:ext cx="8305800" cy="5262979"/>
          </a:xfrm>
          <a:prstGeom prst="rect">
            <a:avLst/>
          </a:prstGeom>
          <a:noFill/>
          <a:ln w="9525">
            <a:noFill/>
            <a:miter lim="800000"/>
            <a:headEnd/>
            <a:tailEnd/>
          </a:ln>
        </p:spPr>
        <p:txBody>
          <a:bodyPr wrap="square">
            <a:spAutoFit/>
          </a:bodyPr>
          <a:lstStyle/>
          <a:p>
            <a:r>
              <a:rPr lang="en-US" sz="2000" dirty="0" smtClean="0"/>
              <a:t>The </a:t>
            </a:r>
            <a:r>
              <a:rPr lang="en-US" sz="2000" dirty="0"/>
              <a:t>Certified Deal Architect Program is ideal for individuals responsible for more than one deal, or consultants and lawyers who assist companies with their </a:t>
            </a:r>
            <a:r>
              <a:rPr lang="en-US" sz="2000" dirty="0" smtClean="0"/>
              <a:t>deals. Certified </a:t>
            </a:r>
            <a:r>
              <a:rPr lang="en-US" sz="2000" dirty="0"/>
              <a:t>Deal Architects must complete all three of the University of Tennessee’s Vested courses, including</a:t>
            </a:r>
            <a:r>
              <a:rPr lang="en-US" sz="2000" dirty="0" smtClean="0"/>
              <a:t>:</a:t>
            </a:r>
          </a:p>
          <a:p>
            <a:endParaRPr lang="en-US" sz="2000" dirty="0"/>
          </a:p>
          <a:p>
            <a:r>
              <a:rPr lang="en-US" sz="2000" dirty="0">
                <a:hlinkClick r:id="rId3"/>
              </a:rPr>
              <a:t>3-Day Open Enrollment Course</a:t>
            </a:r>
          </a:p>
          <a:p>
            <a:r>
              <a:rPr lang="en-US" sz="2000" dirty="0">
                <a:hlinkClick r:id="rId4"/>
              </a:rPr>
              <a:t>Creating a Vested Agreement Online Course</a:t>
            </a:r>
          </a:p>
          <a:p>
            <a:r>
              <a:rPr lang="en-US" sz="2000" dirty="0">
                <a:hlinkClick r:id="rId5"/>
              </a:rPr>
              <a:t>2-Day Collaborative Contracting </a:t>
            </a:r>
            <a:r>
              <a:rPr lang="en-US" sz="2000" dirty="0" smtClean="0">
                <a:hlinkClick r:id="rId5"/>
              </a:rPr>
              <a:t>Course</a:t>
            </a:r>
          </a:p>
          <a:p>
            <a:endParaRPr lang="en-US" dirty="0">
              <a:hlinkClick r:id="rId5"/>
            </a:endParaRPr>
          </a:p>
          <a:p>
            <a:r>
              <a:rPr lang="en-US" sz="2000" dirty="0"/>
              <a:t>Participants are required to demonstrate their Vested competency by submitting a project that shows they can effectively apply their skills to create a Vested agreement. A key part of the Certified Deal Architect program is a hands-on review and coaching from a University of Tennessee Vested program faculty member, who will work with participants to review their projects and guide them during implementation.</a:t>
            </a:r>
          </a:p>
          <a:p>
            <a:endParaRPr lang="en-US" dirty="0">
              <a:solidFill>
                <a:srgbClr val="F77C00"/>
              </a:solidFill>
            </a:endParaRPr>
          </a:p>
        </p:txBody>
      </p:sp>
      <p:sp>
        <p:nvSpPr>
          <p:cNvPr id="12292" name="Title 4"/>
          <p:cNvSpPr>
            <a:spLocks noGrp="1"/>
          </p:cNvSpPr>
          <p:nvPr>
            <p:ph type="title"/>
          </p:nvPr>
        </p:nvSpPr>
        <p:spPr>
          <a:xfrm>
            <a:off x="457200" y="61278"/>
            <a:ext cx="8229600" cy="782637"/>
          </a:xfrm>
        </p:spPr>
        <p:txBody>
          <a:bodyPr>
            <a:normAutofit fontScale="90000"/>
          </a:bodyPr>
          <a:lstStyle/>
          <a:p>
            <a:r>
              <a:rPr lang="en-US" sz="3600" i="1" dirty="0" smtClean="0"/>
              <a:t>Mastery: </a:t>
            </a:r>
            <a:r>
              <a:rPr lang="en-US" sz="3600" dirty="0" smtClean="0"/>
              <a:t>Certified Deal Architect – </a:t>
            </a:r>
            <a:r>
              <a:rPr lang="en-US" sz="3600" i="1" dirty="0" smtClean="0"/>
              <a:t>Eligibility </a:t>
            </a:r>
          </a:p>
        </p:txBody>
      </p:sp>
      <p:sp>
        <p:nvSpPr>
          <p:cNvPr id="6" name="Slide Number Placeholder 2"/>
          <p:cNvSpPr txBox="1">
            <a:spLocks/>
          </p:cNvSpPr>
          <p:nvPr/>
        </p:nvSpPr>
        <p:spPr>
          <a:xfrm>
            <a:off x="8672513" y="6357261"/>
            <a:ext cx="381789" cy="429299"/>
          </a:xfrm>
          <a:prstGeom prst="rect">
            <a:avLst/>
          </a:prstGeom>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fld id="{0A9724E5-0A80-3C41-8955-F8E17D92E2DB}" type="slidenum">
              <a:rPr kumimoji="0" lang="en-US" sz="1100" b="0" i="0" u="none" strike="noStrike" kern="1200" cap="none" spc="0" normalizeH="0" baseline="0" noProof="0" smtClean="0">
                <a:ln>
                  <a:noFill/>
                </a:ln>
                <a:solidFill>
                  <a:srgbClr val="5C5C5C"/>
                </a:solidFill>
                <a:effectLst/>
                <a:uLnTx/>
                <a:uFillTx/>
                <a:latin typeface="Tahoma" pitchFamily="34" charset="0"/>
                <a:ea typeface="+mn-ea"/>
                <a:cs typeface="Arial" pitchFamily="34" charset="0"/>
              </a:rPr>
              <a:pPr marL="0" marR="0" lvl="0" indent="0" algn="ctr" defTabSz="914400" rtl="0" eaLnBrk="1" fontAlgn="base" latinLnBrk="0" hangingPunct="1">
                <a:lnSpc>
                  <a:spcPct val="100000"/>
                </a:lnSpc>
                <a:spcBef>
                  <a:spcPct val="0"/>
                </a:spcBef>
                <a:spcAft>
                  <a:spcPct val="0"/>
                </a:spcAft>
                <a:buClrTx/>
                <a:buSzTx/>
                <a:buFontTx/>
                <a:buNone/>
                <a:tabLst/>
                <a:defRPr/>
              </a:pPr>
              <a:t>40</a:t>
            </a:fld>
            <a:endParaRPr kumimoji="0" lang="en-US" sz="1100" b="0" i="0" u="none" strike="noStrike" kern="1200" cap="none" spc="0" normalizeH="0" baseline="0" noProof="0" dirty="0">
              <a:ln>
                <a:noFill/>
              </a:ln>
              <a:solidFill>
                <a:srgbClr val="5C5C5C"/>
              </a:solidFill>
              <a:effectLst/>
              <a:uLnTx/>
              <a:uFillTx/>
              <a:latin typeface="Tahoma" pitchFamily="34" charset="0"/>
              <a:ea typeface="+mn-ea"/>
              <a:cs typeface="Arial" pitchFamily="34" charset="0"/>
            </a:endParaRPr>
          </a:p>
        </p:txBody>
      </p:sp>
    </p:spTree>
    <p:extLst>
      <p:ext uri="{BB962C8B-B14F-4D97-AF65-F5344CB8AC3E}">
        <p14:creationId xmlns:p14="http://schemas.microsoft.com/office/powerpoint/2010/main" val="381687073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609600" y="257175"/>
            <a:ext cx="8153400" cy="733425"/>
          </a:xfrm>
          <a:prstGeom prst="rect">
            <a:avLst/>
          </a:prstGeom>
          <a:noFill/>
          <a:ln w="9525">
            <a:noFill/>
            <a:miter lim="800000"/>
            <a:headEnd/>
            <a:tailEnd/>
          </a:ln>
        </p:spPr>
        <p:txBody>
          <a:bodyPr anchor="ctr"/>
          <a:lstStyle/>
          <a:p>
            <a:endParaRPr lang="en-US" sz="3200" b="1"/>
          </a:p>
        </p:txBody>
      </p:sp>
      <p:sp>
        <p:nvSpPr>
          <p:cNvPr id="14339" name="Rectangle 4"/>
          <p:cNvSpPr>
            <a:spLocks noChangeArrowheads="1"/>
          </p:cNvSpPr>
          <p:nvPr/>
        </p:nvSpPr>
        <p:spPr bwMode="auto">
          <a:xfrm>
            <a:off x="689598" y="2109892"/>
            <a:ext cx="5858168" cy="3785652"/>
          </a:xfrm>
          <a:prstGeom prst="rect">
            <a:avLst/>
          </a:prstGeom>
          <a:noFill/>
          <a:ln w="9525">
            <a:noFill/>
            <a:miter lim="800000"/>
            <a:headEnd/>
            <a:tailEnd/>
          </a:ln>
        </p:spPr>
        <p:txBody>
          <a:bodyPr wrap="square">
            <a:spAutoFit/>
          </a:bodyPr>
          <a:lstStyle/>
          <a:p>
            <a:pPr>
              <a:spcBef>
                <a:spcPts val="1200"/>
              </a:spcBef>
            </a:pPr>
            <a:r>
              <a:rPr lang="en-US" sz="2000" dirty="0" smtClean="0"/>
              <a:t>Companies that complete a Deal Review and have successfully demonstrated they have a Vested agreement will be awarded with a “Vested Certified Agreement” plaque.   </a:t>
            </a:r>
            <a:endParaRPr lang="en-US" sz="2000" dirty="0"/>
          </a:p>
          <a:p>
            <a:pPr>
              <a:spcBef>
                <a:spcPts val="1200"/>
              </a:spcBef>
            </a:pPr>
            <a:r>
              <a:rPr lang="en-US" sz="2000" dirty="0" smtClean="0"/>
              <a:t>Companies that complete a Deal Review and do not have a Vested agreement can choose to have a faculty members –re-assess the deficient components at a cost of $5,000 each.</a:t>
            </a:r>
          </a:p>
          <a:p>
            <a:pPr>
              <a:spcBef>
                <a:spcPts val="1200"/>
              </a:spcBef>
            </a:pPr>
            <a:r>
              <a:rPr lang="en-US" sz="2000" b="1" dirty="0"/>
              <a:t>Cost does not include travel and living expenses for faculty to review project (typically one trip by the faculty</a:t>
            </a:r>
            <a:r>
              <a:rPr lang="en-US" sz="2000" b="1" dirty="0" smtClean="0"/>
              <a:t>).</a:t>
            </a:r>
            <a:endParaRPr lang="en-US" sz="2000" dirty="0"/>
          </a:p>
        </p:txBody>
      </p:sp>
      <p:sp>
        <p:nvSpPr>
          <p:cNvPr id="14340" name="Title 4"/>
          <p:cNvSpPr>
            <a:spLocks noGrp="1"/>
          </p:cNvSpPr>
          <p:nvPr>
            <p:ph type="title"/>
          </p:nvPr>
        </p:nvSpPr>
        <p:spPr/>
        <p:txBody>
          <a:bodyPr>
            <a:normAutofit/>
          </a:bodyPr>
          <a:lstStyle/>
          <a:p>
            <a:r>
              <a:rPr lang="en-US" i="1" dirty="0" smtClean="0"/>
              <a:t>Mastery: </a:t>
            </a:r>
            <a:r>
              <a:rPr lang="en-US" dirty="0" smtClean="0"/>
              <a:t>Deal Certification</a:t>
            </a:r>
            <a:endParaRPr lang="en-US" i="1" dirty="0" smtClean="0"/>
          </a:p>
        </p:txBody>
      </p:sp>
      <p:sp>
        <p:nvSpPr>
          <p:cNvPr id="2" name="Rectangle 1"/>
          <p:cNvSpPr/>
          <p:nvPr/>
        </p:nvSpPr>
        <p:spPr>
          <a:xfrm>
            <a:off x="457200" y="1047680"/>
            <a:ext cx="5742098" cy="707886"/>
          </a:xfrm>
          <a:prstGeom prst="rect">
            <a:avLst/>
          </a:prstGeom>
        </p:spPr>
        <p:txBody>
          <a:bodyPr wrap="square">
            <a:spAutoFit/>
          </a:bodyPr>
          <a:lstStyle/>
          <a:p>
            <a:r>
              <a:rPr lang="en-US" sz="2000" b="1" dirty="0">
                <a:solidFill>
                  <a:schemeClr val="accent1"/>
                </a:solidFill>
              </a:rPr>
              <a:t>See Deal Review Resources: </a:t>
            </a:r>
          </a:p>
          <a:p>
            <a:r>
              <a:rPr lang="en-US" sz="2000" b="1" dirty="0">
                <a:solidFill>
                  <a:schemeClr val="accent1"/>
                </a:solidFill>
              </a:rPr>
              <a:t>Product Offering Presentation, sample review</a:t>
            </a:r>
          </a:p>
        </p:txBody>
      </p:sp>
      <p:sp>
        <p:nvSpPr>
          <p:cNvPr id="12" name="Slide Number Placeholder 2"/>
          <p:cNvSpPr txBox="1">
            <a:spLocks/>
          </p:cNvSpPr>
          <p:nvPr/>
        </p:nvSpPr>
        <p:spPr>
          <a:xfrm>
            <a:off x="8672513" y="6357261"/>
            <a:ext cx="381789" cy="429299"/>
          </a:xfrm>
          <a:prstGeom prst="rect">
            <a:avLst/>
          </a:prstGeom>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fld id="{0A9724E5-0A80-3C41-8955-F8E17D92E2DB}" type="slidenum">
              <a:rPr kumimoji="0" lang="en-US" sz="1100" b="0" i="0" u="none" strike="noStrike" kern="1200" cap="none" spc="0" normalizeH="0" baseline="0" noProof="0" smtClean="0">
                <a:ln>
                  <a:noFill/>
                </a:ln>
                <a:solidFill>
                  <a:srgbClr val="5C5C5C"/>
                </a:solidFill>
                <a:effectLst/>
                <a:uLnTx/>
                <a:uFillTx/>
                <a:latin typeface="Tahoma" pitchFamily="34" charset="0"/>
                <a:ea typeface="+mn-ea"/>
                <a:cs typeface="Arial" pitchFamily="34" charset="0"/>
              </a:rPr>
              <a:pPr marL="0" marR="0" lvl="0" indent="0" algn="ctr" defTabSz="914400" rtl="0" eaLnBrk="1" fontAlgn="base" latinLnBrk="0" hangingPunct="1">
                <a:lnSpc>
                  <a:spcPct val="100000"/>
                </a:lnSpc>
                <a:spcBef>
                  <a:spcPct val="0"/>
                </a:spcBef>
                <a:spcAft>
                  <a:spcPct val="0"/>
                </a:spcAft>
                <a:buClrTx/>
                <a:buSzTx/>
                <a:buFontTx/>
                <a:buNone/>
                <a:tabLst/>
                <a:defRPr/>
              </a:pPr>
              <a:t>41</a:t>
            </a:fld>
            <a:endParaRPr kumimoji="0" lang="en-US" sz="1100" b="0" i="0" u="none" strike="noStrike" kern="1200" cap="none" spc="0" normalizeH="0" baseline="0" noProof="0" dirty="0">
              <a:ln>
                <a:noFill/>
              </a:ln>
              <a:solidFill>
                <a:srgbClr val="5C5C5C"/>
              </a:solidFill>
              <a:effectLst/>
              <a:uLnTx/>
              <a:uFillTx/>
              <a:latin typeface="Tahoma" pitchFamily="34" charset="0"/>
              <a:ea typeface="+mn-ea"/>
              <a:cs typeface="Arial" pitchFamily="34" charset="0"/>
            </a:endParaRPr>
          </a:p>
        </p:txBody>
      </p:sp>
      <p:sp>
        <p:nvSpPr>
          <p:cNvPr id="11" name="Rectangle 10"/>
          <p:cNvSpPr/>
          <p:nvPr/>
        </p:nvSpPr>
        <p:spPr>
          <a:xfrm>
            <a:off x="512078" y="1898218"/>
            <a:ext cx="7346607" cy="4212957"/>
          </a:xfrm>
          <a:prstGeom prst="rect">
            <a:avLst/>
          </a:prstGeom>
          <a:noFill/>
          <a:ln>
            <a:solidFill>
              <a:schemeClr val="bg2">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38100" cmpd="sng">
                <a:solidFill>
                  <a:schemeClr val="tx1"/>
                </a:solidFill>
              </a:ln>
            </a:endParaRPr>
          </a:p>
        </p:txBody>
      </p:sp>
      <p:sp>
        <p:nvSpPr>
          <p:cNvPr id="14" name="Rectangle 13"/>
          <p:cNvSpPr/>
          <p:nvPr/>
        </p:nvSpPr>
        <p:spPr>
          <a:xfrm>
            <a:off x="7496816" y="2635655"/>
            <a:ext cx="751047" cy="2137205"/>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4" name="Picture 3" descr="Vested_CertifiedDeal_CMYK_300dpi.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69793" y="2531640"/>
            <a:ext cx="2377783" cy="2377783"/>
          </a:xfrm>
          <a:prstGeom prst="rect">
            <a:avLst/>
          </a:prstGeom>
        </p:spPr>
      </p:pic>
    </p:spTree>
    <p:extLst>
      <p:ext uri="{BB962C8B-B14F-4D97-AF65-F5344CB8AC3E}">
        <p14:creationId xmlns:p14="http://schemas.microsoft.com/office/powerpoint/2010/main" val="15819923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609600" y="257175"/>
            <a:ext cx="8153400" cy="733425"/>
          </a:xfrm>
          <a:prstGeom prst="rect">
            <a:avLst/>
          </a:prstGeom>
          <a:noFill/>
          <a:ln w="9525">
            <a:noFill/>
            <a:miter lim="800000"/>
            <a:headEnd/>
            <a:tailEnd/>
          </a:ln>
        </p:spPr>
        <p:txBody>
          <a:bodyPr anchor="ctr"/>
          <a:lstStyle/>
          <a:p>
            <a:endParaRPr lang="en-US" sz="3200" b="1"/>
          </a:p>
        </p:txBody>
      </p:sp>
      <p:sp>
        <p:nvSpPr>
          <p:cNvPr id="14339" name="Rectangle 4"/>
          <p:cNvSpPr>
            <a:spLocks noChangeArrowheads="1"/>
          </p:cNvSpPr>
          <p:nvPr/>
        </p:nvSpPr>
        <p:spPr bwMode="auto">
          <a:xfrm>
            <a:off x="461012" y="1604942"/>
            <a:ext cx="8141121" cy="3785652"/>
          </a:xfrm>
          <a:prstGeom prst="rect">
            <a:avLst/>
          </a:prstGeom>
          <a:noFill/>
          <a:ln w="9525">
            <a:noFill/>
            <a:miter lim="800000"/>
            <a:headEnd/>
            <a:tailEnd/>
          </a:ln>
        </p:spPr>
        <p:txBody>
          <a:bodyPr wrap="square">
            <a:spAutoFit/>
          </a:bodyPr>
          <a:lstStyle/>
          <a:p>
            <a:r>
              <a:rPr lang="en-US" sz="2000" dirty="0" smtClean="0"/>
              <a:t>The University of Tennessee actively studies the advancement of sourcing  and business relationships. Under our research we partner with companies to study the practice of and the effectiveness of actual deals. Companies can sponsor a study or participate in an existing study. </a:t>
            </a:r>
          </a:p>
          <a:p>
            <a:endParaRPr lang="en-US" sz="2000" dirty="0" smtClean="0">
              <a:solidFill>
                <a:srgbClr val="FF0000"/>
              </a:solidFill>
            </a:endParaRPr>
          </a:p>
          <a:p>
            <a:r>
              <a:rPr lang="en-US" sz="2000" dirty="0" smtClean="0"/>
              <a:t>Companies that participate in a study will receive complimentary copies of the research reports we conduct. The following companies have participated in our research:</a:t>
            </a:r>
          </a:p>
          <a:p>
            <a:endParaRPr lang="en-US" sz="2000" dirty="0" smtClean="0"/>
          </a:p>
          <a:p>
            <a:r>
              <a:rPr lang="en-US" sz="2000" dirty="0" smtClean="0">
                <a:solidFill>
                  <a:srgbClr val="5C5C5C"/>
                </a:solidFill>
              </a:rPr>
              <a:t>The Air Force is </a:t>
            </a:r>
            <a:r>
              <a:rPr lang="en-US" sz="2000" dirty="0" smtClean="0"/>
              <a:t>currently the largest sponsor of our research to date.</a:t>
            </a:r>
            <a:endParaRPr lang="en-US" sz="2000" dirty="0"/>
          </a:p>
          <a:p>
            <a:endParaRPr lang="en-US" sz="2000" b="1" dirty="0"/>
          </a:p>
        </p:txBody>
      </p:sp>
      <p:sp>
        <p:nvSpPr>
          <p:cNvPr id="14340" name="Title 4"/>
          <p:cNvSpPr>
            <a:spLocks noGrp="1"/>
          </p:cNvSpPr>
          <p:nvPr>
            <p:ph type="title"/>
          </p:nvPr>
        </p:nvSpPr>
        <p:spPr>
          <a:xfrm>
            <a:off x="475488" y="61278"/>
            <a:ext cx="8389650" cy="782637"/>
          </a:xfrm>
        </p:spPr>
        <p:txBody>
          <a:bodyPr>
            <a:normAutofit/>
          </a:bodyPr>
          <a:lstStyle/>
          <a:p>
            <a:r>
              <a:rPr lang="en-US" sz="3600" i="1" dirty="0" smtClean="0"/>
              <a:t>Mastery: </a:t>
            </a:r>
            <a:r>
              <a:rPr lang="en-US" sz="3600" dirty="0" smtClean="0"/>
              <a:t>Funded Research</a:t>
            </a:r>
            <a:endParaRPr lang="en-US" sz="2700" dirty="0" smtClean="0"/>
          </a:p>
        </p:txBody>
      </p:sp>
      <p:sp>
        <p:nvSpPr>
          <p:cNvPr id="6" name="Slide Number Placeholder 2"/>
          <p:cNvSpPr txBox="1">
            <a:spLocks/>
          </p:cNvSpPr>
          <p:nvPr/>
        </p:nvSpPr>
        <p:spPr>
          <a:xfrm>
            <a:off x="8672513" y="6357261"/>
            <a:ext cx="381789" cy="429299"/>
          </a:xfrm>
          <a:prstGeom prst="rect">
            <a:avLst/>
          </a:prstGeom>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fld id="{0A9724E5-0A80-3C41-8955-F8E17D92E2DB}" type="slidenum">
              <a:rPr kumimoji="0" lang="en-US" sz="1100" b="0" i="0" u="none" strike="noStrike" kern="1200" cap="none" spc="0" normalizeH="0" baseline="0" noProof="0" smtClean="0">
                <a:ln>
                  <a:noFill/>
                </a:ln>
                <a:solidFill>
                  <a:srgbClr val="5C5C5C"/>
                </a:solidFill>
                <a:effectLst/>
                <a:uLnTx/>
                <a:uFillTx/>
                <a:latin typeface="Tahoma" pitchFamily="34" charset="0"/>
                <a:ea typeface="+mn-ea"/>
                <a:cs typeface="Arial" pitchFamily="34" charset="0"/>
              </a:rPr>
              <a:pPr marL="0" marR="0" lvl="0" indent="0" algn="ctr" defTabSz="914400" rtl="0" eaLnBrk="1" fontAlgn="base" latinLnBrk="0" hangingPunct="1">
                <a:lnSpc>
                  <a:spcPct val="100000"/>
                </a:lnSpc>
                <a:spcBef>
                  <a:spcPct val="0"/>
                </a:spcBef>
                <a:spcAft>
                  <a:spcPct val="0"/>
                </a:spcAft>
                <a:buClrTx/>
                <a:buSzTx/>
                <a:buFontTx/>
                <a:buNone/>
                <a:tabLst/>
                <a:defRPr/>
              </a:pPr>
              <a:t>42</a:t>
            </a:fld>
            <a:endParaRPr kumimoji="0" lang="en-US" sz="1100" b="0" i="0" u="none" strike="noStrike" kern="1200" cap="none" spc="0" normalizeH="0" baseline="0" noProof="0" dirty="0">
              <a:ln>
                <a:noFill/>
              </a:ln>
              <a:solidFill>
                <a:srgbClr val="5C5C5C"/>
              </a:solidFill>
              <a:effectLst/>
              <a:uLnTx/>
              <a:uFillTx/>
              <a:latin typeface="Tahoma" pitchFamily="34" charset="0"/>
              <a:ea typeface="+mn-ea"/>
              <a:cs typeface="Arial" pitchFamily="34" charset="0"/>
            </a:endParaRPr>
          </a:p>
        </p:txBody>
      </p:sp>
      <p:sp>
        <p:nvSpPr>
          <p:cNvPr id="8" name="TextBox 7"/>
          <p:cNvSpPr txBox="1"/>
          <p:nvPr/>
        </p:nvSpPr>
        <p:spPr>
          <a:xfrm>
            <a:off x="475488" y="1083733"/>
            <a:ext cx="8126645" cy="400110"/>
          </a:xfrm>
          <a:prstGeom prst="rect">
            <a:avLst/>
          </a:prstGeom>
          <a:noFill/>
        </p:spPr>
        <p:txBody>
          <a:bodyPr wrap="square" rtlCol="0">
            <a:spAutoFit/>
          </a:bodyPr>
          <a:lstStyle/>
          <a:p>
            <a:r>
              <a:rPr lang="en-US" sz="2000" i="1" dirty="0"/>
              <a:t>Engagements Are Priced Based On Complexity And Duration</a:t>
            </a:r>
            <a:endParaRPr lang="en-US" sz="2000" dirty="0"/>
          </a:p>
        </p:txBody>
      </p:sp>
    </p:spTree>
    <p:extLst>
      <p:ext uri="{BB962C8B-B14F-4D97-AF65-F5344CB8AC3E}">
        <p14:creationId xmlns:p14="http://schemas.microsoft.com/office/powerpoint/2010/main" val="17063880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0A9724E5-0A80-3C41-8955-F8E17D92E2DB}" type="slidenum">
              <a:rPr lang="en-US" smtClean="0"/>
              <a:pPr/>
              <a:t>43</a:t>
            </a:fld>
            <a:endParaRPr lang="en-US" dirty="0"/>
          </a:p>
        </p:txBody>
      </p:sp>
      <p:sp>
        <p:nvSpPr>
          <p:cNvPr id="3" name="Title 2"/>
          <p:cNvSpPr>
            <a:spLocks noGrp="1"/>
          </p:cNvSpPr>
          <p:nvPr>
            <p:ph type="title"/>
          </p:nvPr>
        </p:nvSpPr>
        <p:spPr/>
        <p:txBody>
          <a:bodyPr/>
          <a:lstStyle/>
          <a:p>
            <a:r>
              <a:rPr lang="en-US" dirty="0" smtClean="0"/>
              <a:t>Additional Resources</a:t>
            </a:r>
            <a:endParaRPr lang="en-US" dirty="0"/>
          </a:p>
        </p:txBody>
      </p:sp>
    </p:spTree>
    <p:extLst>
      <p:ext uri="{BB962C8B-B14F-4D97-AF65-F5344CB8AC3E}">
        <p14:creationId xmlns:p14="http://schemas.microsoft.com/office/powerpoint/2010/main" val="167997802"/>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a:solidFill>
                  <a:schemeClr val="tx1"/>
                </a:solidFill>
              </a:rPr>
              <a:t>Visit </a:t>
            </a:r>
            <a:r>
              <a:rPr lang="en-US" dirty="0">
                <a:solidFill>
                  <a:schemeClr val="tx1"/>
                </a:solidFill>
                <a:hlinkClick r:id="rId2"/>
              </a:rPr>
              <a:t>http://www.vestedway.com/resources</a:t>
            </a:r>
            <a:r>
              <a:rPr lang="en-US" dirty="0" smtClean="0">
                <a:solidFill>
                  <a:schemeClr val="tx1"/>
                </a:solidFill>
                <a:hlinkClick r:id="rId2"/>
              </a:rPr>
              <a:t>/</a:t>
            </a:r>
            <a:r>
              <a:rPr lang="en-US" dirty="0" smtClean="0">
                <a:solidFill>
                  <a:schemeClr val="tx1"/>
                </a:solidFill>
              </a:rPr>
              <a:t> to learn more about all of the resources to support your Vested journey</a:t>
            </a:r>
          </a:p>
          <a:p>
            <a:endParaRPr lang="en-US" dirty="0">
              <a:solidFill>
                <a:schemeClr val="tx1"/>
              </a:solidFill>
            </a:endParaRPr>
          </a:p>
        </p:txBody>
      </p:sp>
      <p:sp>
        <p:nvSpPr>
          <p:cNvPr id="3" name="Slide Number Placeholder 2"/>
          <p:cNvSpPr>
            <a:spLocks noGrp="1"/>
          </p:cNvSpPr>
          <p:nvPr>
            <p:ph type="sldNum" sz="quarter" idx="10"/>
          </p:nvPr>
        </p:nvSpPr>
        <p:spPr/>
        <p:txBody>
          <a:bodyPr/>
          <a:lstStyle/>
          <a:p>
            <a:fld id="{0A9724E5-0A80-3C41-8955-F8E17D92E2DB}" type="slidenum">
              <a:rPr lang="en-US" smtClean="0"/>
              <a:pPr/>
              <a:t>44</a:t>
            </a:fld>
            <a:endParaRPr lang="en-US" dirty="0"/>
          </a:p>
        </p:txBody>
      </p:sp>
      <p:sp>
        <p:nvSpPr>
          <p:cNvPr id="4" name="Title 3"/>
          <p:cNvSpPr>
            <a:spLocks noGrp="1"/>
          </p:cNvSpPr>
          <p:nvPr>
            <p:ph type="title"/>
          </p:nvPr>
        </p:nvSpPr>
        <p:spPr/>
        <p:txBody>
          <a:bodyPr>
            <a:normAutofit/>
          </a:bodyPr>
          <a:lstStyle/>
          <a:p>
            <a:r>
              <a:rPr lang="en-US" dirty="0" smtClean="0"/>
              <a:t>Resources For This Section</a:t>
            </a:r>
            <a:endParaRPr lang="en-US" dirty="0"/>
          </a:p>
        </p:txBody>
      </p:sp>
    </p:spTree>
    <p:extLst>
      <p:ext uri="{BB962C8B-B14F-4D97-AF65-F5344CB8AC3E}">
        <p14:creationId xmlns:p14="http://schemas.microsoft.com/office/powerpoint/2010/main" val="54112730"/>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0A9724E5-0A80-3C41-8955-F8E17D92E2DB}" type="slidenum">
              <a:rPr lang="en-US" smtClean="0"/>
              <a:pPr/>
              <a:t>45</a:t>
            </a:fld>
            <a:endParaRPr lang="en-US" dirty="0"/>
          </a:p>
        </p:txBody>
      </p:sp>
      <p:sp>
        <p:nvSpPr>
          <p:cNvPr id="3" name="Title 2"/>
          <p:cNvSpPr>
            <a:spLocks noGrp="1"/>
          </p:cNvSpPr>
          <p:nvPr>
            <p:ph type="title"/>
          </p:nvPr>
        </p:nvSpPr>
        <p:spPr/>
        <p:txBody>
          <a:bodyPr/>
          <a:lstStyle/>
          <a:p>
            <a:r>
              <a:rPr lang="en-US" dirty="0" smtClean="0"/>
              <a:t>What Is Next?</a:t>
            </a:r>
            <a:endParaRPr lang="en-US" dirty="0"/>
          </a:p>
        </p:txBody>
      </p:sp>
    </p:spTree>
    <p:extLst>
      <p:ext uri="{BB962C8B-B14F-4D97-AF65-F5344CB8AC3E}">
        <p14:creationId xmlns:p14="http://schemas.microsoft.com/office/powerpoint/2010/main" val="221725949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r>
              <a:rPr lang="en-US" dirty="0" smtClean="0"/>
              <a:t>Syllabus</a:t>
            </a:r>
            <a:endParaRPr lang="en-US" dirty="0"/>
          </a:p>
        </p:txBody>
      </p:sp>
      <p:sp>
        <p:nvSpPr>
          <p:cNvPr id="6" name="Slide Number Placeholder 2"/>
          <p:cNvSpPr txBox="1">
            <a:spLocks/>
          </p:cNvSpPr>
          <p:nvPr/>
        </p:nvSpPr>
        <p:spPr>
          <a:xfrm>
            <a:off x="8672513" y="6357261"/>
            <a:ext cx="381789" cy="429299"/>
          </a:xfrm>
          <a:prstGeom prst="rect">
            <a:avLst/>
          </a:prstGeom>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fld id="{0A9724E5-0A80-3C41-8955-F8E17D92E2DB}" type="slidenum">
              <a:rPr kumimoji="0" lang="en-US" sz="1100" b="0" i="0" u="none" strike="noStrike" kern="1200" cap="none" spc="0" normalizeH="0" baseline="0" noProof="0" smtClean="0">
                <a:ln>
                  <a:noFill/>
                </a:ln>
                <a:solidFill>
                  <a:srgbClr val="5C5C5C"/>
                </a:solidFill>
                <a:effectLst/>
                <a:uLnTx/>
                <a:uFillTx/>
                <a:latin typeface="Tahoma" pitchFamily="34" charset="0"/>
                <a:ea typeface="+mn-ea"/>
                <a:cs typeface="Arial" pitchFamily="34" charset="0"/>
              </a:rPr>
              <a:pPr marL="0" marR="0" lvl="0" indent="0" algn="ctr" defTabSz="914400" rtl="0" eaLnBrk="1" fontAlgn="base" latinLnBrk="0" hangingPunct="1">
                <a:lnSpc>
                  <a:spcPct val="100000"/>
                </a:lnSpc>
                <a:spcBef>
                  <a:spcPct val="0"/>
                </a:spcBef>
                <a:spcAft>
                  <a:spcPct val="0"/>
                </a:spcAft>
                <a:buClrTx/>
                <a:buSzTx/>
                <a:buFontTx/>
                <a:buNone/>
                <a:tabLst/>
                <a:defRPr/>
              </a:pPr>
              <a:t>46</a:t>
            </a:fld>
            <a:endParaRPr kumimoji="0" lang="en-US" sz="1100" b="0" i="0" u="none" strike="noStrike" kern="1200" cap="none" spc="0" normalizeH="0" baseline="0" noProof="0" dirty="0">
              <a:ln>
                <a:noFill/>
              </a:ln>
              <a:solidFill>
                <a:srgbClr val="5C5C5C"/>
              </a:solidFill>
              <a:effectLst/>
              <a:uLnTx/>
              <a:uFillTx/>
              <a:latin typeface="Tahoma" pitchFamily="34" charset="0"/>
              <a:ea typeface="+mn-ea"/>
              <a:cs typeface="Arial" pitchFamily="34" charset="0"/>
            </a:endParaRPr>
          </a:p>
        </p:txBody>
      </p:sp>
      <p:sp>
        <p:nvSpPr>
          <p:cNvPr id="13" name="TextBox 12"/>
          <p:cNvSpPr txBox="1"/>
          <p:nvPr/>
        </p:nvSpPr>
        <p:spPr>
          <a:xfrm>
            <a:off x="5059641" y="1344168"/>
            <a:ext cx="3627159" cy="1384995"/>
          </a:xfrm>
          <a:prstGeom prst="rect">
            <a:avLst/>
          </a:prstGeom>
          <a:noFill/>
        </p:spPr>
        <p:txBody>
          <a:bodyPr wrap="square" rtlCol="0">
            <a:spAutoFit/>
          </a:bodyPr>
          <a:lstStyle/>
          <a:p>
            <a:r>
              <a:rPr lang="en-US" sz="2800" dirty="0" smtClean="0">
                <a:solidFill>
                  <a:srgbClr val="5C5C5C"/>
                </a:solidFill>
              </a:rPr>
              <a:t>You have just completed Module 6: Resource Guide</a:t>
            </a:r>
            <a:endParaRPr lang="en-US" sz="2800" dirty="0">
              <a:solidFill>
                <a:srgbClr val="5C5C5C"/>
              </a:solidFill>
            </a:endParaRPr>
          </a:p>
        </p:txBody>
      </p:sp>
      <p:graphicFrame>
        <p:nvGraphicFramePr>
          <p:cNvPr id="28" name="Table 27"/>
          <p:cNvGraphicFramePr>
            <a:graphicFrameLocks noGrp="1"/>
          </p:cNvGraphicFramePr>
          <p:nvPr>
            <p:extLst>
              <p:ext uri="{D42A27DB-BD31-4B8C-83A1-F6EECF244321}">
                <p14:modId xmlns:p14="http://schemas.microsoft.com/office/powerpoint/2010/main" val="3037451911"/>
              </p:ext>
            </p:extLst>
          </p:nvPr>
        </p:nvGraphicFramePr>
        <p:xfrm>
          <a:off x="611407" y="1358697"/>
          <a:ext cx="3960592" cy="3933727"/>
        </p:xfrm>
        <a:graphic>
          <a:graphicData uri="http://schemas.openxmlformats.org/drawingml/2006/table">
            <a:tbl>
              <a:tblPr firstRow="1" bandRow="1">
                <a:tableStyleId>{17292A2E-F333-43FB-9621-5CBBE7FDCDCB}</a:tableStyleId>
              </a:tblPr>
              <a:tblGrid>
                <a:gridCol w="949043"/>
                <a:gridCol w="2573729"/>
                <a:gridCol w="437820"/>
              </a:tblGrid>
              <a:tr h="611094">
                <a:tc gridSpan="3">
                  <a:txBody>
                    <a:bodyPr/>
                    <a:lstStyle/>
                    <a:p>
                      <a:pPr algn="ctr"/>
                      <a:r>
                        <a:rPr lang="en-US" sz="1600" dirty="0" smtClean="0"/>
                        <a:t>Vested Orientation</a:t>
                      </a:r>
                      <a:endParaRPr lang="en-US" sz="16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77C00"/>
                    </a:solidFill>
                  </a:tcPr>
                </a:tc>
                <a:tc hMerge="1">
                  <a:txBody>
                    <a:bodyPr/>
                    <a:lstStyle/>
                    <a:p>
                      <a:pPr algn="ctr"/>
                      <a:endParaRPr lang="en-US" sz="1400" dirty="0"/>
                    </a:p>
                  </a:txBody>
                  <a:tcPr anchor="ctr">
                    <a:solidFill>
                      <a:srgbClr val="F77C00"/>
                    </a:solidFill>
                  </a:tcPr>
                </a:tc>
                <a:tc hMerge="1">
                  <a:txBody>
                    <a:bodyPr/>
                    <a:lstStyle/>
                    <a:p>
                      <a:endParaRPr lang="en-US"/>
                    </a:p>
                  </a:txBody>
                  <a:tcPr/>
                </a:tc>
              </a:tr>
              <a:tr h="499815">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latin typeface="+mn-lt"/>
                          <a:ea typeface="+mn-ea"/>
                          <a:cs typeface="+mn-cs"/>
                        </a:rPr>
                        <a:t>Module 1</a:t>
                      </a:r>
                      <a:endParaRPr lang="en-US" sz="1200" b="1" kern="1200" dirty="0">
                        <a:solidFill>
                          <a:schemeClr val="tx1"/>
                        </a:solidFill>
                        <a:latin typeface="+mn-lt"/>
                        <a:ea typeface="+mn-ea"/>
                        <a:cs typeface="+mn-cs"/>
                      </a:endParaRPr>
                    </a:p>
                  </a:txBody>
                  <a:tcPr anchor="ctr">
                    <a:lnL w="12700" cap="flat" cmpd="sng" algn="ctr">
                      <a:noFill/>
                      <a:prstDash val="solid"/>
                      <a:round/>
                      <a:headEnd type="none" w="med" len="med"/>
                      <a:tailEnd type="none" w="med" len="med"/>
                    </a:lnL>
                    <a:lnR w="9525" cap="flat" cmpd="sng" algn="ctr">
                      <a:solidFill>
                        <a:srgbClr val="5C5C5C"/>
                      </a:solid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latin typeface="+mn-lt"/>
                          <a:ea typeface="+mn-ea"/>
                          <a:cs typeface="+mn-cs"/>
                        </a:rPr>
                        <a:t>An Overview Of Vested</a:t>
                      </a:r>
                      <a:endParaRPr lang="en-US" sz="1200" b="1" kern="1200" dirty="0">
                        <a:solidFill>
                          <a:schemeClr val="tx1"/>
                        </a:solidFill>
                        <a:latin typeface="+mn-lt"/>
                        <a:ea typeface="+mn-ea"/>
                        <a:cs typeface="+mn-cs"/>
                      </a:endParaRPr>
                    </a:p>
                  </a:txBody>
                  <a:tcPr anchor="ctr">
                    <a:lnL w="9525" cap="flat" cmpd="sng" algn="ctr">
                      <a:solidFill>
                        <a:srgbClr val="5C5C5C"/>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rowSpan="6">
                  <a:txBody>
                    <a:bodyPr/>
                    <a:lstStyle/>
                    <a:p>
                      <a:pPr marL="0" indent="0" algn="ctr">
                        <a:lnSpc>
                          <a:spcPct val="130000"/>
                        </a:lnSpc>
                      </a:pPr>
                      <a:r>
                        <a:rPr lang="en-US" sz="1600" b="1" dirty="0" smtClean="0">
                          <a:solidFill>
                            <a:schemeClr val="bg1"/>
                          </a:solidFill>
                        </a:rPr>
                        <a:t>FREE</a:t>
                      </a:r>
                      <a:endParaRPr lang="en-US" sz="1600" b="1" dirty="0">
                        <a:solidFill>
                          <a:schemeClr val="bg1"/>
                        </a:solidFill>
                      </a:endParaRPr>
                    </a:p>
                  </a:txBody>
                  <a:tcPr vert="vert"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5C5C5C"/>
                    </a:solidFill>
                  </a:tcPr>
                </a:tc>
              </a:tr>
              <a:tr h="859118">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latin typeface="+mn-lt"/>
                          <a:ea typeface="+mn-ea"/>
                          <a:cs typeface="+mn-cs"/>
                        </a:rPr>
                        <a:t>Module 2</a:t>
                      </a:r>
                      <a:endParaRPr lang="en-US" sz="1200" b="1" kern="1200" dirty="0">
                        <a:solidFill>
                          <a:schemeClr val="tx1"/>
                        </a:solidFill>
                        <a:latin typeface="+mn-lt"/>
                        <a:ea typeface="+mn-ea"/>
                        <a:cs typeface="+mn-cs"/>
                      </a:endParaRPr>
                    </a:p>
                  </a:txBody>
                  <a:tcPr anchor="ctr">
                    <a:lnL w="12700" cap="flat" cmpd="sng" algn="ctr">
                      <a:noFill/>
                      <a:prstDash val="solid"/>
                      <a:round/>
                      <a:headEnd type="none" w="med" len="med"/>
                      <a:tailEnd type="none" w="med" len="med"/>
                    </a:lnL>
                    <a:lnR w="9525" cap="flat" cmpd="sng" algn="ctr">
                      <a:solidFill>
                        <a:srgbClr val="5C5C5C"/>
                      </a:solidFill>
                      <a:prstDash val="solid"/>
                      <a:round/>
                      <a:headEnd type="none" w="med" len="med"/>
                      <a:tailEnd type="none" w="med" len="med"/>
                    </a:lnR>
                    <a:lnT w="9525" cap="flat" cmpd="sng" algn="ctr">
                      <a:solidFill>
                        <a:srgbClr val="5C5C5C"/>
                      </a:solid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effectLst/>
                          <a:latin typeface="+mn-lt"/>
                          <a:ea typeface="+mn-ea"/>
                          <a:cs typeface="+mn-cs"/>
                        </a:rPr>
                        <a:t>The Outsourcing Paradox: Why The Outsourcing Business Model Is Broken</a:t>
                      </a:r>
                      <a:r>
                        <a:rPr lang="en-US" sz="1200" b="1" dirty="0" smtClean="0">
                          <a:effectLst/>
                        </a:rPr>
                        <a:t> </a:t>
                      </a:r>
                      <a:endParaRPr lang="en-US" sz="1200" b="1" kern="1200" dirty="0">
                        <a:solidFill>
                          <a:schemeClr val="tx1"/>
                        </a:solidFill>
                        <a:latin typeface="+mn-lt"/>
                        <a:ea typeface="+mn-ea"/>
                        <a:cs typeface="+mn-cs"/>
                      </a:endParaRPr>
                    </a:p>
                  </a:txBody>
                  <a:tcPr anchor="ctr">
                    <a:lnL w="9525" cap="flat" cmpd="sng" algn="ctr">
                      <a:solidFill>
                        <a:srgbClr val="5C5C5C"/>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5C5C5C"/>
                      </a:solid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vMerge="1">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r h="490925">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latin typeface="+mn-lt"/>
                          <a:ea typeface="+mn-ea"/>
                          <a:cs typeface="+mn-cs"/>
                        </a:rPr>
                        <a:t>Module 3</a:t>
                      </a:r>
                      <a:endParaRPr lang="en-US" sz="1200" b="1" kern="1200" dirty="0">
                        <a:solidFill>
                          <a:schemeClr val="tx1"/>
                        </a:solidFill>
                        <a:latin typeface="+mn-lt"/>
                        <a:ea typeface="+mn-ea"/>
                        <a:cs typeface="+mn-cs"/>
                      </a:endParaRPr>
                    </a:p>
                  </a:txBody>
                  <a:tcPr anchor="ctr">
                    <a:lnL w="12700" cap="flat" cmpd="sng" algn="ctr">
                      <a:noFill/>
                      <a:prstDash val="solid"/>
                      <a:round/>
                      <a:headEnd type="none" w="med" len="med"/>
                      <a:tailEnd type="none" w="med" len="med"/>
                    </a:lnL>
                    <a:lnR w="9525" cap="flat" cmpd="sng" algn="ctr">
                      <a:solidFill>
                        <a:srgbClr val="5C5C5C"/>
                      </a:solidFill>
                      <a:prstDash val="solid"/>
                      <a:round/>
                      <a:headEnd type="none" w="med" len="med"/>
                      <a:tailEnd type="none" w="med" len="med"/>
                    </a:lnR>
                    <a:lnT w="9525" cap="flat" cmpd="sng" algn="ctr">
                      <a:solidFill>
                        <a:srgbClr val="5C5C5C"/>
                      </a:solid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effectLst/>
                          <a:latin typeface="+mn-lt"/>
                          <a:ea typeface="+mn-ea"/>
                          <a:cs typeface="+mn-cs"/>
                        </a:rPr>
                        <a:t>The New Economics Of Commerce </a:t>
                      </a:r>
                      <a:endParaRPr lang="en-US" sz="1200" b="1" kern="1200" dirty="0">
                        <a:solidFill>
                          <a:schemeClr val="tx1"/>
                        </a:solidFill>
                        <a:latin typeface="+mn-lt"/>
                        <a:ea typeface="+mn-ea"/>
                        <a:cs typeface="+mn-cs"/>
                      </a:endParaRPr>
                    </a:p>
                  </a:txBody>
                  <a:tcPr anchor="ctr">
                    <a:lnL w="9525" cap="flat" cmpd="sng" algn="ctr">
                      <a:solidFill>
                        <a:srgbClr val="5C5C5C"/>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5C5C5C"/>
                      </a:solid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vMerge="1">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r h="490925">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latin typeface="+mn-lt"/>
                          <a:ea typeface="+mn-ea"/>
                          <a:cs typeface="+mn-cs"/>
                        </a:rPr>
                        <a:t>Module 4</a:t>
                      </a:r>
                      <a:endParaRPr lang="en-US" sz="1200" b="1" kern="1200" dirty="0">
                        <a:solidFill>
                          <a:schemeClr val="tx1"/>
                        </a:solidFill>
                        <a:latin typeface="+mn-lt"/>
                        <a:ea typeface="+mn-ea"/>
                        <a:cs typeface="+mn-cs"/>
                      </a:endParaRPr>
                    </a:p>
                  </a:txBody>
                  <a:tcPr anchor="ctr">
                    <a:lnL w="12700" cap="flat" cmpd="sng" algn="ctr">
                      <a:noFill/>
                      <a:prstDash val="solid"/>
                      <a:round/>
                      <a:headEnd type="none" w="med" len="med"/>
                      <a:tailEnd type="none" w="med" len="med"/>
                    </a:lnL>
                    <a:lnR w="9525" cap="flat" cmpd="sng" algn="ctr">
                      <a:solidFill>
                        <a:srgbClr val="5C5C5C"/>
                      </a:solidFill>
                      <a:prstDash val="solid"/>
                      <a:round/>
                      <a:headEnd type="none" w="med" len="med"/>
                      <a:tailEnd type="none" w="med" len="med"/>
                    </a:lnR>
                    <a:lnT w="9525" cap="flat" cmpd="sng" algn="ctr">
                      <a:solidFill>
                        <a:srgbClr val="5C5C5C"/>
                      </a:solid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a:txBody>
                    <a:bodyPr/>
                    <a:lstStyle/>
                    <a:p>
                      <a:r>
                        <a:rPr lang="en-US" sz="1200" b="1" kern="1200" dirty="0" smtClean="0">
                          <a:solidFill>
                            <a:schemeClr val="tx1"/>
                          </a:solidFill>
                          <a:effectLst/>
                          <a:latin typeface="+mn-lt"/>
                          <a:ea typeface="+mn-ea"/>
                          <a:cs typeface="+mn-cs"/>
                        </a:rPr>
                        <a:t>Getting To We</a:t>
                      </a:r>
                      <a:endParaRPr lang="en-US" sz="1200" b="1" kern="1200" dirty="0">
                        <a:solidFill>
                          <a:schemeClr val="tx1"/>
                        </a:solidFill>
                        <a:effectLst/>
                        <a:latin typeface="+mn-lt"/>
                        <a:ea typeface="+mn-ea"/>
                        <a:cs typeface="+mn-cs"/>
                      </a:endParaRPr>
                    </a:p>
                  </a:txBody>
                  <a:tcPr anchor="ctr">
                    <a:lnL w="9525" cap="flat" cmpd="sng" algn="ctr">
                      <a:solidFill>
                        <a:srgbClr val="5C5C5C"/>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5C5C5C"/>
                      </a:solid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vMerge="1">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r h="490925">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latin typeface="+mn-lt"/>
                          <a:ea typeface="+mn-ea"/>
                          <a:cs typeface="+mn-cs"/>
                        </a:rPr>
                        <a:t>Module 5</a:t>
                      </a:r>
                      <a:endParaRPr lang="en-US" sz="1200" b="1" kern="1200" dirty="0">
                        <a:solidFill>
                          <a:schemeClr val="tx1"/>
                        </a:solidFill>
                        <a:latin typeface="+mn-lt"/>
                        <a:ea typeface="+mn-ea"/>
                        <a:cs typeface="+mn-cs"/>
                      </a:endParaRPr>
                    </a:p>
                  </a:txBody>
                  <a:tcPr anchor="ctr">
                    <a:lnL w="12700" cap="flat" cmpd="sng" algn="ctr">
                      <a:noFill/>
                      <a:prstDash val="solid"/>
                      <a:round/>
                      <a:headEnd type="none" w="med" len="med"/>
                      <a:tailEnd type="none" w="med" len="med"/>
                    </a:lnL>
                    <a:lnR w="9525" cap="flat" cmpd="sng" algn="ctr">
                      <a:solidFill>
                        <a:srgbClr val="5C5C5C"/>
                      </a:solidFill>
                      <a:prstDash val="solid"/>
                      <a:round/>
                      <a:headEnd type="none" w="med" len="med"/>
                      <a:tailEnd type="none" w="med" len="med"/>
                    </a:lnR>
                    <a:lnT w="9525" cap="flat" cmpd="sng" algn="ctr">
                      <a:solidFill>
                        <a:srgbClr val="5C5C5C"/>
                      </a:solid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effectLst/>
                          <a:latin typeface="+mn-lt"/>
                          <a:ea typeface="+mn-ea"/>
                          <a:cs typeface="+mn-cs"/>
                        </a:rPr>
                        <a:t>Getting Started With Your Vested Journey</a:t>
                      </a:r>
                    </a:p>
                  </a:txBody>
                  <a:tcPr anchor="ctr">
                    <a:lnL w="9525" cap="flat" cmpd="sng" algn="ctr">
                      <a:solidFill>
                        <a:srgbClr val="5C5C5C"/>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5C5C5C"/>
                      </a:solidFill>
                      <a:prstDash val="solid"/>
                      <a:round/>
                      <a:headEnd type="none" w="med" len="med"/>
                      <a:tailEnd type="none" w="med" len="med"/>
                    </a:lnT>
                    <a:lnB w="9525" cap="flat" cmpd="sng" algn="ctr">
                      <a:solidFill>
                        <a:srgbClr val="5C5C5C"/>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vMerge="1">
                  <a:txBody>
                    <a:bodyPr/>
                    <a:lstStyle/>
                    <a:p>
                      <a:pPr algn="ctr">
                        <a:lnSpc>
                          <a:spcPct val="130000"/>
                        </a:lnSpc>
                      </a:pPr>
                      <a:endParaRPr lang="en-US" sz="1600" b="1" dirty="0">
                        <a:solidFill>
                          <a:schemeClr val="bg1"/>
                        </a:solidFill>
                      </a:endParaRPr>
                    </a:p>
                  </a:txBody>
                  <a:tcPr vert="wordArtVert">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77F00"/>
                    </a:solidFill>
                  </a:tcPr>
                </a:tc>
              </a:tr>
              <a:tr h="490925">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latin typeface="+mn-lt"/>
                          <a:ea typeface="+mn-ea"/>
                          <a:cs typeface="+mn-cs"/>
                        </a:rPr>
                        <a:t>Module 6</a:t>
                      </a:r>
                    </a:p>
                  </a:txBody>
                  <a:tcPr anchor="ctr">
                    <a:lnL w="12700" cap="flat" cmpd="sng" algn="ctr">
                      <a:noFill/>
                      <a:prstDash val="solid"/>
                      <a:round/>
                      <a:headEnd type="none" w="med" len="med"/>
                      <a:tailEnd type="none" w="med" len="med"/>
                    </a:lnL>
                    <a:lnR w="9525" cap="flat" cmpd="sng" algn="ctr">
                      <a:solidFill>
                        <a:srgbClr val="5C5C5C"/>
                      </a:solidFill>
                      <a:prstDash val="solid"/>
                      <a:round/>
                      <a:headEnd type="none" w="med" len="med"/>
                      <a:tailEnd type="none" w="med" len="med"/>
                    </a:lnR>
                    <a:lnT w="9525" cap="flat" cmpd="sng" algn="ctr">
                      <a:solidFill>
                        <a:srgbClr val="5C5C5C"/>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effectLst/>
                          <a:latin typeface="+mn-lt"/>
                          <a:ea typeface="+mn-ea"/>
                          <a:cs typeface="+mn-cs"/>
                        </a:rPr>
                        <a:t>Resource Guide </a:t>
                      </a:r>
                    </a:p>
                  </a:txBody>
                  <a:tcPr anchor="ctr">
                    <a:lnL w="9525" cap="flat" cmpd="sng" algn="ctr">
                      <a:solidFill>
                        <a:srgbClr val="5C5C5C"/>
                      </a:solidFill>
                      <a:prstDash val="solid"/>
                      <a:round/>
                      <a:headEnd type="none" w="med" len="med"/>
                      <a:tailEnd type="none" w="med" len="med"/>
                    </a:lnL>
                    <a:lnR w="12700" cap="flat" cmpd="sng" algn="ctr">
                      <a:noFill/>
                      <a:prstDash val="solid"/>
                      <a:round/>
                      <a:headEnd type="none" w="med" len="med"/>
                      <a:tailEnd type="none" w="med" len="med"/>
                    </a:lnR>
                    <a:lnT w="9525" cap="flat" cmpd="sng" algn="ctr">
                      <a:solidFill>
                        <a:srgbClr val="5C5C5C"/>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vMerge="1">
                  <a:txBody>
                    <a:bodyPr/>
                    <a:lstStyle/>
                    <a:p>
                      <a:pPr algn="ctr">
                        <a:lnSpc>
                          <a:spcPct val="130000"/>
                        </a:lnSpc>
                      </a:pPr>
                      <a:endParaRPr lang="en-US" sz="1600" b="1" dirty="0">
                        <a:solidFill>
                          <a:schemeClr val="bg1"/>
                        </a:solidFill>
                      </a:endParaRPr>
                    </a:p>
                  </a:txBody>
                  <a:tcPr vert="wordArtVert">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77F00"/>
                    </a:solidFill>
                  </a:tcPr>
                </a:tc>
              </a:tr>
            </a:tbl>
          </a:graphicData>
        </a:graphic>
      </p:graphicFrame>
      <p:sp>
        <p:nvSpPr>
          <p:cNvPr id="30" name="Rectangle 29"/>
          <p:cNvSpPr/>
          <p:nvPr/>
        </p:nvSpPr>
        <p:spPr>
          <a:xfrm>
            <a:off x="374649" y="1948064"/>
            <a:ext cx="455724" cy="523220"/>
          </a:xfrm>
          <a:prstGeom prst="rect">
            <a:avLst/>
          </a:prstGeom>
        </p:spPr>
        <p:txBody>
          <a:bodyPr wrap="none">
            <a:spAutoFit/>
          </a:bodyPr>
          <a:lstStyle/>
          <a:p>
            <a:r>
              <a:rPr lang="en-US" sz="2800" dirty="0">
                <a:solidFill>
                  <a:schemeClr val="accent3">
                    <a:lumMod val="75000"/>
                  </a:schemeClr>
                </a:solidFill>
                <a:latin typeface="Zapf Dingbats"/>
                <a:ea typeface="Zapf Dingbats"/>
                <a:cs typeface="Zapf Dingbats"/>
              </a:rPr>
              <a:t>✓</a:t>
            </a:r>
            <a:endParaRPr lang="en-US" sz="2800" dirty="0">
              <a:solidFill>
                <a:schemeClr val="accent3">
                  <a:lumMod val="75000"/>
                </a:schemeClr>
              </a:solidFill>
            </a:endParaRPr>
          </a:p>
        </p:txBody>
      </p:sp>
      <p:sp>
        <p:nvSpPr>
          <p:cNvPr id="31" name="Rectangle 30"/>
          <p:cNvSpPr/>
          <p:nvPr/>
        </p:nvSpPr>
        <p:spPr>
          <a:xfrm>
            <a:off x="383545" y="2618257"/>
            <a:ext cx="455724" cy="523220"/>
          </a:xfrm>
          <a:prstGeom prst="rect">
            <a:avLst/>
          </a:prstGeom>
        </p:spPr>
        <p:txBody>
          <a:bodyPr wrap="none">
            <a:spAutoFit/>
          </a:bodyPr>
          <a:lstStyle/>
          <a:p>
            <a:r>
              <a:rPr lang="en-US" sz="2800" dirty="0">
                <a:solidFill>
                  <a:schemeClr val="accent3">
                    <a:lumMod val="75000"/>
                  </a:schemeClr>
                </a:solidFill>
                <a:latin typeface="Zapf Dingbats"/>
                <a:ea typeface="Zapf Dingbats"/>
                <a:cs typeface="Zapf Dingbats"/>
              </a:rPr>
              <a:t>✓</a:t>
            </a:r>
            <a:endParaRPr lang="en-US" sz="2800" dirty="0">
              <a:solidFill>
                <a:schemeClr val="accent3">
                  <a:lumMod val="75000"/>
                </a:schemeClr>
              </a:solidFill>
            </a:endParaRPr>
          </a:p>
        </p:txBody>
      </p:sp>
      <p:sp>
        <p:nvSpPr>
          <p:cNvPr id="32" name="Rectangle 31"/>
          <p:cNvSpPr/>
          <p:nvPr/>
        </p:nvSpPr>
        <p:spPr>
          <a:xfrm>
            <a:off x="383545" y="3276765"/>
            <a:ext cx="455724" cy="523220"/>
          </a:xfrm>
          <a:prstGeom prst="rect">
            <a:avLst/>
          </a:prstGeom>
        </p:spPr>
        <p:txBody>
          <a:bodyPr wrap="none">
            <a:spAutoFit/>
          </a:bodyPr>
          <a:lstStyle/>
          <a:p>
            <a:r>
              <a:rPr lang="en-US" sz="2800" dirty="0">
                <a:solidFill>
                  <a:schemeClr val="accent3">
                    <a:lumMod val="75000"/>
                  </a:schemeClr>
                </a:solidFill>
                <a:latin typeface="Zapf Dingbats"/>
                <a:ea typeface="Zapf Dingbats"/>
                <a:cs typeface="Zapf Dingbats"/>
              </a:rPr>
              <a:t>✓</a:t>
            </a:r>
            <a:endParaRPr lang="en-US" sz="2800" dirty="0">
              <a:solidFill>
                <a:schemeClr val="accent3">
                  <a:lumMod val="75000"/>
                </a:schemeClr>
              </a:solidFill>
            </a:endParaRPr>
          </a:p>
        </p:txBody>
      </p:sp>
      <p:sp>
        <p:nvSpPr>
          <p:cNvPr id="33" name="Rectangle 32"/>
          <p:cNvSpPr/>
          <p:nvPr/>
        </p:nvSpPr>
        <p:spPr>
          <a:xfrm>
            <a:off x="383545" y="3782713"/>
            <a:ext cx="455724" cy="523220"/>
          </a:xfrm>
          <a:prstGeom prst="rect">
            <a:avLst/>
          </a:prstGeom>
        </p:spPr>
        <p:txBody>
          <a:bodyPr wrap="none">
            <a:spAutoFit/>
          </a:bodyPr>
          <a:lstStyle/>
          <a:p>
            <a:r>
              <a:rPr lang="en-US" sz="2800" dirty="0">
                <a:solidFill>
                  <a:schemeClr val="accent3">
                    <a:lumMod val="75000"/>
                  </a:schemeClr>
                </a:solidFill>
                <a:latin typeface="Zapf Dingbats"/>
                <a:ea typeface="Zapf Dingbats"/>
                <a:cs typeface="Zapf Dingbats"/>
              </a:rPr>
              <a:t>✓</a:t>
            </a:r>
            <a:endParaRPr lang="en-US" sz="2800" dirty="0">
              <a:solidFill>
                <a:schemeClr val="accent3">
                  <a:lumMod val="75000"/>
                </a:schemeClr>
              </a:solidFill>
            </a:endParaRPr>
          </a:p>
        </p:txBody>
      </p:sp>
      <p:sp>
        <p:nvSpPr>
          <p:cNvPr id="34" name="Rectangle 33"/>
          <p:cNvSpPr/>
          <p:nvPr/>
        </p:nvSpPr>
        <p:spPr>
          <a:xfrm>
            <a:off x="374649" y="4280741"/>
            <a:ext cx="455724" cy="523220"/>
          </a:xfrm>
          <a:prstGeom prst="rect">
            <a:avLst/>
          </a:prstGeom>
        </p:spPr>
        <p:txBody>
          <a:bodyPr wrap="none">
            <a:spAutoFit/>
          </a:bodyPr>
          <a:lstStyle/>
          <a:p>
            <a:r>
              <a:rPr lang="en-US" sz="2800" dirty="0">
                <a:solidFill>
                  <a:schemeClr val="accent3">
                    <a:lumMod val="75000"/>
                  </a:schemeClr>
                </a:solidFill>
                <a:latin typeface="Zapf Dingbats"/>
                <a:ea typeface="Zapf Dingbats"/>
                <a:cs typeface="Zapf Dingbats"/>
              </a:rPr>
              <a:t>✓</a:t>
            </a:r>
            <a:endParaRPr lang="en-US" sz="2800" dirty="0">
              <a:solidFill>
                <a:schemeClr val="accent3">
                  <a:lumMod val="75000"/>
                </a:schemeClr>
              </a:solidFill>
            </a:endParaRPr>
          </a:p>
        </p:txBody>
      </p:sp>
      <p:sp>
        <p:nvSpPr>
          <p:cNvPr id="35" name="Rectangle 34"/>
          <p:cNvSpPr/>
          <p:nvPr/>
        </p:nvSpPr>
        <p:spPr>
          <a:xfrm>
            <a:off x="374649" y="4796268"/>
            <a:ext cx="455724" cy="523220"/>
          </a:xfrm>
          <a:prstGeom prst="rect">
            <a:avLst/>
          </a:prstGeom>
        </p:spPr>
        <p:txBody>
          <a:bodyPr wrap="none">
            <a:spAutoFit/>
          </a:bodyPr>
          <a:lstStyle/>
          <a:p>
            <a:r>
              <a:rPr lang="en-US" sz="2800" dirty="0">
                <a:solidFill>
                  <a:schemeClr val="accent3">
                    <a:lumMod val="75000"/>
                  </a:schemeClr>
                </a:solidFill>
                <a:latin typeface="Zapf Dingbats"/>
                <a:ea typeface="Zapf Dingbats"/>
                <a:cs typeface="Zapf Dingbats"/>
              </a:rPr>
              <a:t>✓</a:t>
            </a:r>
            <a:endParaRPr lang="en-US" sz="2800" dirty="0">
              <a:solidFill>
                <a:schemeClr val="accent3">
                  <a:lumMod val="75000"/>
                </a:schemeClr>
              </a:solidFill>
            </a:endParaRPr>
          </a:p>
        </p:txBody>
      </p:sp>
      <p:sp>
        <p:nvSpPr>
          <p:cNvPr id="37" name="Rectangle 36"/>
          <p:cNvSpPr/>
          <p:nvPr/>
        </p:nvSpPr>
        <p:spPr>
          <a:xfrm>
            <a:off x="464539" y="5468468"/>
            <a:ext cx="8222261" cy="830997"/>
          </a:xfrm>
          <a:prstGeom prst="rect">
            <a:avLst/>
          </a:prstGeom>
          <a:noFill/>
        </p:spPr>
        <p:txBody>
          <a:bodyPr wrap="square">
            <a:spAutoFit/>
          </a:bodyPr>
          <a:lstStyle/>
          <a:p>
            <a:pPr algn="ctr"/>
            <a:r>
              <a:rPr lang="en-US" sz="1600" b="1" dirty="0" smtClean="0">
                <a:solidFill>
                  <a:srgbClr val="5C5C5C"/>
                </a:solidFill>
                <a:latin typeface="Arial" pitchFamily="34" charset="0"/>
              </a:rPr>
              <a:t>To download these </a:t>
            </a:r>
            <a:r>
              <a:rPr lang="en-US" sz="1600" b="1" dirty="0" smtClean="0">
                <a:solidFill>
                  <a:srgbClr val="5C5C5C"/>
                </a:solidFill>
                <a:latin typeface="Arial" pitchFamily="34" charset="0"/>
              </a:rPr>
              <a:t>modules for </a:t>
            </a:r>
            <a:r>
              <a:rPr lang="en-US" sz="1600" b="1" dirty="0" smtClean="0">
                <a:solidFill>
                  <a:srgbClr val="5C5C5C"/>
                </a:solidFill>
                <a:latin typeface="Arial" pitchFamily="34" charset="0"/>
              </a:rPr>
              <a:t>private use: </a:t>
            </a:r>
          </a:p>
          <a:p>
            <a:pPr algn="ctr"/>
            <a:r>
              <a:rPr lang="en-US" sz="1600" dirty="0" smtClean="0">
                <a:hlinkClick r:id="rId3"/>
              </a:rPr>
              <a:t>http</a:t>
            </a:r>
            <a:r>
              <a:rPr lang="en-US" sz="1600" dirty="0">
                <a:hlinkClick r:id="rId3"/>
              </a:rPr>
              <a:t>://www.vestedway.com/vested-orientation-download/</a:t>
            </a:r>
            <a:endParaRPr lang="en-US" sz="1600" dirty="0"/>
          </a:p>
          <a:p>
            <a:pPr algn="ctr"/>
            <a:endParaRPr lang="en-US" sz="1600" b="1" dirty="0" smtClean="0">
              <a:solidFill>
                <a:srgbClr val="5C5C5C"/>
              </a:solidFill>
              <a:latin typeface="Arial" pitchFamily="34" charset="0"/>
            </a:endParaRPr>
          </a:p>
        </p:txBody>
      </p:sp>
    </p:spTree>
    <p:extLst>
      <p:ext uri="{BB962C8B-B14F-4D97-AF65-F5344CB8AC3E}">
        <p14:creationId xmlns:p14="http://schemas.microsoft.com/office/powerpoint/2010/main" val="423717505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18526" y="61278"/>
            <a:ext cx="8544881" cy="782637"/>
          </a:xfrm>
        </p:spPr>
        <p:txBody>
          <a:bodyPr>
            <a:noAutofit/>
          </a:bodyPr>
          <a:lstStyle/>
          <a:p>
            <a:r>
              <a:rPr lang="en-US" sz="2950" dirty="0" smtClean="0"/>
              <a:t>It’s Now Time To Map Out </a:t>
            </a:r>
            <a:r>
              <a:rPr lang="en-US" sz="2950" i="1" dirty="0" smtClean="0"/>
              <a:t>YOUR </a:t>
            </a:r>
            <a:r>
              <a:rPr lang="en-US" sz="2950" dirty="0" smtClean="0"/>
              <a:t>Vested Journey!</a:t>
            </a:r>
            <a:endParaRPr lang="en-US" sz="2950" i="1" dirty="0"/>
          </a:p>
        </p:txBody>
      </p:sp>
      <p:sp>
        <p:nvSpPr>
          <p:cNvPr id="6" name="Chevron 5"/>
          <p:cNvSpPr/>
          <p:nvPr/>
        </p:nvSpPr>
        <p:spPr bwMode="auto">
          <a:xfrm>
            <a:off x="6834745" y="1014705"/>
            <a:ext cx="2240280" cy="548640"/>
          </a:xfrm>
          <a:prstGeom prst="chevron">
            <a:avLst/>
          </a:prstGeom>
          <a:solidFill>
            <a:srgbClr val="F77C00"/>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algn="ctr"/>
            <a:r>
              <a:rPr lang="en-US" sz="1400" b="1" dirty="0" smtClean="0">
                <a:solidFill>
                  <a:schemeClr val="bg1"/>
                </a:solidFill>
                <a:latin typeface="Arial" pitchFamily="34" charset="0"/>
              </a:rPr>
              <a:t>Mastery</a:t>
            </a:r>
          </a:p>
        </p:txBody>
      </p:sp>
      <p:sp>
        <p:nvSpPr>
          <p:cNvPr id="7" name="Chevron 6"/>
          <p:cNvSpPr/>
          <p:nvPr/>
        </p:nvSpPr>
        <p:spPr bwMode="auto">
          <a:xfrm>
            <a:off x="4820283" y="1014705"/>
            <a:ext cx="2240280" cy="548640"/>
          </a:xfrm>
          <a:prstGeom prst="chevron">
            <a:avLst/>
          </a:prstGeom>
          <a:solidFill>
            <a:srgbClr val="F77C00"/>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algn="ctr"/>
            <a:r>
              <a:rPr lang="en-US" sz="1400" b="1" dirty="0" smtClean="0">
                <a:solidFill>
                  <a:schemeClr val="bg1"/>
                </a:solidFill>
                <a:latin typeface="Arial" pitchFamily="34" charset="0"/>
              </a:rPr>
              <a:t>Implementation</a:t>
            </a:r>
          </a:p>
        </p:txBody>
      </p:sp>
      <p:sp>
        <p:nvSpPr>
          <p:cNvPr id="8" name="Chevron 7"/>
          <p:cNvSpPr/>
          <p:nvPr/>
        </p:nvSpPr>
        <p:spPr bwMode="auto">
          <a:xfrm>
            <a:off x="2820570" y="1014705"/>
            <a:ext cx="2240280" cy="548640"/>
          </a:xfrm>
          <a:prstGeom prst="chevron">
            <a:avLst/>
          </a:prstGeom>
          <a:solidFill>
            <a:srgbClr val="F77C00"/>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algn="ctr"/>
            <a:r>
              <a:rPr lang="en-US" sz="1400" b="1" dirty="0" smtClean="0">
                <a:solidFill>
                  <a:schemeClr val="bg1"/>
                </a:solidFill>
                <a:latin typeface="Arial" pitchFamily="34" charset="0"/>
              </a:rPr>
              <a:t>Understanding</a:t>
            </a:r>
          </a:p>
        </p:txBody>
      </p:sp>
      <p:sp>
        <p:nvSpPr>
          <p:cNvPr id="9" name="Chevron 8"/>
          <p:cNvSpPr/>
          <p:nvPr/>
        </p:nvSpPr>
        <p:spPr bwMode="auto">
          <a:xfrm>
            <a:off x="806109" y="1014705"/>
            <a:ext cx="2240280" cy="548640"/>
          </a:xfrm>
          <a:prstGeom prst="chevron">
            <a:avLst/>
          </a:prstGeom>
          <a:solidFill>
            <a:srgbClr val="F77C00"/>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algn="ctr"/>
            <a:r>
              <a:rPr lang="en-US" sz="1400" b="1" dirty="0" smtClean="0">
                <a:solidFill>
                  <a:schemeClr val="bg1"/>
                </a:solidFill>
                <a:latin typeface="Arial" pitchFamily="34" charset="0"/>
              </a:rPr>
              <a:t>Awareness</a:t>
            </a:r>
          </a:p>
        </p:txBody>
      </p:sp>
      <p:sp>
        <p:nvSpPr>
          <p:cNvPr id="11" name="Slide Number Placeholder 2"/>
          <p:cNvSpPr txBox="1">
            <a:spLocks/>
          </p:cNvSpPr>
          <p:nvPr/>
        </p:nvSpPr>
        <p:spPr>
          <a:xfrm>
            <a:off x="8672513" y="6357261"/>
            <a:ext cx="381789" cy="429299"/>
          </a:xfrm>
          <a:prstGeom prst="rect">
            <a:avLst/>
          </a:prstGeom>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fld id="{0A9724E5-0A80-3C41-8955-F8E17D92E2DB}" type="slidenum">
              <a:rPr kumimoji="0" lang="en-US" sz="1100" b="0" i="0" u="none" strike="noStrike" kern="1200" cap="none" spc="0" normalizeH="0" baseline="0" noProof="0" smtClean="0">
                <a:ln>
                  <a:noFill/>
                </a:ln>
                <a:solidFill>
                  <a:srgbClr val="5C5C5C"/>
                </a:solidFill>
                <a:effectLst/>
                <a:uLnTx/>
                <a:uFillTx/>
                <a:latin typeface="Tahoma" pitchFamily="34" charset="0"/>
                <a:ea typeface="+mn-ea"/>
                <a:cs typeface="Arial" pitchFamily="34" charset="0"/>
              </a:rPr>
              <a:pPr marL="0" marR="0" lvl="0" indent="0" algn="ctr" defTabSz="914400" rtl="0" eaLnBrk="1" fontAlgn="base" latinLnBrk="0" hangingPunct="1">
                <a:lnSpc>
                  <a:spcPct val="100000"/>
                </a:lnSpc>
                <a:spcBef>
                  <a:spcPct val="0"/>
                </a:spcBef>
                <a:spcAft>
                  <a:spcPct val="0"/>
                </a:spcAft>
                <a:buClrTx/>
                <a:buSzTx/>
                <a:buFontTx/>
                <a:buNone/>
                <a:tabLst/>
                <a:defRPr/>
              </a:pPr>
              <a:t>47</a:t>
            </a:fld>
            <a:endParaRPr kumimoji="0" lang="en-US" sz="1100" b="0" i="0" u="none" strike="noStrike" kern="1200" cap="none" spc="0" normalizeH="0" baseline="0" noProof="0" dirty="0">
              <a:ln>
                <a:noFill/>
              </a:ln>
              <a:solidFill>
                <a:srgbClr val="5C5C5C"/>
              </a:solidFill>
              <a:effectLst/>
              <a:uLnTx/>
              <a:uFillTx/>
              <a:latin typeface="Tahoma" pitchFamily="34" charset="0"/>
              <a:ea typeface="+mn-ea"/>
              <a:cs typeface="Arial" pitchFamily="34" charset="0"/>
            </a:endParaRPr>
          </a:p>
        </p:txBody>
      </p:sp>
      <p:graphicFrame>
        <p:nvGraphicFramePr>
          <p:cNvPr id="10" name="Table 9"/>
          <p:cNvGraphicFramePr>
            <a:graphicFrameLocks noGrp="1"/>
          </p:cNvGraphicFramePr>
          <p:nvPr>
            <p:extLst>
              <p:ext uri="{D42A27DB-BD31-4B8C-83A1-F6EECF244321}">
                <p14:modId xmlns:p14="http://schemas.microsoft.com/office/powerpoint/2010/main" val="3158170308"/>
              </p:ext>
            </p:extLst>
          </p:nvPr>
        </p:nvGraphicFramePr>
        <p:xfrm>
          <a:off x="318526" y="1558978"/>
          <a:ext cx="8518545" cy="4494713"/>
        </p:xfrm>
        <a:graphic>
          <a:graphicData uri="http://schemas.openxmlformats.org/drawingml/2006/table">
            <a:tbl>
              <a:tblPr firstRow="1" bandRow="1">
                <a:tableStyleId>{5C22544A-7EE6-4342-B048-85BDC9FD1C3A}</a:tableStyleId>
              </a:tblPr>
              <a:tblGrid>
                <a:gridCol w="471825"/>
                <a:gridCol w="2011680"/>
                <a:gridCol w="2011680"/>
                <a:gridCol w="2011680"/>
                <a:gridCol w="2011680"/>
              </a:tblGrid>
              <a:tr h="3123113">
                <a:tc>
                  <a:txBody>
                    <a:bodyPr/>
                    <a:lstStyle/>
                    <a:p>
                      <a:pPr algn="ctr">
                        <a:lnSpc>
                          <a:spcPct val="100000"/>
                        </a:lnSpc>
                        <a:spcBef>
                          <a:spcPts val="0"/>
                        </a:spcBef>
                        <a:spcAft>
                          <a:spcPts val="0"/>
                        </a:spcAft>
                        <a:tabLst>
                          <a:tab pos="2398713" algn="l"/>
                        </a:tabLst>
                      </a:pPr>
                      <a:r>
                        <a:rPr lang="en-US" sz="1400" b="1" dirty="0" smtClean="0">
                          <a:solidFill>
                            <a:schemeClr val="bg1"/>
                          </a:solidFill>
                          <a:latin typeface="Arial" pitchFamily="34" charset="0"/>
                          <a:cs typeface="Arial" pitchFamily="34" charset="0"/>
                        </a:rPr>
                        <a:t>Products / Support</a:t>
                      </a:r>
                      <a:r>
                        <a:rPr lang="en-US" sz="1400" b="1" baseline="0" dirty="0" smtClean="0">
                          <a:solidFill>
                            <a:schemeClr val="bg1"/>
                          </a:solidFill>
                          <a:latin typeface="Arial" pitchFamily="34" charset="0"/>
                          <a:cs typeface="Arial" pitchFamily="34" charset="0"/>
                        </a:rPr>
                        <a:t> </a:t>
                      </a:r>
                      <a:r>
                        <a:rPr lang="en-US" sz="1400" b="1" dirty="0" smtClean="0">
                          <a:solidFill>
                            <a:schemeClr val="bg1"/>
                          </a:solidFill>
                          <a:latin typeface="Arial" pitchFamily="34" charset="0"/>
                          <a:cs typeface="Arial" pitchFamily="34" charset="0"/>
                        </a:rPr>
                        <a:t>Services</a:t>
                      </a:r>
                    </a:p>
                  </a:txBody>
                  <a:tcPr vert="vert270" anchor="ctr">
                    <a:lnL w="12700" cap="flat" cmpd="sng" algn="ctr">
                      <a:noFill/>
                      <a:prstDash val="solid"/>
                      <a:round/>
                      <a:headEnd type="none" w="med" len="med"/>
                      <a:tailEnd type="none" w="med" len="med"/>
                    </a:lnL>
                    <a:lnR w="381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C5C5C"/>
                    </a:solidFill>
                  </a:tcPr>
                </a:tc>
                <a:tc>
                  <a:txBody>
                    <a:bodyPr/>
                    <a:lstStyle/>
                    <a:p>
                      <a:pPr marL="0" indent="0" algn="ctr">
                        <a:lnSpc>
                          <a:spcPct val="100000"/>
                        </a:lnSpc>
                        <a:spcBef>
                          <a:spcPts val="0"/>
                        </a:spcBef>
                        <a:spcAft>
                          <a:spcPts val="0"/>
                        </a:spcAft>
                        <a:buFont typeface="Arial"/>
                        <a:buNone/>
                      </a:pPr>
                      <a:r>
                        <a:rPr lang="en-US" sz="1400" b="1" i="1" dirty="0" smtClean="0">
                          <a:solidFill>
                            <a:schemeClr val="tx1"/>
                          </a:solidFill>
                          <a:latin typeface="Arial" pitchFamily="34" charset="0"/>
                          <a:cs typeface="Arial" pitchFamily="34" charset="0"/>
                        </a:rPr>
                        <a:t>Courseware</a:t>
                      </a:r>
                      <a:endParaRPr lang="en-US" sz="1400" b="1" baseline="0" dirty="0" smtClean="0">
                        <a:solidFill>
                          <a:schemeClr val="tx1"/>
                        </a:solidFill>
                        <a:latin typeface="Arial" pitchFamily="34" charset="0"/>
                        <a:cs typeface="Arial" pitchFamily="34" charset="0"/>
                      </a:endParaRPr>
                    </a:p>
                    <a:p>
                      <a:pPr marL="117475" indent="-117475">
                        <a:lnSpc>
                          <a:spcPct val="100000"/>
                        </a:lnSpc>
                        <a:spcBef>
                          <a:spcPts val="0"/>
                        </a:spcBef>
                        <a:spcAft>
                          <a:spcPts val="0"/>
                        </a:spcAft>
                        <a:buFont typeface="Arial"/>
                        <a:buChar char="•"/>
                      </a:pPr>
                      <a:r>
                        <a:rPr lang="en-US" sz="1400" b="1" baseline="0" dirty="0" smtClean="0">
                          <a:solidFill>
                            <a:srgbClr val="F77F00"/>
                          </a:solidFill>
                          <a:latin typeface="Arial" pitchFamily="34" charset="0"/>
                          <a:cs typeface="Arial" pitchFamily="34" charset="0"/>
                          <a:hlinkClick r:id="rId2"/>
                        </a:rPr>
                        <a:t>Vested Orientation (six free online modules)</a:t>
                      </a:r>
                      <a:endParaRPr lang="en-US" sz="1400" b="1" baseline="0" dirty="0" smtClean="0">
                        <a:solidFill>
                          <a:srgbClr val="F77F00"/>
                        </a:solidFill>
                        <a:latin typeface="Arial" pitchFamily="34" charset="0"/>
                        <a:cs typeface="Arial" pitchFamily="34" charset="0"/>
                      </a:endParaRPr>
                    </a:p>
                    <a:p>
                      <a:pPr marL="117475" indent="-117475">
                        <a:lnSpc>
                          <a:spcPct val="100000"/>
                        </a:lnSpc>
                        <a:spcBef>
                          <a:spcPts val="0"/>
                        </a:spcBef>
                        <a:spcAft>
                          <a:spcPts val="0"/>
                        </a:spcAft>
                        <a:buFont typeface="Arial"/>
                        <a:buChar char="•"/>
                      </a:pPr>
                      <a:endParaRPr lang="en-US" sz="1400" b="1" dirty="0" smtClean="0">
                        <a:solidFill>
                          <a:srgbClr val="F77F00"/>
                        </a:solidFill>
                        <a:latin typeface="Arial" pitchFamily="34" charset="0"/>
                        <a:cs typeface="Arial" pitchFamily="34" charset="0"/>
                      </a:endParaRPr>
                    </a:p>
                    <a:p>
                      <a:pPr marL="0" marR="0" indent="0" algn="ctr" defTabSz="457200" rtl="0" eaLnBrk="1" fontAlgn="auto" latinLnBrk="0" hangingPunct="1">
                        <a:lnSpc>
                          <a:spcPct val="100000"/>
                        </a:lnSpc>
                        <a:spcBef>
                          <a:spcPts val="0"/>
                        </a:spcBef>
                        <a:spcAft>
                          <a:spcPts val="0"/>
                        </a:spcAft>
                        <a:buClrTx/>
                        <a:buSzTx/>
                        <a:buFont typeface="Arial"/>
                        <a:buNone/>
                        <a:tabLst/>
                        <a:defRPr/>
                      </a:pPr>
                      <a:r>
                        <a:rPr lang="en-US" sz="1400" b="1" i="1" baseline="0" dirty="0" smtClean="0">
                          <a:solidFill>
                            <a:schemeClr val="tx2">
                              <a:lumMod val="75000"/>
                              <a:lumOff val="25000"/>
                            </a:schemeClr>
                          </a:solidFill>
                          <a:latin typeface="Arial" pitchFamily="34" charset="0"/>
                          <a:cs typeface="Arial" pitchFamily="34" charset="0"/>
                        </a:rPr>
                        <a:t>Support</a:t>
                      </a:r>
                      <a:endParaRPr lang="en-US" sz="1400" b="1" i="1" dirty="0" smtClean="0">
                        <a:solidFill>
                          <a:schemeClr val="tx1"/>
                        </a:solidFill>
                        <a:latin typeface="Arial" pitchFamily="34" charset="0"/>
                        <a:cs typeface="Arial" pitchFamily="34" charset="0"/>
                      </a:endParaRPr>
                    </a:p>
                    <a:p>
                      <a:pPr marL="117475" indent="-117475">
                        <a:lnSpc>
                          <a:spcPct val="100000"/>
                        </a:lnSpc>
                        <a:spcBef>
                          <a:spcPts val="0"/>
                        </a:spcBef>
                        <a:spcAft>
                          <a:spcPts val="0"/>
                        </a:spcAft>
                        <a:buFont typeface="Arial"/>
                        <a:buChar char="•"/>
                      </a:pPr>
                      <a:r>
                        <a:rPr lang="en-US" sz="1400" b="1" dirty="0" smtClean="0">
                          <a:solidFill>
                            <a:schemeClr val="tx1"/>
                          </a:solidFill>
                          <a:latin typeface="Arial" pitchFamily="34" charset="0"/>
                          <a:cs typeface="Arial" pitchFamily="34" charset="0"/>
                        </a:rPr>
                        <a:t>Speeches</a:t>
                      </a:r>
                    </a:p>
                    <a:p>
                      <a:pPr marL="117475" indent="-117475">
                        <a:lnSpc>
                          <a:spcPct val="100000"/>
                        </a:lnSpc>
                        <a:spcBef>
                          <a:spcPts val="0"/>
                        </a:spcBef>
                        <a:spcAft>
                          <a:spcPts val="0"/>
                        </a:spcAft>
                        <a:buFont typeface="Arial"/>
                        <a:buChar char="•"/>
                      </a:pPr>
                      <a:endParaRPr lang="en-US" sz="1400" b="1" dirty="0" smtClean="0">
                        <a:solidFill>
                          <a:schemeClr val="tx1"/>
                        </a:solidFill>
                        <a:latin typeface="Arial" pitchFamily="34" charset="0"/>
                        <a:cs typeface="Arial" pitchFamily="34" charset="0"/>
                      </a:endParaRPr>
                    </a:p>
                    <a:p>
                      <a:pPr marL="117475" indent="-117475">
                        <a:lnSpc>
                          <a:spcPct val="100000"/>
                        </a:lnSpc>
                        <a:spcBef>
                          <a:spcPts val="0"/>
                        </a:spcBef>
                        <a:spcAft>
                          <a:spcPts val="0"/>
                        </a:spcAft>
                        <a:buFont typeface="Arial"/>
                        <a:buChar char="•"/>
                      </a:pPr>
                      <a:r>
                        <a:rPr lang="en-US" sz="1400" b="1" dirty="0" smtClean="0">
                          <a:solidFill>
                            <a:schemeClr val="tx1"/>
                          </a:solidFill>
                          <a:latin typeface="Arial" pitchFamily="34" charset="0"/>
                          <a:cs typeface="Arial" pitchFamily="34" charset="0"/>
                        </a:rPr>
                        <a:t>Half</a:t>
                      </a:r>
                      <a:r>
                        <a:rPr lang="en-US" sz="1400" b="1" baseline="0" dirty="0" smtClean="0">
                          <a:solidFill>
                            <a:schemeClr val="tx1"/>
                          </a:solidFill>
                          <a:latin typeface="Arial" pitchFamily="34" charset="0"/>
                          <a:cs typeface="Arial" pitchFamily="34" charset="0"/>
                        </a:rPr>
                        <a:t> Day and Full Day Workshops</a:t>
                      </a:r>
                    </a:p>
                    <a:p>
                      <a:pPr marL="166688" indent="-166688">
                        <a:lnSpc>
                          <a:spcPct val="100000"/>
                        </a:lnSpc>
                        <a:spcBef>
                          <a:spcPts val="0"/>
                        </a:spcBef>
                        <a:spcAft>
                          <a:spcPts val="0"/>
                        </a:spcAft>
                        <a:buFont typeface="Arial"/>
                        <a:buChar char="•"/>
                      </a:pPr>
                      <a:endParaRPr lang="en-US" sz="1400" b="1" dirty="0" smtClean="0">
                        <a:solidFill>
                          <a:schemeClr val="tx1"/>
                        </a:solidFill>
                        <a:latin typeface="Arial" pitchFamily="34" charset="0"/>
                        <a:cs typeface="Arial" pitchFamily="34" charset="0"/>
                      </a:endParaRPr>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 typeface="Arial"/>
                        <a:buNone/>
                        <a:tabLst/>
                        <a:defRPr/>
                      </a:pPr>
                      <a:r>
                        <a:rPr lang="en-US" sz="1400" b="1" i="1" dirty="0" smtClean="0">
                          <a:solidFill>
                            <a:schemeClr val="tx2">
                              <a:lumMod val="75000"/>
                              <a:lumOff val="25000"/>
                            </a:schemeClr>
                          </a:solidFill>
                          <a:latin typeface="Arial" pitchFamily="34" charset="0"/>
                          <a:cs typeface="Arial" pitchFamily="34" charset="0"/>
                        </a:rPr>
                        <a:t>Courseware</a:t>
                      </a:r>
                    </a:p>
                    <a:p>
                      <a:pPr marL="117475" indent="-117475">
                        <a:lnSpc>
                          <a:spcPct val="100000"/>
                        </a:lnSpc>
                        <a:spcBef>
                          <a:spcPts val="0"/>
                        </a:spcBef>
                        <a:spcAft>
                          <a:spcPts val="0"/>
                        </a:spcAft>
                        <a:buFont typeface="Arial"/>
                        <a:buChar char="•"/>
                      </a:pPr>
                      <a:r>
                        <a:rPr lang="en-US" sz="1400" b="1" dirty="0" smtClean="0">
                          <a:solidFill>
                            <a:srgbClr val="F77C00"/>
                          </a:solidFill>
                          <a:latin typeface="Arial" pitchFamily="34" charset="0"/>
                          <a:cs typeface="Arial" pitchFamily="34" charset="0"/>
                        </a:rPr>
                        <a:t>Five Rules online course</a:t>
                      </a:r>
                      <a:endParaRPr lang="en-US" sz="1400" b="1" dirty="0" smtClean="0">
                        <a:solidFill>
                          <a:srgbClr val="F77C00"/>
                        </a:solidFill>
                        <a:latin typeface="Arial" pitchFamily="34" charset="0"/>
                        <a:cs typeface="Arial" pitchFamily="34" charset="0"/>
                        <a:hlinkClick r:id=""/>
                      </a:endParaRPr>
                    </a:p>
                    <a:p>
                      <a:pPr marL="117475" indent="-117475">
                        <a:lnSpc>
                          <a:spcPct val="100000"/>
                        </a:lnSpc>
                        <a:spcBef>
                          <a:spcPts val="0"/>
                        </a:spcBef>
                        <a:spcAft>
                          <a:spcPts val="0"/>
                        </a:spcAft>
                        <a:buFont typeface="Arial"/>
                        <a:buChar char="•"/>
                      </a:pPr>
                      <a:r>
                        <a:rPr lang="en-US" sz="1400" b="1" dirty="0" smtClean="0">
                          <a:solidFill>
                            <a:srgbClr val="F77C00"/>
                          </a:solidFill>
                          <a:latin typeface="Arial" pitchFamily="34" charset="0"/>
                          <a:cs typeface="Arial" pitchFamily="34" charset="0"/>
                          <a:hlinkClick r:id="rId3"/>
                        </a:rPr>
                        <a:t>3 Day Vested Exec</a:t>
                      </a:r>
                      <a:r>
                        <a:rPr lang="en-US" sz="1400" b="1" baseline="0" dirty="0" smtClean="0">
                          <a:solidFill>
                            <a:srgbClr val="F77C00"/>
                          </a:solidFill>
                          <a:latin typeface="Arial" pitchFamily="34" charset="0"/>
                          <a:cs typeface="Arial" pitchFamily="34" charset="0"/>
                          <a:hlinkClick r:id="rId3"/>
                        </a:rPr>
                        <a:t> </a:t>
                      </a:r>
                      <a:r>
                        <a:rPr lang="en-US" sz="1400" b="1" dirty="0" smtClean="0">
                          <a:solidFill>
                            <a:srgbClr val="F77C00"/>
                          </a:solidFill>
                          <a:latin typeface="Arial" pitchFamily="34" charset="0"/>
                          <a:cs typeface="Arial" pitchFamily="34" charset="0"/>
                          <a:hlinkClick r:id="rId3"/>
                        </a:rPr>
                        <a:t>Education</a:t>
                      </a:r>
                      <a:r>
                        <a:rPr lang="en-US" sz="1400" b="1" baseline="0" dirty="0" smtClean="0">
                          <a:solidFill>
                            <a:srgbClr val="F77C00"/>
                          </a:solidFill>
                          <a:latin typeface="Arial" pitchFamily="34" charset="0"/>
                          <a:cs typeface="Arial" pitchFamily="34" charset="0"/>
                          <a:hlinkClick r:id="rId3"/>
                        </a:rPr>
                        <a:t> Course</a:t>
                      </a:r>
                      <a:endParaRPr lang="en-US" sz="1400" b="1" baseline="0" dirty="0" smtClean="0">
                        <a:solidFill>
                          <a:schemeClr val="tx1"/>
                        </a:solidFill>
                        <a:latin typeface="Arial" pitchFamily="34" charset="0"/>
                        <a:cs typeface="Arial" pitchFamily="34" charset="0"/>
                      </a:endParaRPr>
                    </a:p>
                    <a:p>
                      <a:pPr marL="0" indent="0" algn="ctr">
                        <a:lnSpc>
                          <a:spcPct val="100000"/>
                        </a:lnSpc>
                        <a:spcBef>
                          <a:spcPts val="0"/>
                        </a:spcBef>
                        <a:spcAft>
                          <a:spcPts val="0"/>
                        </a:spcAft>
                        <a:buFont typeface="Arial"/>
                        <a:buNone/>
                      </a:pPr>
                      <a:r>
                        <a:rPr lang="en-US" sz="1400" b="1" i="1" baseline="0" dirty="0" smtClean="0">
                          <a:solidFill>
                            <a:schemeClr val="tx2">
                              <a:lumMod val="75000"/>
                              <a:lumOff val="25000"/>
                            </a:schemeClr>
                          </a:solidFill>
                          <a:latin typeface="Arial" pitchFamily="34" charset="0"/>
                          <a:cs typeface="Arial" pitchFamily="34" charset="0"/>
                        </a:rPr>
                        <a:t>Support</a:t>
                      </a:r>
                    </a:p>
                    <a:p>
                      <a:pPr marL="117475" indent="-117475">
                        <a:lnSpc>
                          <a:spcPct val="100000"/>
                        </a:lnSpc>
                        <a:spcBef>
                          <a:spcPts val="0"/>
                        </a:spcBef>
                        <a:spcAft>
                          <a:spcPts val="0"/>
                        </a:spcAft>
                        <a:buFont typeface="Arial"/>
                        <a:buChar char="•"/>
                      </a:pPr>
                      <a:r>
                        <a:rPr lang="en-US" sz="1400" b="1" baseline="0" dirty="0" smtClean="0">
                          <a:solidFill>
                            <a:srgbClr val="5C5C5C"/>
                          </a:solidFill>
                          <a:latin typeface="Arial" pitchFamily="34" charset="0"/>
                          <a:cs typeface="Arial" pitchFamily="34" charset="0"/>
                        </a:rPr>
                        <a:t>Deal Review</a:t>
                      </a:r>
                    </a:p>
                    <a:p>
                      <a:pPr marL="117475" indent="-117475">
                        <a:lnSpc>
                          <a:spcPct val="100000"/>
                        </a:lnSpc>
                        <a:spcBef>
                          <a:spcPts val="0"/>
                        </a:spcBef>
                        <a:spcAft>
                          <a:spcPts val="0"/>
                        </a:spcAft>
                        <a:buFont typeface="Arial"/>
                        <a:buChar char="•"/>
                      </a:pPr>
                      <a:r>
                        <a:rPr lang="en-US" sz="1400" b="1" baseline="0" dirty="0" smtClean="0">
                          <a:solidFill>
                            <a:srgbClr val="5C5C5C"/>
                          </a:solidFill>
                          <a:latin typeface="Arial" pitchFamily="34" charset="0"/>
                          <a:cs typeface="Arial" pitchFamily="34" charset="0"/>
                        </a:rPr>
                        <a:t>Compatibility and Trust Assessment</a:t>
                      </a:r>
                    </a:p>
                    <a:p>
                      <a:pPr marL="117475" indent="-117475">
                        <a:lnSpc>
                          <a:spcPct val="100000"/>
                        </a:lnSpc>
                        <a:spcBef>
                          <a:spcPts val="0"/>
                        </a:spcBef>
                        <a:spcAft>
                          <a:spcPts val="0"/>
                        </a:spcAft>
                        <a:buFont typeface="Arial"/>
                        <a:buChar char="•"/>
                      </a:pPr>
                      <a:r>
                        <a:rPr lang="en-US" sz="1400" b="1" baseline="0" dirty="0" smtClean="0">
                          <a:solidFill>
                            <a:srgbClr val="5C5C5C"/>
                          </a:solidFill>
                          <a:latin typeface="Arial" pitchFamily="34" charset="0"/>
                          <a:cs typeface="Arial" pitchFamily="34" charset="0"/>
                        </a:rPr>
                        <a:t>Onsite Facilitated Workshops</a:t>
                      </a:r>
                    </a:p>
                    <a:p>
                      <a:pPr marL="117475" indent="-117475">
                        <a:lnSpc>
                          <a:spcPct val="100000"/>
                        </a:lnSpc>
                        <a:spcBef>
                          <a:spcPts val="0"/>
                        </a:spcBef>
                        <a:spcAft>
                          <a:spcPts val="0"/>
                        </a:spcAft>
                        <a:buFont typeface="Arial"/>
                        <a:buChar char="•"/>
                      </a:pPr>
                      <a:r>
                        <a:rPr lang="en-US" sz="1400" b="1" baseline="0" dirty="0" smtClean="0">
                          <a:solidFill>
                            <a:srgbClr val="5C5C5C"/>
                          </a:solidFill>
                          <a:latin typeface="Arial" pitchFamily="34" charset="0"/>
                          <a:cs typeface="Arial" pitchFamily="34" charset="0"/>
                        </a:rPr>
                        <a:t>Business Case Justification (Pony)</a:t>
                      </a:r>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lnSpc>
                          <a:spcPct val="100000"/>
                        </a:lnSpc>
                        <a:spcBef>
                          <a:spcPts val="0"/>
                        </a:spcBef>
                        <a:spcAft>
                          <a:spcPts val="0"/>
                        </a:spcAft>
                      </a:pPr>
                      <a:r>
                        <a:rPr lang="en-US" sz="1400" b="1" i="1" dirty="0" smtClean="0">
                          <a:solidFill>
                            <a:schemeClr val="tx2">
                              <a:lumMod val="75000"/>
                              <a:lumOff val="25000"/>
                            </a:schemeClr>
                          </a:solidFill>
                          <a:latin typeface="Arial" pitchFamily="34" charset="0"/>
                          <a:cs typeface="Arial" pitchFamily="34" charset="0"/>
                        </a:rPr>
                        <a:t>Courseware</a:t>
                      </a:r>
                    </a:p>
                    <a:p>
                      <a:pPr marL="112713" indent="-112713">
                        <a:lnSpc>
                          <a:spcPct val="100000"/>
                        </a:lnSpc>
                        <a:spcBef>
                          <a:spcPts val="0"/>
                        </a:spcBef>
                        <a:spcAft>
                          <a:spcPts val="0"/>
                        </a:spcAft>
                        <a:buFont typeface="Arial"/>
                        <a:buChar char="•"/>
                      </a:pPr>
                      <a:r>
                        <a:rPr lang="en-US" sz="1400" b="1" baseline="0" dirty="0" smtClean="0">
                          <a:solidFill>
                            <a:srgbClr val="F77C00"/>
                          </a:solidFill>
                          <a:latin typeface="Arial" pitchFamily="34" charset="0"/>
                          <a:cs typeface="Arial" pitchFamily="34" charset="0"/>
                          <a:hlinkClick r:id="rId4"/>
                        </a:rPr>
                        <a:t>Creating a Vested Agreement online course</a:t>
                      </a:r>
                      <a:endParaRPr lang="en-US" sz="1400" b="1" baseline="0" dirty="0" smtClean="0">
                        <a:solidFill>
                          <a:srgbClr val="F77C00"/>
                        </a:solidFill>
                        <a:latin typeface="Arial" pitchFamily="34" charset="0"/>
                        <a:cs typeface="Arial" pitchFamily="34" charset="0"/>
                      </a:endParaRPr>
                    </a:p>
                    <a:p>
                      <a:pPr marL="112713" indent="-112713">
                        <a:lnSpc>
                          <a:spcPct val="100000"/>
                        </a:lnSpc>
                        <a:spcBef>
                          <a:spcPts val="0"/>
                        </a:spcBef>
                        <a:spcAft>
                          <a:spcPts val="0"/>
                        </a:spcAft>
                        <a:buFont typeface="Arial"/>
                        <a:buChar char="•"/>
                      </a:pPr>
                      <a:r>
                        <a:rPr lang="en-US" sz="1400" b="1" baseline="0" dirty="0" smtClean="0">
                          <a:solidFill>
                            <a:srgbClr val="F77C00"/>
                          </a:solidFill>
                          <a:latin typeface="Arial" pitchFamily="34" charset="0"/>
                          <a:cs typeface="Arial" pitchFamily="34" charset="0"/>
                          <a:hlinkClick r:id="rId5"/>
                        </a:rPr>
                        <a:t>2 Day Collaborative Contracting Exec Education Course</a:t>
                      </a:r>
                      <a:endParaRPr lang="en-US" sz="1400" b="1" baseline="0" dirty="0" smtClean="0">
                        <a:solidFill>
                          <a:schemeClr val="tx1"/>
                        </a:solidFill>
                        <a:latin typeface="Arial" pitchFamily="34" charset="0"/>
                        <a:cs typeface="Arial" pitchFamily="34" charset="0"/>
                      </a:endParaRPr>
                    </a:p>
                    <a:p>
                      <a:pPr marL="292100" indent="-292100" algn="ctr">
                        <a:lnSpc>
                          <a:spcPct val="100000"/>
                        </a:lnSpc>
                        <a:spcBef>
                          <a:spcPts val="0"/>
                        </a:spcBef>
                        <a:spcAft>
                          <a:spcPts val="0"/>
                        </a:spcAft>
                        <a:buFont typeface="Arial"/>
                        <a:buNone/>
                      </a:pPr>
                      <a:r>
                        <a:rPr lang="en-US" sz="1400" b="1" i="1" baseline="0" dirty="0" smtClean="0">
                          <a:solidFill>
                            <a:schemeClr val="tx2">
                              <a:lumMod val="75000"/>
                              <a:lumOff val="25000"/>
                            </a:schemeClr>
                          </a:solidFill>
                          <a:latin typeface="Arial" pitchFamily="34" charset="0"/>
                          <a:cs typeface="Arial" pitchFamily="34" charset="0"/>
                        </a:rPr>
                        <a:t>Support</a:t>
                      </a:r>
                    </a:p>
                    <a:p>
                      <a:pPr marL="117475" indent="-117475">
                        <a:lnSpc>
                          <a:spcPct val="100000"/>
                        </a:lnSpc>
                        <a:spcBef>
                          <a:spcPts val="0"/>
                        </a:spcBef>
                        <a:spcAft>
                          <a:spcPts val="0"/>
                        </a:spcAft>
                        <a:buFont typeface="Arial"/>
                        <a:buChar char="•"/>
                      </a:pPr>
                      <a:r>
                        <a:rPr lang="en-US" sz="1400" b="1" baseline="0" dirty="0" smtClean="0">
                          <a:solidFill>
                            <a:schemeClr val="tx1"/>
                          </a:solidFill>
                          <a:latin typeface="Arial" pitchFamily="34" charset="0"/>
                          <a:cs typeface="Arial" pitchFamily="34" charset="0"/>
                        </a:rPr>
                        <a:t>Onsite Facilitated workshops</a:t>
                      </a:r>
                    </a:p>
                    <a:p>
                      <a:pPr marL="117475" indent="-117475">
                        <a:lnSpc>
                          <a:spcPct val="100000"/>
                        </a:lnSpc>
                        <a:spcBef>
                          <a:spcPts val="0"/>
                        </a:spcBef>
                        <a:spcAft>
                          <a:spcPts val="0"/>
                        </a:spcAft>
                        <a:buFont typeface="Arial"/>
                        <a:buChar char="•"/>
                      </a:pPr>
                      <a:r>
                        <a:rPr lang="en-US" sz="1400" b="1" baseline="0" dirty="0" smtClean="0">
                          <a:solidFill>
                            <a:schemeClr val="tx1"/>
                          </a:solidFill>
                          <a:latin typeface="Arial" pitchFamily="34" charset="0"/>
                          <a:cs typeface="Arial" pitchFamily="34" charset="0"/>
                        </a:rPr>
                        <a:t>Coaching support</a:t>
                      </a:r>
                    </a:p>
                    <a:p>
                      <a:pPr marL="117475" indent="-117475">
                        <a:lnSpc>
                          <a:spcPct val="100000"/>
                        </a:lnSpc>
                        <a:spcBef>
                          <a:spcPts val="0"/>
                        </a:spcBef>
                        <a:spcAft>
                          <a:spcPts val="0"/>
                        </a:spcAft>
                        <a:buFont typeface="Arial"/>
                        <a:buChar char="•"/>
                      </a:pPr>
                      <a:r>
                        <a:rPr lang="en-US" sz="1400" b="1" baseline="0" dirty="0" smtClean="0">
                          <a:solidFill>
                            <a:schemeClr val="tx1"/>
                          </a:solidFill>
                          <a:latin typeface="Arial" pitchFamily="34" charset="0"/>
                          <a:cs typeface="Arial" pitchFamily="34" charset="0"/>
                        </a:rPr>
                        <a:t>Consulting projects</a:t>
                      </a:r>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 typeface="Arial"/>
                        <a:buNone/>
                        <a:tabLst/>
                        <a:defRPr/>
                      </a:pPr>
                      <a:r>
                        <a:rPr lang="en-US" sz="1400" b="1" i="1" dirty="0" smtClean="0">
                          <a:solidFill>
                            <a:schemeClr val="tx2">
                              <a:lumMod val="75000"/>
                              <a:lumOff val="25000"/>
                            </a:schemeClr>
                          </a:solidFill>
                          <a:latin typeface="Arial" pitchFamily="34" charset="0"/>
                          <a:cs typeface="Arial" pitchFamily="34" charset="0"/>
                        </a:rPr>
                        <a:t>Courseware</a:t>
                      </a:r>
                    </a:p>
                    <a:p>
                      <a:pPr marL="117475" indent="-117475">
                        <a:lnSpc>
                          <a:spcPct val="100000"/>
                        </a:lnSpc>
                        <a:spcBef>
                          <a:spcPts val="0"/>
                        </a:spcBef>
                        <a:spcAft>
                          <a:spcPts val="0"/>
                        </a:spcAft>
                        <a:buFont typeface="Arial"/>
                        <a:buChar char="•"/>
                      </a:pPr>
                      <a:r>
                        <a:rPr lang="en-US" sz="1400" b="1" dirty="0" smtClean="0">
                          <a:solidFill>
                            <a:srgbClr val="F77C00"/>
                          </a:solidFill>
                          <a:latin typeface="Arial" pitchFamily="34" charset="0"/>
                          <a:cs typeface="Arial" pitchFamily="34" charset="0"/>
                          <a:hlinkClick r:id="rId6"/>
                        </a:rPr>
                        <a:t>Certified Deal Architect</a:t>
                      </a:r>
                      <a:endParaRPr lang="en-US" sz="1400" b="1" dirty="0" smtClean="0">
                        <a:solidFill>
                          <a:srgbClr val="F77C00"/>
                        </a:solidFill>
                        <a:latin typeface="Arial" pitchFamily="34" charset="0"/>
                        <a:cs typeface="Arial" pitchFamily="34" charset="0"/>
                      </a:endParaRPr>
                    </a:p>
                    <a:p>
                      <a:pPr marL="117475" indent="-117475">
                        <a:lnSpc>
                          <a:spcPct val="100000"/>
                        </a:lnSpc>
                        <a:spcBef>
                          <a:spcPts val="0"/>
                        </a:spcBef>
                        <a:spcAft>
                          <a:spcPts val="0"/>
                        </a:spcAft>
                        <a:buFont typeface="Arial"/>
                        <a:buChar char="•"/>
                      </a:pPr>
                      <a:r>
                        <a:rPr lang="en-US" sz="1400" b="1" baseline="0" dirty="0" smtClean="0">
                          <a:solidFill>
                            <a:srgbClr val="F77C00"/>
                          </a:solidFill>
                          <a:latin typeface="Arial" pitchFamily="34" charset="0"/>
                          <a:cs typeface="Arial" pitchFamily="34" charset="0"/>
                        </a:rPr>
                        <a:t>Re-certification of Deal Architects</a:t>
                      </a:r>
                      <a:endParaRPr lang="en-US" sz="1400" b="1" dirty="0" smtClean="0">
                        <a:solidFill>
                          <a:srgbClr val="F77C00"/>
                        </a:solidFill>
                        <a:latin typeface="Arial" pitchFamily="34" charset="0"/>
                        <a:cs typeface="Arial" pitchFamily="34" charset="0"/>
                      </a:endParaRPr>
                    </a:p>
                    <a:p>
                      <a:pPr marL="285750" indent="-285750">
                        <a:lnSpc>
                          <a:spcPct val="100000"/>
                        </a:lnSpc>
                        <a:spcBef>
                          <a:spcPts val="0"/>
                        </a:spcBef>
                        <a:spcAft>
                          <a:spcPts val="0"/>
                        </a:spcAft>
                        <a:buFont typeface="Arial"/>
                        <a:buChar char="•"/>
                      </a:pPr>
                      <a:endParaRPr lang="en-US" sz="1400" b="1" dirty="0" smtClean="0">
                        <a:solidFill>
                          <a:srgbClr val="5C5C5C"/>
                        </a:solidFill>
                        <a:latin typeface="Arial" pitchFamily="34" charset="0"/>
                        <a:cs typeface="Arial" pitchFamily="34" charset="0"/>
                      </a:endParaRPr>
                    </a:p>
                    <a:p>
                      <a:pPr marL="0" marR="0" indent="0" algn="ctr" defTabSz="457200" rtl="0" eaLnBrk="1" fontAlgn="auto" latinLnBrk="0" hangingPunct="1">
                        <a:lnSpc>
                          <a:spcPct val="100000"/>
                        </a:lnSpc>
                        <a:spcBef>
                          <a:spcPts val="0"/>
                        </a:spcBef>
                        <a:spcAft>
                          <a:spcPts val="0"/>
                        </a:spcAft>
                        <a:buClrTx/>
                        <a:buSzTx/>
                        <a:buFont typeface="Arial"/>
                        <a:buNone/>
                        <a:tabLst/>
                        <a:defRPr/>
                      </a:pPr>
                      <a:r>
                        <a:rPr lang="en-US" sz="1400" b="1" i="1" dirty="0" smtClean="0">
                          <a:solidFill>
                            <a:schemeClr val="tx2">
                              <a:lumMod val="75000"/>
                              <a:lumOff val="25000"/>
                            </a:schemeClr>
                          </a:solidFill>
                          <a:latin typeface="Arial" pitchFamily="34" charset="0"/>
                          <a:cs typeface="Arial" pitchFamily="34" charset="0"/>
                        </a:rPr>
                        <a:t>Support</a:t>
                      </a:r>
                    </a:p>
                    <a:p>
                      <a:pPr marL="117475" marR="0" indent="-117475" algn="l" defTabSz="457200" rtl="0" eaLnBrk="1" fontAlgn="auto" latinLnBrk="0" hangingPunct="1">
                        <a:lnSpc>
                          <a:spcPct val="100000"/>
                        </a:lnSpc>
                        <a:spcBef>
                          <a:spcPts val="0"/>
                        </a:spcBef>
                        <a:spcAft>
                          <a:spcPts val="0"/>
                        </a:spcAft>
                        <a:buClrTx/>
                        <a:buSzTx/>
                        <a:buFont typeface="Arial"/>
                        <a:buChar char="•"/>
                        <a:tabLst/>
                        <a:defRPr/>
                      </a:pPr>
                      <a:r>
                        <a:rPr lang="en-US" sz="1400" b="1" baseline="0" dirty="0" smtClean="0">
                          <a:solidFill>
                            <a:srgbClr val="5C5C5C"/>
                          </a:solidFill>
                          <a:latin typeface="Arial" pitchFamily="34" charset="0"/>
                          <a:cs typeface="Arial" pitchFamily="34" charset="0"/>
                        </a:rPr>
                        <a:t>Facilitated Governance Management</a:t>
                      </a:r>
                    </a:p>
                    <a:p>
                      <a:pPr marL="117475" marR="0" indent="-117475" algn="l" defTabSz="457200" rtl="0" eaLnBrk="1" fontAlgn="auto" latinLnBrk="0" hangingPunct="1">
                        <a:lnSpc>
                          <a:spcPct val="100000"/>
                        </a:lnSpc>
                        <a:spcBef>
                          <a:spcPts val="0"/>
                        </a:spcBef>
                        <a:spcAft>
                          <a:spcPts val="0"/>
                        </a:spcAft>
                        <a:buClrTx/>
                        <a:buSzTx/>
                        <a:buFont typeface="Arial"/>
                        <a:buChar char="•"/>
                        <a:tabLst/>
                        <a:defRPr/>
                      </a:pPr>
                      <a:r>
                        <a:rPr lang="en-US" sz="1400" b="1" dirty="0" smtClean="0">
                          <a:solidFill>
                            <a:srgbClr val="5C5C5C"/>
                          </a:solidFill>
                          <a:latin typeface="Arial" pitchFamily="34" charset="0"/>
                          <a:cs typeface="Arial" pitchFamily="34" charset="0"/>
                        </a:rPr>
                        <a:t>Deal Certification</a:t>
                      </a:r>
                    </a:p>
                  </a:txBody>
                  <a:tcPr>
                    <a:lnL w="381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r>
              <a:tr h="1055949">
                <a:tc>
                  <a:txBody>
                    <a:bodyPr/>
                    <a:lstStyle/>
                    <a:p>
                      <a:pPr algn="ctr">
                        <a:lnSpc>
                          <a:spcPct val="100000"/>
                        </a:lnSpc>
                        <a:spcBef>
                          <a:spcPts val="0"/>
                        </a:spcBef>
                        <a:spcAft>
                          <a:spcPts val="0"/>
                        </a:spcAft>
                      </a:pPr>
                      <a:r>
                        <a:rPr lang="en-US" sz="1400" b="1" dirty="0" smtClean="0">
                          <a:solidFill>
                            <a:schemeClr val="bg1"/>
                          </a:solidFill>
                          <a:latin typeface="Arial" pitchFamily="34" charset="0"/>
                          <a:cs typeface="Arial" pitchFamily="34" charset="0"/>
                        </a:rPr>
                        <a:t>Resources</a:t>
                      </a:r>
                    </a:p>
                  </a:txBody>
                  <a:tcPr vert="vert270" anchor="ctr">
                    <a:lnL w="12700" cap="flat" cmpd="sng" algn="ctr">
                      <a:no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5C5C5C"/>
                    </a:solidFill>
                  </a:tcPr>
                </a:tc>
                <a:tc>
                  <a:txBody>
                    <a:bodyPr/>
                    <a:lstStyle/>
                    <a:p>
                      <a:pPr marL="117475" indent="-117475">
                        <a:lnSpc>
                          <a:spcPct val="100000"/>
                        </a:lnSpc>
                        <a:spcBef>
                          <a:spcPts val="0"/>
                        </a:spcBef>
                        <a:spcAft>
                          <a:spcPts val="0"/>
                        </a:spcAft>
                        <a:buFont typeface="Arial"/>
                        <a:buChar char="•"/>
                      </a:pPr>
                      <a:r>
                        <a:rPr lang="en-US" sz="1400" b="1" dirty="0" smtClean="0">
                          <a:solidFill>
                            <a:srgbClr val="5C5C5C"/>
                          </a:solidFill>
                          <a:latin typeface="Arial" pitchFamily="34" charset="0"/>
                          <a:cs typeface="Arial" pitchFamily="34" charset="0"/>
                          <a:hlinkClick r:id="rId7"/>
                        </a:rPr>
                        <a:t>Website</a:t>
                      </a:r>
                      <a:endParaRPr lang="en-US" sz="1400" b="1" dirty="0" smtClean="0">
                        <a:solidFill>
                          <a:srgbClr val="5C5C5C"/>
                        </a:solidFill>
                        <a:latin typeface="Arial" pitchFamily="34" charset="0"/>
                        <a:cs typeface="Arial" pitchFamily="34" charset="0"/>
                      </a:endParaRPr>
                    </a:p>
                    <a:p>
                      <a:pPr marL="117475" indent="-117475">
                        <a:lnSpc>
                          <a:spcPct val="100000"/>
                        </a:lnSpc>
                        <a:spcBef>
                          <a:spcPts val="0"/>
                        </a:spcBef>
                        <a:spcAft>
                          <a:spcPts val="0"/>
                        </a:spcAft>
                        <a:buFont typeface="Arial"/>
                        <a:buChar char="•"/>
                      </a:pPr>
                      <a:r>
                        <a:rPr lang="en-US" sz="1400" b="1" dirty="0" smtClean="0">
                          <a:solidFill>
                            <a:schemeClr val="tx1"/>
                          </a:solidFill>
                          <a:latin typeface="Arial" pitchFamily="34" charset="0"/>
                          <a:cs typeface="Arial" pitchFamily="34" charset="0"/>
                          <a:hlinkClick r:id="rId8"/>
                        </a:rPr>
                        <a:t>Blogs</a:t>
                      </a:r>
                      <a:endParaRPr lang="en-US" sz="1400" b="1" dirty="0" smtClean="0">
                        <a:solidFill>
                          <a:schemeClr val="tx1"/>
                        </a:solidFill>
                        <a:latin typeface="Arial" pitchFamily="34" charset="0"/>
                        <a:cs typeface="Arial" pitchFamily="34" charset="0"/>
                      </a:endParaRPr>
                    </a:p>
                    <a:p>
                      <a:pPr marL="117475" indent="-117475">
                        <a:lnSpc>
                          <a:spcPct val="100000"/>
                        </a:lnSpc>
                        <a:spcBef>
                          <a:spcPts val="0"/>
                        </a:spcBef>
                        <a:spcAft>
                          <a:spcPts val="0"/>
                        </a:spcAft>
                        <a:buFont typeface="Arial"/>
                        <a:buChar char="•"/>
                      </a:pPr>
                      <a:r>
                        <a:rPr lang="en-US" sz="1400" b="1" dirty="0" smtClean="0">
                          <a:solidFill>
                            <a:schemeClr val="tx1"/>
                          </a:solidFill>
                          <a:latin typeface="Arial" pitchFamily="34" charset="0"/>
                          <a:cs typeface="Arial" pitchFamily="34" charset="0"/>
                          <a:hlinkClick r:id="rId9"/>
                        </a:rPr>
                        <a:t>Books</a:t>
                      </a:r>
                      <a:endParaRPr lang="en-US" sz="1400" b="1" dirty="0" smtClean="0">
                        <a:solidFill>
                          <a:schemeClr val="tx1"/>
                        </a:solidFill>
                        <a:latin typeface="Arial" pitchFamily="34" charset="0"/>
                        <a:cs typeface="Arial" pitchFamily="34" charset="0"/>
                      </a:endParaRPr>
                    </a:p>
                    <a:p>
                      <a:pPr marL="117475" indent="-117475">
                        <a:lnSpc>
                          <a:spcPct val="100000"/>
                        </a:lnSpc>
                        <a:spcBef>
                          <a:spcPts val="0"/>
                        </a:spcBef>
                        <a:spcAft>
                          <a:spcPts val="0"/>
                        </a:spcAft>
                        <a:buFont typeface="Arial"/>
                        <a:buChar char="•"/>
                      </a:pPr>
                      <a:r>
                        <a:rPr lang="en-US" sz="1400" b="1" dirty="0" smtClean="0">
                          <a:solidFill>
                            <a:schemeClr val="tx1"/>
                          </a:solidFill>
                          <a:latin typeface="Arial" pitchFamily="34" charset="0"/>
                          <a:cs typeface="Arial" pitchFamily="34" charset="0"/>
                        </a:rPr>
                        <a:t>Articles</a:t>
                      </a:r>
                    </a:p>
                    <a:p>
                      <a:pPr marL="117475" indent="-117475">
                        <a:lnSpc>
                          <a:spcPct val="100000"/>
                        </a:lnSpc>
                        <a:spcBef>
                          <a:spcPts val="0"/>
                        </a:spcBef>
                        <a:spcAft>
                          <a:spcPts val="0"/>
                        </a:spcAft>
                        <a:buFont typeface="Arial"/>
                        <a:buChar char="•"/>
                      </a:pPr>
                      <a:r>
                        <a:rPr lang="en-US" sz="1400" b="1" dirty="0" smtClean="0">
                          <a:solidFill>
                            <a:schemeClr val="tx1"/>
                          </a:solidFill>
                          <a:latin typeface="Arial" pitchFamily="34" charset="0"/>
                          <a:cs typeface="Arial" pitchFamily="34" charset="0"/>
                        </a:rPr>
                        <a:t>Social</a:t>
                      </a:r>
                      <a:r>
                        <a:rPr lang="en-US" sz="1400" b="1" baseline="0" dirty="0" smtClean="0">
                          <a:solidFill>
                            <a:schemeClr val="tx1"/>
                          </a:solidFill>
                          <a:latin typeface="Arial" pitchFamily="34" charset="0"/>
                          <a:cs typeface="Arial" pitchFamily="34" charset="0"/>
                        </a:rPr>
                        <a:t> Media (</a:t>
                      </a:r>
                      <a:r>
                        <a:rPr lang="en-US" sz="1400" b="1" baseline="0" dirty="0" err="1" smtClean="0">
                          <a:solidFill>
                            <a:schemeClr val="tx1"/>
                          </a:solidFill>
                          <a:latin typeface="Arial" pitchFamily="34" charset="0"/>
                          <a:cs typeface="Arial" pitchFamily="34" charset="0"/>
                        </a:rPr>
                        <a:t>linkedin</a:t>
                      </a:r>
                      <a:r>
                        <a:rPr lang="en-US" sz="1400" b="1" baseline="0" dirty="0" smtClean="0">
                          <a:solidFill>
                            <a:schemeClr val="tx1"/>
                          </a:solidFill>
                          <a:latin typeface="Arial" pitchFamily="34" charset="0"/>
                          <a:cs typeface="Arial" pitchFamily="34" charset="0"/>
                        </a:rPr>
                        <a:t> group)</a:t>
                      </a:r>
                      <a:endParaRPr lang="en-US" sz="1400" b="1" dirty="0" smtClean="0">
                        <a:solidFill>
                          <a:schemeClr val="tx1"/>
                        </a:solidFill>
                        <a:latin typeface="Arial" pitchFamily="34" charset="0"/>
                        <a:cs typeface="Arial" pitchFamily="34" charset="0"/>
                      </a:endParaRPr>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112713" indent="-112713">
                        <a:lnSpc>
                          <a:spcPct val="100000"/>
                        </a:lnSpc>
                        <a:spcBef>
                          <a:spcPts val="0"/>
                        </a:spcBef>
                        <a:spcAft>
                          <a:spcPts val="0"/>
                        </a:spcAft>
                        <a:buFont typeface="Arial"/>
                        <a:buChar char="•"/>
                      </a:pPr>
                      <a:r>
                        <a:rPr lang="en-US" sz="1400" b="1" dirty="0" smtClean="0">
                          <a:solidFill>
                            <a:srgbClr val="5C5C5C"/>
                          </a:solidFill>
                          <a:latin typeface="Arial" pitchFamily="34" charset="0"/>
                          <a:cs typeface="Arial" pitchFamily="34" charset="0"/>
                          <a:hlinkClick r:id="rId10"/>
                        </a:rPr>
                        <a:t>Case Studies and White Papers</a:t>
                      </a:r>
                      <a:endParaRPr lang="en-US" sz="1400" b="1" dirty="0" smtClean="0">
                        <a:solidFill>
                          <a:srgbClr val="5C5C5C"/>
                        </a:solidFill>
                        <a:latin typeface="Arial" pitchFamily="34" charset="0"/>
                        <a:cs typeface="Arial" pitchFamily="34" charset="0"/>
                      </a:endParaRPr>
                    </a:p>
                    <a:p>
                      <a:pPr marL="112713" indent="-112713">
                        <a:lnSpc>
                          <a:spcPct val="100000"/>
                        </a:lnSpc>
                        <a:spcBef>
                          <a:spcPts val="0"/>
                        </a:spcBef>
                        <a:spcAft>
                          <a:spcPts val="0"/>
                        </a:spcAft>
                        <a:buFont typeface="Arial"/>
                        <a:buChar char="•"/>
                      </a:pPr>
                      <a:r>
                        <a:rPr lang="en-US" sz="1400" b="1" dirty="0" smtClean="0">
                          <a:solidFill>
                            <a:srgbClr val="F77C00"/>
                          </a:solidFill>
                          <a:latin typeface="Arial" pitchFamily="34" charset="0"/>
                          <a:cs typeface="Arial" pitchFamily="34" charset="0"/>
                          <a:hlinkClick r:id="rId11"/>
                        </a:rPr>
                        <a:t>Limited set of tools free with course</a:t>
                      </a:r>
                      <a:endParaRPr lang="en-US" sz="1400" b="1" dirty="0" smtClean="0">
                        <a:solidFill>
                          <a:srgbClr val="F77C00"/>
                        </a:solidFill>
                        <a:latin typeface="Arial" pitchFamily="34" charset="0"/>
                        <a:cs typeface="Arial" pitchFamily="34" charset="0"/>
                      </a:endParaRPr>
                    </a:p>
                    <a:p>
                      <a:pPr marL="285750" indent="-285750">
                        <a:lnSpc>
                          <a:spcPct val="100000"/>
                        </a:lnSpc>
                        <a:spcBef>
                          <a:spcPts val="0"/>
                        </a:spcBef>
                        <a:spcAft>
                          <a:spcPts val="0"/>
                        </a:spcAft>
                        <a:buFont typeface="Arial"/>
                        <a:buChar char="•"/>
                      </a:pPr>
                      <a:endParaRPr lang="en-US" sz="1400" b="1" dirty="0">
                        <a:solidFill>
                          <a:srgbClr val="0000FF"/>
                        </a:solidFill>
                        <a:latin typeface="Arial" pitchFamily="34" charset="0"/>
                        <a:cs typeface="Arial" pitchFamily="34" charset="0"/>
                      </a:endParaRPr>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117475" indent="-117475">
                        <a:lnSpc>
                          <a:spcPct val="100000"/>
                        </a:lnSpc>
                        <a:spcBef>
                          <a:spcPts val="0"/>
                        </a:spcBef>
                        <a:spcAft>
                          <a:spcPts val="0"/>
                        </a:spcAft>
                        <a:buFont typeface="Arial"/>
                        <a:buChar char="•"/>
                      </a:pPr>
                      <a:r>
                        <a:rPr lang="en-US" sz="1400" b="1" dirty="0" smtClean="0">
                          <a:solidFill>
                            <a:srgbClr val="F77C00"/>
                          </a:solidFill>
                          <a:latin typeface="Arial" pitchFamily="34" charset="0"/>
                          <a:cs typeface="Arial" pitchFamily="34" charset="0"/>
                        </a:rPr>
                        <a:t>Advanced set of free</a:t>
                      </a:r>
                      <a:r>
                        <a:rPr lang="en-US" sz="1400" b="1" baseline="0" dirty="0" smtClean="0">
                          <a:solidFill>
                            <a:srgbClr val="F77C00"/>
                          </a:solidFill>
                          <a:latin typeface="Arial" pitchFamily="34" charset="0"/>
                          <a:cs typeface="Arial" pitchFamily="34" charset="0"/>
                        </a:rPr>
                        <a:t> tools w/online course</a:t>
                      </a:r>
                    </a:p>
                    <a:p>
                      <a:pPr marL="117475" indent="-117475">
                        <a:lnSpc>
                          <a:spcPct val="100000"/>
                        </a:lnSpc>
                        <a:spcBef>
                          <a:spcPts val="0"/>
                        </a:spcBef>
                        <a:spcAft>
                          <a:spcPts val="0"/>
                        </a:spcAft>
                        <a:buFont typeface="Arial"/>
                        <a:buChar char="•"/>
                      </a:pPr>
                      <a:r>
                        <a:rPr lang="en-US" sz="1400" b="1" baseline="0" dirty="0" smtClean="0">
                          <a:solidFill>
                            <a:schemeClr val="tx1"/>
                          </a:solidFill>
                          <a:latin typeface="Arial" pitchFamily="34" charset="0"/>
                          <a:cs typeface="Arial" pitchFamily="34" charset="0"/>
                        </a:rPr>
                        <a:t>Proprietary set of tools w/coaching</a:t>
                      </a:r>
                      <a:endParaRPr lang="en-US" sz="1400" b="1" dirty="0">
                        <a:solidFill>
                          <a:schemeClr val="tx1"/>
                        </a:solidFill>
                        <a:latin typeface="Arial" pitchFamily="34" charset="0"/>
                        <a:cs typeface="Arial" pitchFamily="34" charset="0"/>
                      </a:endParaRPr>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117475" indent="-117475">
                        <a:lnSpc>
                          <a:spcPct val="100000"/>
                        </a:lnSpc>
                        <a:spcBef>
                          <a:spcPts val="0"/>
                        </a:spcBef>
                        <a:spcAft>
                          <a:spcPts val="0"/>
                        </a:spcAft>
                        <a:buFont typeface="Arial"/>
                        <a:buChar char="•"/>
                      </a:pPr>
                      <a:r>
                        <a:rPr lang="en-US" sz="1400" b="1" dirty="0" smtClean="0">
                          <a:solidFill>
                            <a:srgbClr val="F77C00"/>
                          </a:solidFill>
                          <a:latin typeface="Arial" pitchFamily="34" charset="0"/>
                          <a:cs typeface="Arial" pitchFamily="34" charset="0"/>
                        </a:rPr>
                        <a:t>Funded</a:t>
                      </a:r>
                      <a:r>
                        <a:rPr lang="en-US" sz="1400" b="1" baseline="0" dirty="0" smtClean="0">
                          <a:solidFill>
                            <a:srgbClr val="F77C00"/>
                          </a:solidFill>
                          <a:latin typeface="Arial" pitchFamily="34" charset="0"/>
                          <a:cs typeface="Arial" pitchFamily="34" charset="0"/>
                        </a:rPr>
                        <a:t> Research</a:t>
                      </a:r>
                      <a:endParaRPr lang="en-US" sz="1400" b="1" dirty="0" smtClean="0">
                        <a:solidFill>
                          <a:srgbClr val="F77C00"/>
                        </a:solidFill>
                        <a:latin typeface="Arial" pitchFamily="34" charset="0"/>
                        <a:cs typeface="Arial" pitchFamily="34" charset="0"/>
                      </a:endParaRPr>
                    </a:p>
                  </a:txBody>
                  <a:tcPr>
                    <a:lnL w="381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r>
            </a:tbl>
          </a:graphicData>
        </a:graphic>
      </p:graphicFrame>
      <p:sp>
        <p:nvSpPr>
          <p:cNvPr id="14" name="Rectangle 13"/>
          <p:cNvSpPr/>
          <p:nvPr/>
        </p:nvSpPr>
        <p:spPr>
          <a:xfrm>
            <a:off x="292607" y="6252814"/>
            <a:ext cx="5353450" cy="609398"/>
          </a:xfrm>
          <a:prstGeom prst="rect">
            <a:avLst/>
          </a:prstGeom>
        </p:spPr>
        <p:txBody>
          <a:bodyPr wrap="square">
            <a:spAutoFit/>
          </a:bodyPr>
          <a:lstStyle/>
          <a:p>
            <a:pPr>
              <a:lnSpc>
                <a:spcPct val="80000"/>
              </a:lnSpc>
            </a:pPr>
            <a:r>
              <a:rPr lang="en-US" sz="1400" dirty="0" smtClean="0">
                <a:solidFill>
                  <a:srgbClr val="F77C00"/>
                </a:solidFill>
                <a:latin typeface="Arial" pitchFamily="34" charset="0"/>
              </a:rPr>
              <a:t>Orange Text – University of Tennessee course offering</a:t>
            </a:r>
          </a:p>
          <a:p>
            <a:pPr>
              <a:lnSpc>
                <a:spcPct val="80000"/>
              </a:lnSpc>
            </a:pPr>
            <a:r>
              <a:rPr lang="en-US" sz="1400" dirty="0" smtClean="0">
                <a:solidFill>
                  <a:srgbClr val="5C5C5C"/>
                </a:solidFill>
                <a:latin typeface="Arial" pitchFamily="34" charset="0"/>
              </a:rPr>
              <a:t>Grey Text –provided by UT Faculty and </a:t>
            </a:r>
          </a:p>
          <a:p>
            <a:pPr>
              <a:lnSpc>
                <a:spcPct val="80000"/>
              </a:lnSpc>
            </a:pPr>
            <a:r>
              <a:rPr lang="en-US" sz="1400" dirty="0" smtClean="0">
                <a:solidFill>
                  <a:srgbClr val="5C5C5C"/>
                </a:solidFill>
                <a:latin typeface="Arial" pitchFamily="34" charset="0"/>
              </a:rPr>
              <a:t>Vested Center of Excellence partners independently</a:t>
            </a:r>
            <a:endParaRPr lang="en-US" sz="1400" dirty="0">
              <a:solidFill>
                <a:srgbClr val="5C5C5C"/>
              </a:solidFill>
              <a:latin typeface="Arial" pitchFamily="34" charset="0"/>
            </a:endParaRPr>
          </a:p>
        </p:txBody>
      </p:sp>
    </p:spTree>
    <p:extLst>
      <p:ext uri="{BB962C8B-B14F-4D97-AF65-F5344CB8AC3E}">
        <p14:creationId xmlns:p14="http://schemas.microsoft.com/office/powerpoint/2010/main" val="3700622934"/>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82169898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 name="Rectangle 19"/>
          <p:cNvSpPr/>
          <p:nvPr/>
        </p:nvSpPr>
        <p:spPr>
          <a:xfrm>
            <a:off x="0" y="0"/>
            <a:ext cx="9144000" cy="914400"/>
          </a:xfrm>
          <a:prstGeom prst="rect">
            <a:avLst/>
          </a:prstGeom>
          <a:solidFill>
            <a:srgbClr val="F77C00"/>
          </a:solidFill>
          <a:ln>
            <a:solidFill>
              <a:srgbClr val="F77F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a:endParaRPr>
          </a:p>
        </p:txBody>
      </p:sp>
      <p:sp>
        <p:nvSpPr>
          <p:cNvPr id="203" name="Rectangle 840"/>
          <p:cNvSpPr txBox="1">
            <a:spLocks noChangeArrowheads="1"/>
          </p:cNvSpPr>
          <p:nvPr/>
        </p:nvSpPr>
        <p:spPr>
          <a:xfrm>
            <a:off x="0" y="0"/>
            <a:ext cx="7853081" cy="733425"/>
          </a:xfrm>
          <a:prstGeom prst="rect">
            <a:avLst/>
          </a:prstGeom>
        </p:spPr>
        <p:txBody>
          <a:bodyPr/>
          <a:lstStyle/>
          <a:p>
            <a:pPr algn="ctr" eaLnBrk="0" hangingPunct="0">
              <a:defRPr/>
            </a:pPr>
            <a:endParaRPr lang="en-US" sz="1600" b="1" i="1" kern="0" dirty="0">
              <a:solidFill>
                <a:srgbClr val="000000"/>
              </a:solidFill>
              <a:latin typeface="+mj-lt"/>
              <a:ea typeface="+mj-ea"/>
              <a:cs typeface="+mj-cs"/>
            </a:endParaRPr>
          </a:p>
        </p:txBody>
      </p:sp>
      <p:sp>
        <p:nvSpPr>
          <p:cNvPr id="14" name="Title 13"/>
          <p:cNvSpPr>
            <a:spLocks noGrp="1"/>
          </p:cNvSpPr>
          <p:nvPr>
            <p:ph type="title"/>
          </p:nvPr>
        </p:nvSpPr>
        <p:spPr/>
        <p:txBody>
          <a:bodyPr/>
          <a:lstStyle/>
          <a:p>
            <a:r>
              <a:rPr lang="en-US" dirty="0" smtClean="0"/>
              <a:t>Three Types Of Resources</a:t>
            </a:r>
            <a:endParaRPr lang="en-US" dirty="0"/>
          </a:p>
        </p:txBody>
      </p:sp>
      <p:sp>
        <p:nvSpPr>
          <p:cNvPr id="21" name="Slide Number Placeholder 2"/>
          <p:cNvSpPr txBox="1">
            <a:spLocks/>
          </p:cNvSpPr>
          <p:nvPr/>
        </p:nvSpPr>
        <p:spPr>
          <a:xfrm>
            <a:off x="8672513" y="6357261"/>
            <a:ext cx="381789" cy="429299"/>
          </a:xfrm>
          <a:prstGeom prst="rect">
            <a:avLst/>
          </a:prstGeom>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fld id="{0A9724E5-0A80-3C41-8955-F8E17D92E2DB}" type="slidenum">
              <a:rPr kumimoji="0" lang="en-US" sz="1100" b="0" i="0" u="none" strike="noStrike" kern="1200" cap="none" spc="0" normalizeH="0" baseline="0" noProof="0" smtClean="0">
                <a:ln>
                  <a:noFill/>
                </a:ln>
                <a:solidFill>
                  <a:srgbClr val="5C5C5C"/>
                </a:solidFill>
                <a:effectLst/>
                <a:uLnTx/>
                <a:uFillTx/>
                <a:latin typeface="Tahoma" pitchFamily="34" charset="0"/>
                <a:ea typeface="+mn-ea"/>
                <a:cs typeface="Arial" pitchFamily="34" charset="0"/>
              </a:rPr>
              <a:pPr marL="0" marR="0" lvl="0" indent="0" algn="ctr" defTabSz="914400" rtl="0" eaLnBrk="1" fontAlgn="base" latinLnBrk="0" hangingPunct="1">
                <a:lnSpc>
                  <a:spcPct val="100000"/>
                </a:lnSpc>
                <a:spcBef>
                  <a:spcPct val="0"/>
                </a:spcBef>
                <a:spcAft>
                  <a:spcPct val="0"/>
                </a:spcAft>
                <a:buClrTx/>
                <a:buSzTx/>
                <a:buFontTx/>
                <a:buNone/>
                <a:tabLst/>
                <a:defRPr/>
              </a:pPr>
              <a:t>5</a:t>
            </a:fld>
            <a:endParaRPr kumimoji="0" lang="en-US" sz="1100" b="0" i="0" u="none" strike="noStrike" kern="1200" cap="none" spc="0" normalizeH="0" baseline="0" noProof="0" dirty="0">
              <a:ln>
                <a:noFill/>
              </a:ln>
              <a:solidFill>
                <a:srgbClr val="5C5C5C"/>
              </a:solidFill>
              <a:effectLst/>
              <a:uLnTx/>
              <a:uFillTx/>
              <a:latin typeface="Tahoma" pitchFamily="34" charset="0"/>
              <a:ea typeface="+mn-ea"/>
              <a:cs typeface="Arial" pitchFamily="34" charset="0"/>
            </a:endParaRPr>
          </a:p>
        </p:txBody>
      </p:sp>
      <p:sp>
        <p:nvSpPr>
          <p:cNvPr id="24" name="Rectangle 3"/>
          <p:cNvSpPr txBox="1">
            <a:spLocks noChangeArrowheads="1"/>
          </p:cNvSpPr>
          <p:nvPr/>
        </p:nvSpPr>
        <p:spPr>
          <a:xfrm>
            <a:off x="457199" y="2254478"/>
            <a:ext cx="3551882" cy="2876856"/>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2800" kern="1200">
                <a:solidFill>
                  <a:srgbClr val="5C5C5C"/>
                </a:solidFill>
                <a:latin typeface="Arial"/>
                <a:ea typeface="+mn-ea"/>
                <a:cs typeface="Arial"/>
              </a:defRPr>
            </a:lvl1pPr>
            <a:lvl2pPr marL="742950" indent="-285750" algn="l" defTabSz="457200" rtl="0" eaLnBrk="1" latinLnBrk="0" hangingPunct="1">
              <a:spcBef>
                <a:spcPct val="20000"/>
              </a:spcBef>
              <a:buFont typeface="Arial"/>
              <a:buChar char="–"/>
              <a:defRPr sz="2400" kern="1200">
                <a:solidFill>
                  <a:srgbClr val="5C5C5C"/>
                </a:solidFill>
                <a:latin typeface="Arial"/>
                <a:ea typeface="+mn-ea"/>
                <a:cs typeface="Arial"/>
              </a:defRPr>
            </a:lvl2pPr>
            <a:lvl3pPr marL="1143000" indent="-228600" algn="l" defTabSz="457200" rtl="0" eaLnBrk="1" latinLnBrk="0" hangingPunct="1">
              <a:spcBef>
                <a:spcPct val="20000"/>
              </a:spcBef>
              <a:buFont typeface="Arial"/>
              <a:buChar char="•"/>
              <a:defRPr sz="2000" kern="1200">
                <a:solidFill>
                  <a:srgbClr val="5C5C5C"/>
                </a:solidFill>
                <a:latin typeface="Arial"/>
                <a:ea typeface="+mn-ea"/>
                <a:cs typeface="Arial"/>
              </a:defRPr>
            </a:lvl3pPr>
            <a:lvl4pPr marL="1600200" indent="-228600" algn="l" defTabSz="457200" rtl="0" eaLnBrk="1" latinLnBrk="0" hangingPunct="1">
              <a:spcBef>
                <a:spcPct val="20000"/>
              </a:spcBef>
              <a:buFont typeface="Arial"/>
              <a:buChar char="–"/>
              <a:defRPr sz="1800" kern="1200">
                <a:solidFill>
                  <a:schemeClr val="tx2"/>
                </a:solidFill>
                <a:latin typeface="Arial"/>
                <a:ea typeface="+mn-ea"/>
                <a:cs typeface="Arial"/>
              </a:defRPr>
            </a:lvl4pPr>
            <a:lvl5pPr marL="2057400" indent="-228600" algn="l" defTabSz="457200" rtl="0" eaLnBrk="1" latinLnBrk="0" hangingPunct="1">
              <a:spcBef>
                <a:spcPct val="20000"/>
              </a:spcBef>
              <a:buFont typeface="Arial"/>
              <a:buChar char="•"/>
              <a:defRPr sz="1800" i="1" kern="1200">
                <a:solidFill>
                  <a:schemeClr val="tx2"/>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buNone/>
            </a:pPr>
            <a:r>
              <a:rPr lang="en-US" dirty="0"/>
              <a:t>F</a:t>
            </a:r>
            <a:r>
              <a:rPr lang="en-US" dirty="0" smtClean="0"/>
              <a:t>our additional Executive Education courses (two online, </a:t>
            </a:r>
          </a:p>
          <a:p>
            <a:pPr marL="0" indent="0">
              <a:spcBef>
                <a:spcPts val="0"/>
              </a:spcBef>
              <a:buNone/>
            </a:pPr>
            <a:r>
              <a:rPr lang="en-US" dirty="0" smtClean="0"/>
              <a:t>two onsite) </a:t>
            </a:r>
          </a:p>
        </p:txBody>
      </p:sp>
      <p:pic>
        <p:nvPicPr>
          <p:cNvPr id="8" name="Picture 7"/>
          <p:cNvPicPr>
            <a:picLocks noChangeAspect="1"/>
          </p:cNvPicPr>
          <p:nvPr/>
        </p:nvPicPr>
        <p:blipFill rotWithShape="1">
          <a:blip r:embed="rId3"/>
          <a:srcRect l="3558" r="4793"/>
          <a:stretch/>
        </p:blipFill>
        <p:spPr>
          <a:xfrm rot="395415">
            <a:off x="4114859" y="1735499"/>
            <a:ext cx="4511638" cy="3507385"/>
          </a:xfrm>
          <a:prstGeom prst="rect">
            <a:avLst/>
          </a:prstGeom>
          <a:ln w="88900" cap="sq">
            <a:solidFill>
              <a:schemeClr val="bg1"/>
            </a:solidFill>
            <a:miter lim="800000"/>
          </a:ln>
          <a:effectLst>
            <a:outerShdw blurRad="54991" dist="17780" dir="5400000" algn="ctr" rotWithShape="0">
              <a:srgbClr val="000000">
                <a:alpha val="40000"/>
              </a:srgbClr>
            </a:outerShdw>
          </a:effectLst>
        </p:spPr>
      </p:pic>
    </p:spTree>
    <p:extLst>
      <p:ext uri="{BB962C8B-B14F-4D97-AF65-F5344CB8AC3E}">
        <p14:creationId xmlns:p14="http://schemas.microsoft.com/office/powerpoint/2010/main" val="415183581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 name="Picture 1" descr="flat panel monitor.png"/>
          <p:cNvPicPr>
            <a:picLocks noChangeAspect="1"/>
          </p:cNvPicPr>
          <p:nvPr/>
        </p:nvPicPr>
        <p:blipFill rotWithShape="1">
          <a:blip r:embed="rId3">
            <a:extLst>
              <a:ext uri="{28A0092B-C50C-407E-A947-70E740481C1C}">
                <a14:useLocalDpi xmlns:a14="http://schemas.microsoft.com/office/drawing/2010/main" val="0"/>
              </a:ext>
            </a:extLst>
          </a:blip>
          <a:srcRect l="4126" t="3069" r="3569" b="12795"/>
          <a:stretch/>
        </p:blipFill>
        <p:spPr>
          <a:xfrm>
            <a:off x="1061308" y="1748878"/>
            <a:ext cx="7186446" cy="4333396"/>
          </a:xfrm>
          <a:prstGeom prst="rect">
            <a:avLst/>
          </a:prstGeom>
        </p:spPr>
      </p:pic>
      <p:sp>
        <p:nvSpPr>
          <p:cNvPr id="20" name="Rectangle 19"/>
          <p:cNvSpPr/>
          <p:nvPr/>
        </p:nvSpPr>
        <p:spPr>
          <a:xfrm>
            <a:off x="0" y="0"/>
            <a:ext cx="9144000" cy="914400"/>
          </a:xfrm>
          <a:prstGeom prst="rect">
            <a:avLst/>
          </a:prstGeom>
          <a:solidFill>
            <a:srgbClr val="F77C00"/>
          </a:solidFill>
          <a:ln>
            <a:solidFill>
              <a:srgbClr val="F77F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a:endParaRPr>
          </a:p>
        </p:txBody>
      </p:sp>
      <p:sp>
        <p:nvSpPr>
          <p:cNvPr id="203" name="Rectangle 840"/>
          <p:cNvSpPr txBox="1">
            <a:spLocks noChangeArrowheads="1"/>
          </p:cNvSpPr>
          <p:nvPr/>
        </p:nvSpPr>
        <p:spPr>
          <a:xfrm>
            <a:off x="0" y="0"/>
            <a:ext cx="7853081" cy="733425"/>
          </a:xfrm>
          <a:prstGeom prst="rect">
            <a:avLst/>
          </a:prstGeom>
        </p:spPr>
        <p:txBody>
          <a:bodyPr/>
          <a:lstStyle/>
          <a:p>
            <a:pPr algn="ctr" eaLnBrk="0" hangingPunct="0">
              <a:defRPr/>
            </a:pPr>
            <a:endParaRPr lang="en-US" sz="1600" b="1" i="1" kern="0" dirty="0">
              <a:solidFill>
                <a:srgbClr val="000000"/>
              </a:solidFill>
              <a:latin typeface="+mj-lt"/>
              <a:ea typeface="+mj-ea"/>
              <a:cs typeface="+mj-cs"/>
            </a:endParaRPr>
          </a:p>
        </p:txBody>
      </p:sp>
      <p:sp>
        <p:nvSpPr>
          <p:cNvPr id="14" name="Title 13"/>
          <p:cNvSpPr>
            <a:spLocks noGrp="1"/>
          </p:cNvSpPr>
          <p:nvPr>
            <p:ph type="title"/>
          </p:nvPr>
        </p:nvSpPr>
        <p:spPr/>
        <p:txBody>
          <a:bodyPr/>
          <a:lstStyle/>
          <a:p>
            <a:r>
              <a:rPr lang="en-US" dirty="0" smtClean="0"/>
              <a:t>Three Types Of Resources</a:t>
            </a:r>
            <a:endParaRPr lang="en-US" dirty="0"/>
          </a:p>
        </p:txBody>
      </p:sp>
      <p:sp>
        <p:nvSpPr>
          <p:cNvPr id="21" name="Slide Number Placeholder 2"/>
          <p:cNvSpPr txBox="1">
            <a:spLocks/>
          </p:cNvSpPr>
          <p:nvPr/>
        </p:nvSpPr>
        <p:spPr>
          <a:xfrm>
            <a:off x="8672513" y="6357261"/>
            <a:ext cx="381789" cy="429299"/>
          </a:xfrm>
          <a:prstGeom prst="rect">
            <a:avLst/>
          </a:prstGeom>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fld id="{0A9724E5-0A80-3C41-8955-F8E17D92E2DB}" type="slidenum">
              <a:rPr kumimoji="0" lang="en-US" sz="1100" b="0" i="0" u="none" strike="noStrike" kern="1200" cap="none" spc="0" normalizeH="0" baseline="0" noProof="0" smtClean="0">
                <a:ln>
                  <a:noFill/>
                </a:ln>
                <a:solidFill>
                  <a:srgbClr val="5C5C5C"/>
                </a:solidFill>
                <a:effectLst/>
                <a:uLnTx/>
                <a:uFillTx/>
                <a:latin typeface="Tahoma" pitchFamily="34" charset="0"/>
                <a:ea typeface="+mn-ea"/>
                <a:cs typeface="Arial" pitchFamily="34" charset="0"/>
              </a:rPr>
              <a:pPr marL="0" marR="0" lvl="0" indent="0" algn="ctr" defTabSz="914400" rtl="0" eaLnBrk="1" fontAlgn="base" latinLnBrk="0" hangingPunct="1">
                <a:lnSpc>
                  <a:spcPct val="100000"/>
                </a:lnSpc>
                <a:spcBef>
                  <a:spcPct val="0"/>
                </a:spcBef>
                <a:spcAft>
                  <a:spcPct val="0"/>
                </a:spcAft>
                <a:buClrTx/>
                <a:buSzTx/>
                <a:buFontTx/>
                <a:buNone/>
                <a:tabLst/>
                <a:defRPr/>
              </a:pPr>
              <a:t>6</a:t>
            </a:fld>
            <a:endParaRPr kumimoji="0" lang="en-US" sz="1100" b="0" i="0" u="none" strike="noStrike" kern="1200" cap="none" spc="0" normalizeH="0" baseline="0" noProof="0" dirty="0">
              <a:ln>
                <a:noFill/>
              </a:ln>
              <a:solidFill>
                <a:srgbClr val="5C5C5C"/>
              </a:solidFill>
              <a:effectLst/>
              <a:uLnTx/>
              <a:uFillTx/>
              <a:latin typeface="Tahoma" pitchFamily="34" charset="0"/>
              <a:ea typeface="+mn-ea"/>
              <a:cs typeface="Arial" pitchFamily="34" charset="0"/>
            </a:endParaRPr>
          </a:p>
        </p:txBody>
      </p:sp>
      <p:pic>
        <p:nvPicPr>
          <p:cNvPr id="9" name="Picture 8"/>
          <p:cNvPicPr>
            <a:picLocks noChangeAspect="1"/>
          </p:cNvPicPr>
          <p:nvPr/>
        </p:nvPicPr>
        <p:blipFill>
          <a:blip r:embed="rId4"/>
          <a:stretch>
            <a:fillRect/>
          </a:stretch>
        </p:blipFill>
        <p:spPr>
          <a:xfrm>
            <a:off x="2071461" y="2095370"/>
            <a:ext cx="5170970" cy="3668852"/>
          </a:xfrm>
          <a:prstGeom prst="rect">
            <a:avLst/>
          </a:prstGeom>
        </p:spPr>
      </p:pic>
      <p:sp>
        <p:nvSpPr>
          <p:cNvPr id="16" name="Rectangle 3"/>
          <p:cNvSpPr txBox="1">
            <a:spLocks noChangeArrowheads="1"/>
          </p:cNvSpPr>
          <p:nvPr/>
        </p:nvSpPr>
        <p:spPr>
          <a:xfrm>
            <a:off x="508000" y="1136922"/>
            <a:ext cx="8178800" cy="682267"/>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2800" kern="1200">
                <a:solidFill>
                  <a:srgbClr val="5C5C5C"/>
                </a:solidFill>
                <a:latin typeface="Arial"/>
                <a:ea typeface="+mn-ea"/>
                <a:cs typeface="Arial"/>
              </a:defRPr>
            </a:lvl1pPr>
            <a:lvl2pPr marL="742950" indent="-285750" algn="l" defTabSz="457200" rtl="0" eaLnBrk="1" latinLnBrk="0" hangingPunct="1">
              <a:spcBef>
                <a:spcPct val="20000"/>
              </a:spcBef>
              <a:buFont typeface="Arial"/>
              <a:buChar char="–"/>
              <a:defRPr sz="2400" kern="1200">
                <a:solidFill>
                  <a:srgbClr val="5C5C5C"/>
                </a:solidFill>
                <a:latin typeface="Arial"/>
                <a:ea typeface="+mn-ea"/>
                <a:cs typeface="Arial"/>
              </a:defRPr>
            </a:lvl2pPr>
            <a:lvl3pPr marL="1143000" indent="-228600" algn="l" defTabSz="457200" rtl="0" eaLnBrk="1" latinLnBrk="0" hangingPunct="1">
              <a:spcBef>
                <a:spcPct val="20000"/>
              </a:spcBef>
              <a:buFont typeface="Arial"/>
              <a:buChar char="•"/>
              <a:defRPr sz="2000" kern="1200">
                <a:solidFill>
                  <a:srgbClr val="5C5C5C"/>
                </a:solidFill>
                <a:latin typeface="Arial"/>
                <a:ea typeface="+mn-ea"/>
                <a:cs typeface="Arial"/>
              </a:defRPr>
            </a:lvl3pPr>
            <a:lvl4pPr marL="1600200" indent="-228600" algn="l" defTabSz="457200" rtl="0" eaLnBrk="1" latinLnBrk="0" hangingPunct="1">
              <a:spcBef>
                <a:spcPct val="20000"/>
              </a:spcBef>
              <a:buFont typeface="Arial"/>
              <a:buChar char="–"/>
              <a:defRPr sz="1800" kern="1200">
                <a:solidFill>
                  <a:schemeClr val="tx2"/>
                </a:solidFill>
                <a:latin typeface="Arial"/>
                <a:ea typeface="+mn-ea"/>
                <a:cs typeface="Arial"/>
              </a:defRPr>
            </a:lvl4pPr>
            <a:lvl5pPr marL="2057400" indent="-228600" algn="l" defTabSz="457200" rtl="0" eaLnBrk="1" latinLnBrk="0" hangingPunct="1">
              <a:spcBef>
                <a:spcPct val="20000"/>
              </a:spcBef>
              <a:buFont typeface="Arial"/>
              <a:buChar char="•"/>
              <a:defRPr sz="1800" i="1" kern="1200">
                <a:solidFill>
                  <a:schemeClr val="tx2"/>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80000"/>
              </a:lnSpc>
              <a:buNone/>
            </a:pPr>
            <a:r>
              <a:rPr lang="en-US" dirty="0" smtClean="0"/>
              <a:t>Visit the Vested Library at </a:t>
            </a:r>
            <a:r>
              <a:rPr lang="en-US" dirty="0" smtClean="0">
                <a:hlinkClick r:id="rId5"/>
              </a:rPr>
              <a:t>www.VestedWay.com</a:t>
            </a:r>
            <a:r>
              <a:rPr lang="en-US" dirty="0" smtClean="0"/>
              <a:t> </a:t>
            </a:r>
            <a:endParaRPr lang="en-US" dirty="0"/>
          </a:p>
          <a:p>
            <a:pPr marL="0" indent="0" algn="ctr">
              <a:lnSpc>
                <a:spcPct val="80000"/>
              </a:lnSpc>
              <a:buNone/>
            </a:pPr>
            <a:endParaRPr lang="en-US" dirty="0" smtClean="0"/>
          </a:p>
        </p:txBody>
      </p:sp>
      <p:sp>
        <p:nvSpPr>
          <p:cNvPr id="3" name="Rectangle 2"/>
          <p:cNvSpPr/>
          <p:nvPr/>
        </p:nvSpPr>
        <p:spPr>
          <a:xfrm>
            <a:off x="1434756" y="2102235"/>
            <a:ext cx="693351" cy="3668852"/>
          </a:xfrm>
          <a:prstGeom prst="rect">
            <a:avLst/>
          </a:prstGeom>
          <a:solidFill>
            <a:schemeClr val="bg2">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p:nvSpPr>
        <p:spPr>
          <a:xfrm>
            <a:off x="7180650" y="2102235"/>
            <a:ext cx="672432" cy="3668852"/>
          </a:xfrm>
          <a:prstGeom prst="rect">
            <a:avLst/>
          </a:prstGeom>
          <a:solidFill>
            <a:schemeClr val="bg2">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440115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77571" y="3555322"/>
            <a:ext cx="1712608" cy="766596"/>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19654" y="5338681"/>
            <a:ext cx="2018516" cy="807406"/>
          </a:xfrm>
          <a:prstGeom prst="rect">
            <a:avLst/>
          </a:prstGeom>
        </p:spPr>
      </p:pic>
      <p:pic>
        <p:nvPicPr>
          <p:cNvPr id="15" name="Picture 14" descr="Lindahl logo.gif"/>
          <p:cNvPicPr>
            <a:picLocks noChangeAspect="1"/>
          </p:cNvPicPr>
          <p:nvPr/>
        </p:nvPicPr>
        <p:blipFill rotWithShape="1">
          <a:blip r:embed="rId5">
            <a:extLst>
              <a:ext uri="{28A0092B-C50C-407E-A947-70E740481C1C}">
                <a14:useLocalDpi xmlns:a14="http://schemas.microsoft.com/office/drawing/2010/main" val="0"/>
              </a:ext>
            </a:extLst>
          </a:blip>
          <a:srcRect l="10041" t="5945" r="10067" b="8378"/>
          <a:stretch/>
        </p:blipFill>
        <p:spPr>
          <a:xfrm rot="5400000">
            <a:off x="6293629" y="1847485"/>
            <a:ext cx="473676" cy="1681151"/>
          </a:xfrm>
          <a:prstGeom prst="rect">
            <a:avLst/>
          </a:prstGeom>
        </p:spPr>
      </p:pic>
      <p:pic>
        <p:nvPicPr>
          <p:cNvPr id="7" name="Picture 6"/>
          <p:cNvPicPr>
            <a:picLocks noChangeAspect="1"/>
          </p:cNvPicPr>
          <p:nvPr/>
        </p:nvPicPr>
        <p:blipFill rotWithShape="1">
          <a:blip r:embed="rId6" cstate="email"/>
          <a:srcRect l="8220" t="7406" r="9096" b="9150"/>
          <a:stretch/>
        </p:blipFill>
        <p:spPr>
          <a:xfrm>
            <a:off x="5584404" y="5007911"/>
            <a:ext cx="1832919" cy="561313"/>
          </a:xfrm>
          <a:prstGeom prst="rect">
            <a:avLst/>
          </a:prstGeom>
        </p:spPr>
      </p:pic>
      <p:pic>
        <p:nvPicPr>
          <p:cNvPr id="2" name="Picture 1" descr="SCVisions-logo.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323512" y="1816782"/>
            <a:ext cx="2395838" cy="480764"/>
          </a:xfrm>
          <a:prstGeom prst="rect">
            <a:avLst/>
          </a:prstGeom>
        </p:spPr>
      </p:pic>
      <p:pic>
        <p:nvPicPr>
          <p:cNvPr id="17" name="Picture 1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442815" y="3522527"/>
            <a:ext cx="1392634" cy="832186"/>
          </a:xfrm>
          <a:prstGeom prst="rect">
            <a:avLst/>
          </a:prstGeom>
        </p:spPr>
      </p:pic>
      <p:sp>
        <p:nvSpPr>
          <p:cNvPr id="20" name="Rectangle 19"/>
          <p:cNvSpPr/>
          <p:nvPr/>
        </p:nvSpPr>
        <p:spPr>
          <a:xfrm>
            <a:off x="0" y="0"/>
            <a:ext cx="9144000" cy="914400"/>
          </a:xfrm>
          <a:prstGeom prst="rect">
            <a:avLst/>
          </a:prstGeom>
          <a:solidFill>
            <a:srgbClr val="F77C00"/>
          </a:solidFill>
          <a:ln>
            <a:solidFill>
              <a:srgbClr val="F77F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a:endParaRPr>
          </a:p>
        </p:txBody>
      </p:sp>
      <p:sp>
        <p:nvSpPr>
          <p:cNvPr id="203" name="Rectangle 840"/>
          <p:cNvSpPr txBox="1">
            <a:spLocks noChangeArrowheads="1"/>
          </p:cNvSpPr>
          <p:nvPr/>
        </p:nvSpPr>
        <p:spPr>
          <a:xfrm>
            <a:off x="0" y="0"/>
            <a:ext cx="7853081" cy="733425"/>
          </a:xfrm>
          <a:prstGeom prst="rect">
            <a:avLst/>
          </a:prstGeom>
        </p:spPr>
        <p:txBody>
          <a:bodyPr/>
          <a:lstStyle/>
          <a:p>
            <a:pPr algn="ctr" eaLnBrk="0" hangingPunct="0">
              <a:defRPr/>
            </a:pPr>
            <a:endParaRPr lang="en-US" sz="1600" b="1" i="1" kern="0" dirty="0">
              <a:solidFill>
                <a:srgbClr val="000000"/>
              </a:solidFill>
              <a:latin typeface="+mj-lt"/>
              <a:ea typeface="+mj-ea"/>
              <a:cs typeface="+mj-cs"/>
            </a:endParaRPr>
          </a:p>
        </p:txBody>
      </p:sp>
      <p:sp>
        <p:nvSpPr>
          <p:cNvPr id="14" name="Title 13"/>
          <p:cNvSpPr>
            <a:spLocks noGrp="1"/>
          </p:cNvSpPr>
          <p:nvPr>
            <p:ph type="title"/>
          </p:nvPr>
        </p:nvSpPr>
        <p:spPr/>
        <p:txBody>
          <a:bodyPr/>
          <a:lstStyle/>
          <a:p>
            <a:r>
              <a:rPr lang="en-US" dirty="0" smtClean="0"/>
              <a:t>Three Types Of Resources</a:t>
            </a:r>
            <a:endParaRPr lang="en-US" dirty="0"/>
          </a:p>
        </p:txBody>
      </p:sp>
      <p:sp>
        <p:nvSpPr>
          <p:cNvPr id="21" name="Slide Number Placeholder 2"/>
          <p:cNvSpPr txBox="1">
            <a:spLocks/>
          </p:cNvSpPr>
          <p:nvPr/>
        </p:nvSpPr>
        <p:spPr>
          <a:xfrm>
            <a:off x="8672513" y="6357261"/>
            <a:ext cx="381789" cy="429299"/>
          </a:xfrm>
          <a:prstGeom prst="rect">
            <a:avLst/>
          </a:prstGeom>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fld id="{0A9724E5-0A80-3C41-8955-F8E17D92E2DB}" type="slidenum">
              <a:rPr kumimoji="0" lang="en-US" sz="1100" b="0" i="0" u="none" strike="noStrike" kern="1200" cap="none" spc="0" normalizeH="0" baseline="0" noProof="0" smtClean="0">
                <a:ln>
                  <a:noFill/>
                </a:ln>
                <a:solidFill>
                  <a:srgbClr val="5C5C5C"/>
                </a:solidFill>
                <a:effectLst/>
                <a:uLnTx/>
                <a:uFillTx/>
                <a:latin typeface="Tahoma" pitchFamily="34" charset="0"/>
                <a:ea typeface="+mn-ea"/>
                <a:cs typeface="Arial" pitchFamily="34" charset="0"/>
              </a:rPr>
              <a:pPr marL="0" marR="0" lvl="0" indent="0" algn="ctr" defTabSz="914400" rtl="0" eaLnBrk="1" fontAlgn="base" latinLnBrk="0" hangingPunct="1">
                <a:lnSpc>
                  <a:spcPct val="100000"/>
                </a:lnSpc>
                <a:spcBef>
                  <a:spcPct val="0"/>
                </a:spcBef>
                <a:spcAft>
                  <a:spcPct val="0"/>
                </a:spcAft>
                <a:buClrTx/>
                <a:buSzTx/>
                <a:buFontTx/>
                <a:buNone/>
                <a:tabLst/>
                <a:defRPr/>
              </a:pPr>
              <a:t>7</a:t>
            </a:fld>
            <a:endParaRPr kumimoji="0" lang="en-US" sz="1100" b="0" i="0" u="none" strike="noStrike" kern="1200" cap="none" spc="0" normalizeH="0" baseline="0" noProof="0" dirty="0">
              <a:ln>
                <a:noFill/>
              </a:ln>
              <a:solidFill>
                <a:srgbClr val="5C5C5C"/>
              </a:solidFill>
              <a:effectLst/>
              <a:uLnTx/>
              <a:uFillTx/>
              <a:latin typeface="Tahoma" pitchFamily="34" charset="0"/>
              <a:ea typeface="+mn-ea"/>
              <a:cs typeface="Arial" pitchFamily="34" charset="0"/>
            </a:endParaRPr>
          </a:p>
        </p:txBody>
      </p:sp>
      <p:cxnSp>
        <p:nvCxnSpPr>
          <p:cNvPr id="10" name="Straight Connector 9"/>
          <p:cNvCxnSpPr/>
          <p:nvPr/>
        </p:nvCxnSpPr>
        <p:spPr>
          <a:xfrm>
            <a:off x="4521431" y="2595249"/>
            <a:ext cx="0" cy="2587831"/>
          </a:xfrm>
          <a:prstGeom prst="line">
            <a:avLst/>
          </a:prstGeom>
          <a:ln>
            <a:solidFill>
              <a:schemeClr val="bg2">
                <a:lumMod val="50000"/>
              </a:schemeClr>
            </a:solidFill>
          </a:ln>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flipH="1">
            <a:off x="3217667" y="3938620"/>
            <a:ext cx="2602705" cy="0"/>
          </a:xfrm>
          <a:prstGeom prst="line">
            <a:avLst/>
          </a:prstGeom>
          <a:ln>
            <a:solidFill>
              <a:schemeClr val="bg2">
                <a:lumMod val="50000"/>
              </a:schemeClr>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H="1">
            <a:off x="3606173" y="2999191"/>
            <a:ext cx="1854687" cy="1854688"/>
          </a:xfrm>
          <a:prstGeom prst="line">
            <a:avLst/>
          </a:prstGeom>
          <a:ln>
            <a:solidFill>
              <a:schemeClr val="bg2">
                <a:lumMod val="50000"/>
              </a:schemeClr>
            </a:solidFill>
          </a:ln>
        </p:spPr>
        <p:style>
          <a:lnRef idx="2">
            <a:schemeClr val="accent1"/>
          </a:lnRef>
          <a:fillRef idx="0">
            <a:schemeClr val="accent1"/>
          </a:fillRef>
          <a:effectRef idx="1">
            <a:schemeClr val="accent1"/>
          </a:effectRef>
          <a:fontRef idx="minor">
            <a:schemeClr val="tx1"/>
          </a:fontRef>
        </p:style>
      </p:cxnSp>
      <p:cxnSp>
        <p:nvCxnSpPr>
          <p:cNvPr id="24" name="Straight Connector 23"/>
          <p:cNvCxnSpPr/>
          <p:nvPr/>
        </p:nvCxnSpPr>
        <p:spPr>
          <a:xfrm flipH="1" flipV="1">
            <a:off x="3582002" y="2999191"/>
            <a:ext cx="1830517" cy="1830517"/>
          </a:xfrm>
          <a:prstGeom prst="line">
            <a:avLst/>
          </a:prstGeom>
          <a:ln>
            <a:solidFill>
              <a:schemeClr val="bg2">
                <a:lumMod val="50000"/>
              </a:schemeClr>
            </a:solidFill>
          </a:ln>
        </p:spPr>
        <p:style>
          <a:lnRef idx="2">
            <a:schemeClr val="accent1"/>
          </a:lnRef>
          <a:fillRef idx="0">
            <a:schemeClr val="accent1"/>
          </a:fillRef>
          <a:effectRef idx="1">
            <a:schemeClr val="accent1"/>
          </a:effectRef>
          <a:fontRef idx="minor">
            <a:schemeClr val="tx1"/>
          </a:fontRef>
        </p:style>
      </p:cxnSp>
      <p:sp>
        <p:nvSpPr>
          <p:cNvPr id="19" name="Rectangle 3"/>
          <p:cNvSpPr txBox="1">
            <a:spLocks noChangeArrowheads="1"/>
          </p:cNvSpPr>
          <p:nvPr/>
        </p:nvSpPr>
        <p:spPr>
          <a:xfrm>
            <a:off x="567036" y="1140657"/>
            <a:ext cx="8274910" cy="487014"/>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2800" kern="1200">
                <a:solidFill>
                  <a:srgbClr val="5C5C5C"/>
                </a:solidFill>
                <a:latin typeface="Arial"/>
                <a:ea typeface="+mn-ea"/>
                <a:cs typeface="Arial"/>
              </a:defRPr>
            </a:lvl1pPr>
            <a:lvl2pPr marL="742950" indent="-285750" algn="l" defTabSz="457200" rtl="0" eaLnBrk="1" latinLnBrk="0" hangingPunct="1">
              <a:spcBef>
                <a:spcPct val="20000"/>
              </a:spcBef>
              <a:buFont typeface="Arial"/>
              <a:buChar char="–"/>
              <a:defRPr sz="2400" kern="1200">
                <a:solidFill>
                  <a:srgbClr val="5C5C5C"/>
                </a:solidFill>
                <a:latin typeface="Arial"/>
                <a:ea typeface="+mn-ea"/>
                <a:cs typeface="Arial"/>
              </a:defRPr>
            </a:lvl2pPr>
            <a:lvl3pPr marL="1143000" indent="-228600" algn="l" defTabSz="457200" rtl="0" eaLnBrk="1" latinLnBrk="0" hangingPunct="1">
              <a:spcBef>
                <a:spcPct val="20000"/>
              </a:spcBef>
              <a:buFont typeface="Arial"/>
              <a:buChar char="•"/>
              <a:defRPr sz="2000" kern="1200">
                <a:solidFill>
                  <a:srgbClr val="5C5C5C"/>
                </a:solidFill>
                <a:latin typeface="Arial"/>
                <a:ea typeface="+mn-ea"/>
                <a:cs typeface="Arial"/>
              </a:defRPr>
            </a:lvl3pPr>
            <a:lvl4pPr marL="1600200" indent="-228600" algn="l" defTabSz="457200" rtl="0" eaLnBrk="1" latinLnBrk="0" hangingPunct="1">
              <a:spcBef>
                <a:spcPct val="20000"/>
              </a:spcBef>
              <a:buFont typeface="Arial"/>
              <a:buChar char="–"/>
              <a:defRPr sz="1800" kern="1200">
                <a:solidFill>
                  <a:schemeClr val="tx2"/>
                </a:solidFill>
                <a:latin typeface="Arial"/>
                <a:ea typeface="+mn-ea"/>
                <a:cs typeface="Arial"/>
              </a:defRPr>
            </a:lvl4pPr>
            <a:lvl5pPr marL="2057400" indent="-228600" algn="l" defTabSz="457200" rtl="0" eaLnBrk="1" latinLnBrk="0" hangingPunct="1">
              <a:spcBef>
                <a:spcPct val="20000"/>
              </a:spcBef>
              <a:buFont typeface="Arial"/>
              <a:buChar char="•"/>
              <a:defRPr sz="1800" i="1" kern="1200">
                <a:solidFill>
                  <a:schemeClr val="tx2"/>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80000"/>
              </a:lnSpc>
              <a:buNone/>
            </a:pPr>
            <a:r>
              <a:rPr lang="en-US" sz="2000" dirty="0" smtClean="0"/>
              <a:t>Work with a Vested Center of Excellence for coaching or consulting</a:t>
            </a:r>
          </a:p>
        </p:txBody>
      </p:sp>
      <p:pic>
        <p:nvPicPr>
          <p:cNvPr id="12" name="Picture 11"/>
          <p:cNvPicPr>
            <a:picLocks noChangeAspect="1"/>
          </p:cNvPicPr>
          <p:nvPr/>
        </p:nvPicPr>
        <p:blipFill rotWithShape="1">
          <a:blip r:embed="rId9">
            <a:extLst>
              <a:ext uri="{28A0092B-C50C-407E-A947-70E740481C1C}">
                <a14:useLocalDpi xmlns:a14="http://schemas.microsoft.com/office/drawing/2010/main" val="0"/>
              </a:ext>
            </a:extLst>
          </a:blip>
          <a:srcRect l="4935" t="4935" r="4935" b="4935"/>
          <a:stretch/>
        </p:blipFill>
        <p:spPr>
          <a:xfrm>
            <a:off x="3643786" y="2999191"/>
            <a:ext cx="1755290" cy="1755290"/>
          </a:xfrm>
          <a:prstGeom prst="ellipse">
            <a:avLst/>
          </a:prstGeom>
        </p:spPr>
      </p:pic>
      <p:sp>
        <p:nvSpPr>
          <p:cNvPr id="5" name="Oval 4"/>
          <p:cNvSpPr/>
          <p:nvPr/>
        </p:nvSpPr>
        <p:spPr>
          <a:xfrm>
            <a:off x="4468687" y="2489761"/>
            <a:ext cx="105488" cy="105488"/>
          </a:xfrm>
          <a:prstGeom prst="ellipse">
            <a:avLst/>
          </a:prstGeom>
          <a:solidFill>
            <a:schemeClr val="bg2">
              <a:lumMod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Oval 24"/>
          <p:cNvSpPr/>
          <p:nvPr/>
        </p:nvSpPr>
        <p:spPr>
          <a:xfrm>
            <a:off x="5412519" y="2946447"/>
            <a:ext cx="105488" cy="105488"/>
          </a:xfrm>
          <a:prstGeom prst="ellipse">
            <a:avLst/>
          </a:prstGeom>
          <a:solidFill>
            <a:schemeClr val="bg2">
              <a:lumMod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Oval 25"/>
          <p:cNvSpPr/>
          <p:nvPr/>
        </p:nvSpPr>
        <p:spPr>
          <a:xfrm>
            <a:off x="5767628" y="3885876"/>
            <a:ext cx="105488" cy="105488"/>
          </a:xfrm>
          <a:prstGeom prst="ellipse">
            <a:avLst/>
          </a:prstGeom>
          <a:solidFill>
            <a:schemeClr val="bg2">
              <a:lumMod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Oval 26"/>
          <p:cNvSpPr/>
          <p:nvPr/>
        </p:nvSpPr>
        <p:spPr>
          <a:xfrm>
            <a:off x="5359775" y="4801135"/>
            <a:ext cx="105488" cy="105488"/>
          </a:xfrm>
          <a:prstGeom prst="ellipse">
            <a:avLst/>
          </a:prstGeom>
          <a:solidFill>
            <a:schemeClr val="bg2">
              <a:lumMod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Oval 27"/>
          <p:cNvSpPr/>
          <p:nvPr/>
        </p:nvSpPr>
        <p:spPr>
          <a:xfrm>
            <a:off x="4468687" y="5183080"/>
            <a:ext cx="105488" cy="105488"/>
          </a:xfrm>
          <a:prstGeom prst="ellipse">
            <a:avLst/>
          </a:prstGeom>
          <a:solidFill>
            <a:schemeClr val="bg2">
              <a:lumMod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Oval 28"/>
          <p:cNvSpPr/>
          <p:nvPr/>
        </p:nvSpPr>
        <p:spPr>
          <a:xfrm>
            <a:off x="3542486" y="4829708"/>
            <a:ext cx="105488" cy="105488"/>
          </a:xfrm>
          <a:prstGeom prst="ellipse">
            <a:avLst/>
          </a:prstGeom>
          <a:solidFill>
            <a:schemeClr val="bg2">
              <a:lumMod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Oval 29"/>
          <p:cNvSpPr/>
          <p:nvPr/>
        </p:nvSpPr>
        <p:spPr>
          <a:xfrm>
            <a:off x="3154305" y="3885876"/>
            <a:ext cx="105488" cy="105488"/>
          </a:xfrm>
          <a:prstGeom prst="ellipse">
            <a:avLst/>
          </a:prstGeom>
          <a:solidFill>
            <a:schemeClr val="bg2">
              <a:lumMod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Oval 30"/>
          <p:cNvSpPr/>
          <p:nvPr/>
        </p:nvSpPr>
        <p:spPr>
          <a:xfrm>
            <a:off x="3519654" y="2924898"/>
            <a:ext cx="105488" cy="105488"/>
          </a:xfrm>
          <a:prstGeom prst="ellipse">
            <a:avLst/>
          </a:prstGeom>
          <a:solidFill>
            <a:schemeClr val="bg2">
              <a:lumMod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32" name="Picture 31" descr="JeanetteNyden_logo_fnl_withoutCompany.pn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981848" y="4801135"/>
            <a:ext cx="1482004" cy="624822"/>
          </a:xfrm>
          <a:prstGeom prst="rect">
            <a:avLst/>
          </a:prstGeom>
        </p:spPr>
      </p:pic>
      <p:pic>
        <p:nvPicPr>
          <p:cNvPr id="33" name="Picture 32" descr="theforefrontgroup_logo.png"/>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123366" y="2297546"/>
            <a:ext cx="2396288" cy="552754"/>
          </a:xfrm>
          <a:prstGeom prst="rect">
            <a:avLst/>
          </a:prstGeom>
        </p:spPr>
      </p:pic>
    </p:spTree>
    <p:extLst>
      <p:ext uri="{BB962C8B-B14F-4D97-AF65-F5344CB8AC3E}">
        <p14:creationId xmlns:p14="http://schemas.microsoft.com/office/powerpoint/2010/main" val="36440115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840"/>
          <p:cNvSpPr>
            <a:spLocks noGrp="1" noChangeArrowheads="1"/>
          </p:cNvSpPr>
          <p:nvPr>
            <p:ph type="title"/>
          </p:nvPr>
        </p:nvSpPr>
        <p:spPr/>
        <p:txBody>
          <a:bodyPr/>
          <a:lstStyle/>
          <a:p>
            <a:r>
              <a:rPr lang="en-US" dirty="0" smtClean="0"/>
              <a:t>What You Will Learn….</a:t>
            </a:r>
          </a:p>
        </p:txBody>
      </p:sp>
      <p:sp>
        <p:nvSpPr>
          <p:cNvPr id="6" name="Rectangle 841"/>
          <p:cNvSpPr txBox="1">
            <a:spLocks noChangeArrowheads="1"/>
          </p:cNvSpPr>
          <p:nvPr/>
        </p:nvSpPr>
        <p:spPr bwMode="auto">
          <a:xfrm>
            <a:off x="471948" y="1162213"/>
            <a:ext cx="8214852" cy="49657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285750" indent="-285750">
              <a:buFont typeface="Arial"/>
              <a:buChar char="•"/>
            </a:pPr>
            <a:r>
              <a:rPr lang="en-US" sz="3200" dirty="0" smtClean="0"/>
              <a:t>The Three Types Of Resources</a:t>
            </a:r>
          </a:p>
          <a:p>
            <a:pPr marL="285750" indent="-285750">
              <a:buFont typeface="Arial"/>
              <a:buChar char="•"/>
            </a:pPr>
            <a:endParaRPr lang="en-US" sz="3200" dirty="0"/>
          </a:p>
          <a:p>
            <a:pPr marL="285750" indent="-285750">
              <a:buFont typeface="Arial"/>
              <a:buChar char="•"/>
            </a:pPr>
            <a:r>
              <a:rPr lang="en-US" sz="3200" b="1" i="1" dirty="0" smtClean="0">
                <a:solidFill>
                  <a:srgbClr val="F77F00"/>
                </a:solidFill>
              </a:rPr>
              <a:t>What Are Some Of The Most Popular Resources And How To Access Them</a:t>
            </a:r>
          </a:p>
          <a:p>
            <a:endParaRPr kumimoji="0" lang="en-US" sz="3600" b="1" i="1" u="none" strike="noStrike" kern="0" cap="none" spc="0" normalizeH="0" baseline="0" noProof="0" dirty="0" smtClean="0">
              <a:ln>
                <a:noFill/>
              </a:ln>
              <a:solidFill>
                <a:srgbClr val="FF8000"/>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fld id="{0A9724E5-0A80-3C41-8955-F8E17D92E2DB}" type="slidenum">
              <a:rPr lang="en-US" smtClean="0"/>
              <a:pPr/>
              <a:t>8</a:t>
            </a:fld>
            <a:endParaRPr lang="en-US" dirty="0"/>
          </a:p>
        </p:txBody>
      </p:sp>
    </p:spTree>
    <p:extLst>
      <p:ext uri="{BB962C8B-B14F-4D97-AF65-F5344CB8AC3E}">
        <p14:creationId xmlns:p14="http://schemas.microsoft.com/office/powerpoint/2010/main" val="210796293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92607" y="61278"/>
            <a:ext cx="8570800" cy="782637"/>
          </a:xfrm>
        </p:spPr>
        <p:txBody>
          <a:bodyPr>
            <a:noAutofit/>
          </a:bodyPr>
          <a:lstStyle/>
          <a:p>
            <a:r>
              <a:rPr lang="en-US" sz="2710" dirty="0" smtClean="0"/>
              <a:t>Resources Vary Based On </a:t>
            </a:r>
            <a:r>
              <a:rPr lang="en-US" sz="2710" smtClean="0"/>
              <a:t>The Stage </a:t>
            </a:r>
            <a:r>
              <a:rPr lang="en-US" sz="2710" dirty="0" smtClean="0"/>
              <a:t>Of Your Journey</a:t>
            </a:r>
            <a:endParaRPr lang="en-US" sz="2710" i="1" dirty="0"/>
          </a:p>
        </p:txBody>
      </p:sp>
      <p:sp>
        <p:nvSpPr>
          <p:cNvPr id="6" name="Chevron 5"/>
          <p:cNvSpPr/>
          <p:nvPr/>
        </p:nvSpPr>
        <p:spPr bwMode="auto">
          <a:xfrm>
            <a:off x="6834745" y="1014705"/>
            <a:ext cx="2240280" cy="548640"/>
          </a:xfrm>
          <a:prstGeom prst="chevron">
            <a:avLst/>
          </a:prstGeom>
          <a:solidFill>
            <a:srgbClr val="F77C00"/>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algn="ctr"/>
            <a:r>
              <a:rPr lang="en-US" sz="1400" b="1" dirty="0" smtClean="0">
                <a:solidFill>
                  <a:schemeClr val="bg1"/>
                </a:solidFill>
                <a:latin typeface="Arial" pitchFamily="34" charset="0"/>
              </a:rPr>
              <a:t>Mastery</a:t>
            </a:r>
          </a:p>
        </p:txBody>
      </p:sp>
      <p:sp>
        <p:nvSpPr>
          <p:cNvPr id="7" name="Chevron 6"/>
          <p:cNvSpPr/>
          <p:nvPr/>
        </p:nvSpPr>
        <p:spPr bwMode="auto">
          <a:xfrm>
            <a:off x="4820283" y="1014705"/>
            <a:ext cx="2240280" cy="548640"/>
          </a:xfrm>
          <a:prstGeom prst="chevron">
            <a:avLst/>
          </a:prstGeom>
          <a:solidFill>
            <a:srgbClr val="F77C00"/>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algn="ctr"/>
            <a:r>
              <a:rPr lang="en-US" sz="1400" b="1" dirty="0" smtClean="0">
                <a:solidFill>
                  <a:schemeClr val="bg1"/>
                </a:solidFill>
                <a:latin typeface="Arial" pitchFamily="34" charset="0"/>
              </a:rPr>
              <a:t>Implementation</a:t>
            </a:r>
          </a:p>
        </p:txBody>
      </p:sp>
      <p:sp>
        <p:nvSpPr>
          <p:cNvPr id="8" name="Chevron 7"/>
          <p:cNvSpPr/>
          <p:nvPr/>
        </p:nvSpPr>
        <p:spPr bwMode="auto">
          <a:xfrm>
            <a:off x="2820570" y="1014705"/>
            <a:ext cx="2240280" cy="548640"/>
          </a:xfrm>
          <a:prstGeom prst="chevron">
            <a:avLst/>
          </a:prstGeom>
          <a:solidFill>
            <a:srgbClr val="F77C00"/>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algn="ctr"/>
            <a:r>
              <a:rPr lang="en-US" sz="1400" b="1" dirty="0" smtClean="0">
                <a:solidFill>
                  <a:schemeClr val="bg1"/>
                </a:solidFill>
                <a:latin typeface="Arial" pitchFamily="34" charset="0"/>
              </a:rPr>
              <a:t>Understanding</a:t>
            </a:r>
          </a:p>
        </p:txBody>
      </p:sp>
      <p:sp>
        <p:nvSpPr>
          <p:cNvPr id="9" name="Chevron 8"/>
          <p:cNvSpPr/>
          <p:nvPr/>
        </p:nvSpPr>
        <p:spPr bwMode="auto">
          <a:xfrm>
            <a:off x="806109" y="1014705"/>
            <a:ext cx="2240280" cy="548640"/>
          </a:xfrm>
          <a:prstGeom prst="chevron">
            <a:avLst/>
          </a:prstGeom>
          <a:solidFill>
            <a:srgbClr val="F77C00"/>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algn="ctr"/>
            <a:r>
              <a:rPr lang="en-US" sz="1400" b="1" dirty="0" smtClean="0">
                <a:solidFill>
                  <a:schemeClr val="bg1"/>
                </a:solidFill>
                <a:latin typeface="Arial" pitchFamily="34" charset="0"/>
              </a:rPr>
              <a:t>Awareness</a:t>
            </a:r>
          </a:p>
        </p:txBody>
      </p:sp>
      <p:sp>
        <p:nvSpPr>
          <p:cNvPr id="11" name="Slide Number Placeholder 2"/>
          <p:cNvSpPr txBox="1">
            <a:spLocks/>
          </p:cNvSpPr>
          <p:nvPr/>
        </p:nvSpPr>
        <p:spPr>
          <a:xfrm>
            <a:off x="8672513" y="6357261"/>
            <a:ext cx="381789" cy="429299"/>
          </a:xfrm>
          <a:prstGeom prst="rect">
            <a:avLst/>
          </a:prstGeom>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fld id="{0A9724E5-0A80-3C41-8955-F8E17D92E2DB}" type="slidenum">
              <a:rPr kumimoji="0" lang="en-US" sz="1100" b="0" i="0" u="none" strike="noStrike" kern="1200" cap="none" spc="0" normalizeH="0" baseline="0" noProof="0" smtClean="0">
                <a:ln>
                  <a:noFill/>
                </a:ln>
                <a:solidFill>
                  <a:srgbClr val="5C5C5C"/>
                </a:solidFill>
                <a:effectLst/>
                <a:uLnTx/>
                <a:uFillTx/>
                <a:latin typeface="Tahoma" pitchFamily="34" charset="0"/>
                <a:ea typeface="+mn-ea"/>
                <a:cs typeface="Arial" pitchFamily="34" charset="0"/>
              </a:rPr>
              <a:pPr marL="0" marR="0" lvl="0" indent="0" algn="ctr" defTabSz="914400" rtl="0" eaLnBrk="1" fontAlgn="base" latinLnBrk="0" hangingPunct="1">
                <a:lnSpc>
                  <a:spcPct val="100000"/>
                </a:lnSpc>
                <a:spcBef>
                  <a:spcPct val="0"/>
                </a:spcBef>
                <a:spcAft>
                  <a:spcPct val="0"/>
                </a:spcAft>
                <a:buClrTx/>
                <a:buSzTx/>
                <a:buFontTx/>
                <a:buNone/>
                <a:tabLst/>
                <a:defRPr/>
              </a:pPr>
              <a:t>9</a:t>
            </a:fld>
            <a:endParaRPr kumimoji="0" lang="en-US" sz="1100" b="0" i="0" u="none" strike="noStrike" kern="1200" cap="none" spc="0" normalizeH="0" baseline="0" noProof="0" dirty="0">
              <a:ln>
                <a:noFill/>
              </a:ln>
              <a:solidFill>
                <a:srgbClr val="5C5C5C"/>
              </a:solidFill>
              <a:effectLst/>
              <a:uLnTx/>
              <a:uFillTx/>
              <a:latin typeface="Tahoma" pitchFamily="34" charset="0"/>
              <a:ea typeface="+mn-ea"/>
              <a:cs typeface="Arial" pitchFamily="34" charset="0"/>
            </a:endParaRPr>
          </a:p>
        </p:txBody>
      </p:sp>
      <p:graphicFrame>
        <p:nvGraphicFramePr>
          <p:cNvPr id="12" name="Table 11"/>
          <p:cNvGraphicFramePr>
            <a:graphicFrameLocks noGrp="1"/>
          </p:cNvGraphicFramePr>
          <p:nvPr>
            <p:extLst>
              <p:ext uri="{D42A27DB-BD31-4B8C-83A1-F6EECF244321}">
                <p14:modId xmlns:p14="http://schemas.microsoft.com/office/powerpoint/2010/main" val="3324534693"/>
              </p:ext>
            </p:extLst>
          </p:nvPr>
        </p:nvGraphicFramePr>
        <p:xfrm>
          <a:off x="318526" y="1558978"/>
          <a:ext cx="8518545" cy="4494713"/>
        </p:xfrm>
        <a:graphic>
          <a:graphicData uri="http://schemas.openxmlformats.org/drawingml/2006/table">
            <a:tbl>
              <a:tblPr firstRow="1" bandRow="1">
                <a:tableStyleId>{5C22544A-7EE6-4342-B048-85BDC9FD1C3A}</a:tableStyleId>
              </a:tblPr>
              <a:tblGrid>
                <a:gridCol w="471825"/>
                <a:gridCol w="2011680"/>
                <a:gridCol w="2011680"/>
                <a:gridCol w="2011680"/>
                <a:gridCol w="2011680"/>
              </a:tblGrid>
              <a:tr h="3123113">
                <a:tc>
                  <a:txBody>
                    <a:bodyPr/>
                    <a:lstStyle/>
                    <a:p>
                      <a:pPr algn="ctr">
                        <a:lnSpc>
                          <a:spcPct val="100000"/>
                        </a:lnSpc>
                        <a:spcBef>
                          <a:spcPts val="0"/>
                        </a:spcBef>
                        <a:spcAft>
                          <a:spcPts val="0"/>
                        </a:spcAft>
                        <a:tabLst>
                          <a:tab pos="2398713" algn="l"/>
                        </a:tabLst>
                      </a:pPr>
                      <a:r>
                        <a:rPr lang="en-US" sz="1400" b="1" dirty="0" smtClean="0">
                          <a:solidFill>
                            <a:schemeClr val="bg1"/>
                          </a:solidFill>
                          <a:latin typeface="Arial" pitchFamily="34" charset="0"/>
                          <a:cs typeface="Arial" pitchFamily="34" charset="0"/>
                        </a:rPr>
                        <a:t>Products / Support</a:t>
                      </a:r>
                      <a:r>
                        <a:rPr lang="en-US" sz="1400" b="1" baseline="0" dirty="0" smtClean="0">
                          <a:solidFill>
                            <a:schemeClr val="bg1"/>
                          </a:solidFill>
                          <a:latin typeface="Arial" pitchFamily="34" charset="0"/>
                          <a:cs typeface="Arial" pitchFamily="34" charset="0"/>
                        </a:rPr>
                        <a:t> </a:t>
                      </a:r>
                      <a:r>
                        <a:rPr lang="en-US" sz="1400" b="1" dirty="0" smtClean="0">
                          <a:solidFill>
                            <a:schemeClr val="bg1"/>
                          </a:solidFill>
                          <a:latin typeface="Arial" pitchFamily="34" charset="0"/>
                          <a:cs typeface="Arial" pitchFamily="34" charset="0"/>
                        </a:rPr>
                        <a:t>Services</a:t>
                      </a:r>
                    </a:p>
                  </a:txBody>
                  <a:tcPr vert="vert270" anchor="ctr">
                    <a:lnL w="12700" cap="flat" cmpd="sng" algn="ctr">
                      <a:noFill/>
                      <a:prstDash val="solid"/>
                      <a:round/>
                      <a:headEnd type="none" w="med" len="med"/>
                      <a:tailEnd type="none" w="med" len="med"/>
                    </a:lnL>
                    <a:lnR w="381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C5C5C"/>
                    </a:solidFill>
                  </a:tcPr>
                </a:tc>
                <a:tc>
                  <a:txBody>
                    <a:bodyPr/>
                    <a:lstStyle/>
                    <a:p>
                      <a:pPr marL="0" indent="0" algn="ctr">
                        <a:lnSpc>
                          <a:spcPct val="100000"/>
                        </a:lnSpc>
                        <a:spcBef>
                          <a:spcPts val="0"/>
                        </a:spcBef>
                        <a:spcAft>
                          <a:spcPts val="0"/>
                        </a:spcAft>
                        <a:buFont typeface="Arial"/>
                        <a:buNone/>
                      </a:pPr>
                      <a:r>
                        <a:rPr lang="en-US" sz="1400" b="1" i="1" dirty="0" smtClean="0">
                          <a:solidFill>
                            <a:schemeClr val="tx1"/>
                          </a:solidFill>
                          <a:latin typeface="Arial" pitchFamily="34" charset="0"/>
                          <a:cs typeface="Arial" pitchFamily="34" charset="0"/>
                        </a:rPr>
                        <a:t>Courseware</a:t>
                      </a:r>
                      <a:endParaRPr lang="en-US" sz="1400" b="1" baseline="0" dirty="0" smtClean="0">
                        <a:solidFill>
                          <a:schemeClr val="tx1"/>
                        </a:solidFill>
                        <a:latin typeface="Arial" pitchFamily="34" charset="0"/>
                        <a:cs typeface="Arial" pitchFamily="34" charset="0"/>
                      </a:endParaRPr>
                    </a:p>
                    <a:p>
                      <a:pPr marL="117475" indent="-117475">
                        <a:lnSpc>
                          <a:spcPct val="100000"/>
                        </a:lnSpc>
                        <a:spcBef>
                          <a:spcPts val="0"/>
                        </a:spcBef>
                        <a:spcAft>
                          <a:spcPts val="0"/>
                        </a:spcAft>
                        <a:buFont typeface="Arial"/>
                        <a:buChar char="•"/>
                      </a:pPr>
                      <a:r>
                        <a:rPr lang="en-US" sz="1400" b="1" baseline="0" dirty="0" smtClean="0">
                          <a:solidFill>
                            <a:srgbClr val="F77F00"/>
                          </a:solidFill>
                          <a:latin typeface="Arial" pitchFamily="34" charset="0"/>
                          <a:cs typeface="Arial" pitchFamily="34" charset="0"/>
                          <a:hlinkClick r:id="rId2"/>
                        </a:rPr>
                        <a:t>Vested Orientation (six free online modules)</a:t>
                      </a:r>
                      <a:endParaRPr lang="en-US" sz="1400" b="1" baseline="0" dirty="0" smtClean="0">
                        <a:solidFill>
                          <a:srgbClr val="F77F00"/>
                        </a:solidFill>
                        <a:latin typeface="Arial" pitchFamily="34" charset="0"/>
                        <a:cs typeface="Arial" pitchFamily="34" charset="0"/>
                      </a:endParaRPr>
                    </a:p>
                    <a:p>
                      <a:pPr marL="117475" indent="-117475">
                        <a:lnSpc>
                          <a:spcPct val="100000"/>
                        </a:lnSpc>
                        <a:spcBef>
                          <a:spcPts val="0"/>
                        </a:spcBef>
                        <a:spcAft>
                          <a:spcPts val="0"/>
                        </a:spcAft>
                        <a:buFont typeface="Arial"/>
                        <a:buChar char="•"/>
                      </a:pPr>
                      <a:endParaRPr lang="en-US" sz="1400" b="1" dirty="0" smtClean="0">
                        <a:solidFill>
                          <a:srgbClr val="F77F00"/>
                        </a:solidFill>
                        <a:latin typeface="Arial" pitchFamily="34" charset="0"/>
                        <a:cs typeface="Arial" pitchFamily="34" charset="0"/>
                      </a:endParaRPr>
                    </a:p>
                    <a:p>
                      <a:pPr marL="0" marR="0" indent="0" algn="ctr" defTabSz="457200" rtl="0" eaLnBrk="1" fontAlgn="auto" latinLnBrk="0" hangingPunct="1">
                        <a:lnSpc>
                          <a:spcPct val="100000"/>
                        </a:lnSpc>
                        <a:spcBef>
                          <a:spcPts val="0"/>
                        </a:spcBef>
                        <a:spcAft>
                          <a:spcPts val="0"/>
                        </a:spcAft>
                        <a:buClrTx/>
                        <a:buSzTx/>
                        <a:buFont typeface="Arial"/>
                        <a:buNone/>
                        <a:tabLst/>
                        <a:defRPr/>
                      </a:pPr>
                      <a:r>
                        <a:rPr lang="en-US" sz="1400" b="1" i="1" baseline="0" dirty="0" smtClean="0">
                          <a:solidFill>
                            <a:schemeClr val="tx2">
                              <a:lumMod val="75000"/>
                              <a:lumOff val="25000"/>
                            </a:schemeClr>
                          </a:solidFill>
                          <a:latin typeface="Arial" pitchFamily="34" charset="0"/>
                          <a:cs typeface="Arial" pitchFamily="34" charset="0"/>
                        </a:rPr>
                        <a:t>Support</a:t>
                      </a:r>
                      <a:endParaRPr lang="en-US" sz="1400" b="1" i="1" dirty="0" smtClean="0">
                        <a:solidFill>
                          <a:schemeClr val="tx1"/>
                        </a:solidFill>
                        <a:latin typeface="Arial" pitchFamily="34" charset="0"/>
                        <a:cs typeface="Arial" pitchFamily="34" charset="0"/>
                      </a:endParaRPr>
                    </a:p>
                    <a:p>
                      <a:pPr marL="117475" indent="-117475">
                        <a:lnSpc>
                          <a:spcPct val="100000"/>
                        </a:lnSpc>
                        <a:spcBef>
                          <a:spcPts val="0"/>
                        </a:spcBef>
                        <a:spcAft>
                          <a:spcPts val="0"/>
                        </a:spcAft>
                        <a:buFont typeface="Arial"/>
                        <a:buChar char="•"/>
                      </a:pPr>
                      <a:r>
                        <a:rPr lang="en-US" sz="1400" b="1" dirty="0" smtClean="0">
                          <a:solidFill>
                            <a:schemeClr val="tx1"/>
                          </a:solidFill>
                          <a:latin typeface="Arial" pitchFamily="34" charset="0"/>
                          <a:cs typeface="Arial" pitchFamily="34" charset="0"/>
                        </a:rPr>
                        <a:t>Speeches</a:t>
                      </a:r>
                    </a:p>
                    <a:p>
                      <a:pPr marL="117475" indent="-117475">
                        <a:lnSpc>
                          <a:spcPct val="100000"/>
                        </a:lnSpc>
                        <a:spcBef>
                          <a:spcPts val="0"/>
                        </a:spcBef>
                        <a:spcAft>
                          <a:spcPts val="0"/>
                        </a:spcAft>
                        <a:buFont typeface="Arial"/>
                        <a:buChar char="•"/>
                      </a:pPr>
                      <a:endParaRPr lang="en-US" sz="1400" b="1" dirty="0" smtClean="0">
                        <a:solidFill>
                          <a:schemeClr val="tx1"/>
                        </a:solidFill>
                        <a:latin typeface="Arial" pitchFamily="34" charset="0"/>
                        <a:cs typeface="Arial" pitchFamily="34" charset="0"/>
                      </a:endParaRPr>
                    </a:p>
                    <a:p>
                      <a:pPr marL="117475" indent="-117475">
                        <a:lnSpc>
                          <a:spcPct val="100000"/>
                        </a:lnSpc>
                        <a:spcBef>
                          <a:spcPts val="0"/>
                        </a:spcBef>
                        <a:spcAft>
                          <a:spcPts val="0"/>
                        </a:spcAft>
                        <a:buFont typeface="Arial"/>
                        <a:buChar char="•"/>
                      </a:pPr>
                      <a:r>
                        <a:rPr lang="en-US" sz="1400" b="1" dirty="0" smtClean="0">
                          <a:solidFill>
                            <a:schemeClr val="tx1"/>
                          </a:solidFill>
                          <a:latin typeface="Arial" pitchFamily="34" charset="0"/>
                          <a:cs typeface="Arial" pitchFamily="34" charset="0"/>
                        </a:rPr>
                        <a:t>Half</a:t>
                      </a:r>
                      <a:r>
                        <a:rPr lang="en-US" sz="1400" b="1" baseline="0" dirty="0" smtClean="0">
                          <a:solidFill>
                            <a:schemeClr val="tx1"/>
                          </a:solidFill>
                          <a:latin typeface="Arial" pitchFamily="34" charset="0"/>
                          <a:cs typeface="Arial" pitchFamily="34" charset="0"/>
                        </a:rPr>
                        <a:t> Day and Full Day Workshops</a:t>
                      </a:r>
                    </a:p>
                    <a:p>
                      <a:pPr marL="166688" indent="-166688">
                        <a:lnSpc>
                          <a:spcPct val="100000"/>
                        </a:lnSpc>
                        <a:spcBef>
                          <a:spcPts val="0"/>
                        </a:spcBef>
                        <a:spcAft>
                          <a:spcPts val="0"/>
                        </a:spcAft>
                        <a:buFont typeface="Arial"/>
                        <a:buChar char="•"/>
                      </a:pPr>
                      <a:endParaRPr lang="en-US" sz="1400" b="1" dirty="0" smtClean="0">
                        <a:solidFill>
                          <a:schemeClr val="tx1"/>
                        </a:solidFill>
                        <a:latin typeface="Arial" pitchFamily="34" charset="0"/>
                        <a:cs typeface="Arial" pitchFamily="34" charset="0"/>
                      </a:endParaRPr>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 typeface="Arial"/>
                        <a:buNone/>
                        <a:tabLst/>
                        <a:defRPr/>
                      </a:pPr>
                      <a:r>
                        <a:rPr lang="en-US" sz="1400" b="1" i="1" dirty="0" smtClean="0">
                          <a:solidFill>
                            <a:schemeClr val="tx2">
                              <a:lumMod val="75000"/>
                              <a:lumOff val="25000"/>
                            </a:schemeClr>
                          </a:solidFill>
                          <a:latin typeface="Arial" pitchFamily="34" charset="0"/>
                          <a:cs typeface="Arial" pitchFamily="34" charset="0"/>
                        </a:rPr>
                        <a:t>Courseware</a:t>
                      </a:r>
                    </a:p>
                    <a:p>
                      <a:pPr marL="117475" indent="-117475">
                        <a:lnSpc>
                          <a:spcPct val="100000"/>
                        </a:lnSpc>
                        <a:spcBef>
                          <a:spcPts val="0"/>
                        </a:spcBef>
                        <a:spcAft>
                          <a:spcPts val="0"/>
                        </a:spcAft>
                        <a:buFont typeface="Arial"/>
                        <a:buChar char="•"/>
                      </a:pPr>
                      <a:r>
                        <a:rPr lang="en-US" sz="1400" b="1" dirty="0" smtClean="0">
                          <a:solidFill>
                            <a:srgbClr val="F77C00"/>
                          </a:solidFill>
                          <a:latin typeface="Arial" pitchFamily="34" charset="0"/>
                          <a:cs typeface="Arial" pitchFamily="34" charset="0"/>
                        </a:rPr>
                        <a:t>Five Rules online course</a:t>
                      </a:r>
                      <a:endParaRPr lang="en-US" sz="1400" b="1" dirty="0" smtClean="0">
                        <a:solidFill>
                          <a:srgbClr val="F77C00"/>
                        </a:solidFill>
                        <a:latin typeface="Arial" pitchFamily="34" charset="0"/>
                        <a:cs typeface="Arial" pitchFamily="34" charset="0"/>
                        <a:hlinkClick r:id=""/>
                      </a:endParaRPr>
                    </a:p>
                    <a:p>
                      <a:pPr marL="117475" indent="-117475">
                        <a:lnSpc>
                          <a:spcPct val="100000"/>
                        </a:lnSpc>
                        <a:spcBef>
                          <a:spcPts val="0"/>
                        </a:spcBef>
                        <a:spcAft>
                          <a:spcPts val="0"/>
                        </a:spcAft>
                        <a:buFont typeface="Arial"/>
                        <a:buChar char="•"/>
                      </a:pPr>
                      <a:r>
                        <a:rPr lang="en-US" sz="1400" b="1" dirty="0" smtClean="0">
                          <a:solidFill>
                            <a:srgbClr val="F77C00"/>
                          </a:solidFill>
                          <a:latin typeface="Arial" pitchFamily="34" charset="0"/>
                          <a:cs typeface="Arial" pitchFamily="34" charset="0"/>
                          <a:hlinkClick r:id="rId3"/>
                        </a:rPr>
                        <a:t>3 Day Vested Exec</a:t>
                      </a:r>
                      <a:r>
                        <a:rPr lang="en-US" sz="1400" b="1" baseline="0" dirty="0" smtClean="0">
                          <a:solidFill>
                            <a:srgbClr val="F77C00"/>
                          </a:solidFill>
                          <a:latin typeface="Arial" pitchFamily="34" charset="0"/>
                          <a:cs typeface="Arial" pitchFamily="34" charset="0"/>
                          <a:hlinkClick r:id="rId3"/>
                        </a:rPr>
                        <a:t> </a:t>
                      </a:r>
                      <a:r>
                        <a:rPr lang="en-US" sz="1400" b="1" dirty="0" smtClean="0">
                          <a:solidFill>
                            <a:srgbClr val="F77C00"/>
                          </a:solidFill>
                          <a:latin typeface="Arial" pitchFamily="34" charset="0"/>
                          <a:cs typeface="Arial" pitchFamily="34" charset="0"/>
                          <a:hlinkClick r:id="rId3"/>
                        </a:rPr>
                        <a:t>Education</a:t>
                      </a:r>
                      <a:r>
                        <a:rPr lang="en-US" sz="1400" b="1" baseline="0" dirty="0" smtClean="0">
                          <a:solidFill>
                            <a:srgbClr val="F77C00"/>
                          </a:solidFill>
                          <a:latin typeface="Arial" pitchFamily="34" charset="0"/>
                          <a:cs typeface="Arial" pitchFamily="34" charset="0"/>
                          <a:hlinkClick r:id="rId3"/>
                        </a:rPr>
                        <a:t> Course</a:t>
                      </a:r>
                      <a:endParaRPr lang="en-US" sz="1400" b="1" baseline="0" dirty="0" smtClean="0">
                        <a:solidFill>
                          <a:schemeClr val="tx1"/>
                        </a:solidFill>
                        <a:latin typeface="Arial" pitchFamily="34" charset="0"/>
                        <a:cs typeface="Arial" pitchFamily="34" charset="0"/>
                      </a:endParaRPr>
                    </a:p>
                    <a:p>
                      <a:pPr marL="0" indent="0" algn="ctr">
                        <a:lnSpc>
                          <a:spcPct val="100000"/>
                        </a:lnSpc>
                        <a:spcBef>
                          <a:spcPts val="0"/>
                        </a:spcBef>
                        <a:spcAft>
                          <a:spcPts val="0"/>
                        </a:spcAft>
                        <a:buFont typeface="Arial"/>
                        <a:buNone/>
                      </a:pPr>
                      <a:r>
                        <a:rPr lang="en-US" sz="1400" b="1" i="1" baseline="0" dirty="0" smtClean="0">
                          <a:solidFill>
                            <a:schemeClr val="tx2">
                              <a:lumMod val="75000"/>
                              <a:lumOff val="25000"/>
                            </a:schemeClr>
                          </a:solidFill>
                          <a:latin typeface="Arial" pitchFamily="34" charset="0"/>
                          <a:cs typeface="Arial" pitchFamily="34" charset="0"/>
                        </a:rPr>
                        <a:t>Support</a:t>
                      </a:r>
                    </a:p>
                    <a:p>
                      <a:pPr marL="117475" indent="-117475">
                        <a:lnSpc>
                          <a:spcPct val="100000"/>
                        </a:lnSpc>
                        <a:spcBef>
                          <a:spcPts val="0"/>
                        </a:spcBef>
                        <a:spcAft>
                          <a:spcPts val="0"/>
                        </a:spcAft>
                        <a:buFont typeface="Arial"/>
                        <a:buChar char="•"/>
                      </a:pPr>
                      <a:r>
                        <a:rPr lang="en-US" sz="1400" b="1" baseline="0" dirty="0" smtClean="0">
                          <a:solidFill>
                            <a:srgbClr val="5C5C5C"/>
                          </a:solidFill>
                          <a:latin typeface="Arial" pitchFamily="34" charset="0"/>
                          <a:cs typeface="Arial" pitchFamily="34" charset="0"/>
                        </a:rPr>
                        <a:t>Deal Review</a:t>
                      </a:r>
                    </a:p>
                    <a:p>
                      <a:pPr marL="117475" indent="-117475">
                        <a:lnSpc>
                          <a:spcPct val="100000"/>
                        </a:lnSpc>
                        <a:spcBef>
                          <a:spcPts val="0"/>
                        </a:spcBef>
                        <a:spcAft>
                          <a:spcPts val="0"/>
                        </a:spcAft>
                        <a:buFont typeface="Arial"/>
                        <a:buChar char="•"/>
                      </a:pPr>
                      <a:r>
                        <a:rPr lang="en-US" sz="1400" b="1" baseline="0" dirty="0" smtClean="0">
                          <a:solidFill>
                            <a:srgbClr val="5C5C5C"/>
                          </a:solidFill>
                          <a:latin typeface="Arial" pitchFamily="34" charset="0"/>
                          <a:cs typeface="Arial" pitchFamily="34" charset="0"/>
                        </a:rPr>
                        <a:t>Compatibility and Trust Assessment</a:t>
                      </a:r>
                    </a:p>
                    <a:p>
                      <a:pPr marL="117475" indent="-117475">
                        <a:lnSpc>
                          <a:spcPct val="100000"/>
                        </a:lnSpc>
                        <a:spcBef>
                          <a:spcPts val="0"/>
                        </a:spcBef>
                        <a:spcAft>
                          <a:spcPts val="0"/>
                        </a:spcAft>
                        <a:buFont typeface="Arial"/>
                        <a:buChar char="•"/>
                      </a:pPr>
                      <a:r>
                        <a:rPr lang="en-US" sz="1400" b="1" baseline="0" dirty="0" smtClean="0">
                          <a:solidFill>
                            <a:srgbClr val="5C5C5C"/>
                          </a:solidFill>
                          <a:latin typeface="Arial" pitchFamily="34" charset="0"/>
                          <a:cs typeface="Arial" pitchFamily="34" charset="0"/>
                        </a:rPr>
                        <a:t>Onsite Facilitated Workshops</a:t>
                      </a:r>
                    </a:p>
                    <a:p>
                      <a:pPr marL="117475" indent="-117475">
                        <a:lnSpc>
                          <a:spcPct val="100000"/>
                        </a:lnSpc>
                        <a:spcBef>
                          <a:spcPts val="0"/>
                        </a:spcBef>
                        <a:spcAft>
                          <a:spcPts val="0"/>
                        </a:spcAft>
                        <a:buFont typeface="Arial"/>
                        <a:buChar char="•"/>
                      </a:pPr>
                      <a:r>
                        <a:rPr lang="en-US" sz="1400" b="1" baseline="0" dirty="0" smtClean="0">
                          <a:solidFill>
                            <a:srgbClr val="5C5C5C"/>
                          </a:solidFill>
                          <a:latin typeface="Arial" pitchFamily="34" charset="0"/>
                          <a:cs typeface="Arial" pitchFamily="34" charset="0"/>
                        </a:rPr>
                        <a:t>Business Case Justification (Pony)</a:t>
                      </a:r>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lnSpc>
                          <a:spcPct val="100000"/>
                        </a:lnSpc>
                        <a:spcBef>
                          <a:spcPts val="0"/>
                        </a:spcBef>
                        <a:spcAft>
                          <a:spcPts val="0"/>
                        </a:spcAft>
                      </a:pPr>
                      <a:r>
                        <a:rPr lang="en-US" sz="1400" b="1" i="1" dirty="0" smtClean="0">
                          <a:solidFill>
                            <a:schemeClr val="tx2">
                              <a:lumMod val="75000"/>
                              <a:lumOff val="25000"/>
                            </a:schemeClr>
                          </a:solidFill>
                          <a:latin typeface="Arial" pitchFamily="34" charset="0"/>
                          <a:cs typeface="Arial" pitchFamily="34" charset="0"/>
                        </a:rPr>
                        <a:t>Courseware</a:t>
                      </a:r>
                    </a:p>
                    <a:p>
                      <a:pPr marL="112713" indent="-112713">
                        <a:lnSpc>
                          <a:spcPct val="100000"/>
                        </a:lnSpc>
                        <a:spcBef>
                          <a:spcPts val="0"/>
                        </a:spcBef>
                        <a:spcAft>
                          <a:spcPts val="0"/>
                        </a:spcAft>
                        <a:buFont typeface="Arial"/>
                        <a:buChar char="•"/>
                      </a:pPr>
                      <a:r>
                        <a:rPr lang="en-US" sz="1400" b="1" baseline="0" dirty="0" smtClean="0">
                          <a:solidFill>
                            <a:srgbClr val="F77C00"/>
                          </a:solidFill>
                          <a:latin typeface="Arial" pitchFamily="34" charset="0"/>
                          <a:cs typeface="Arial" pitchFamily="34" charset="0"/>
                          <a:hlinkClick r:id="rId4"/>
                        </a:rPr>
                        <a:t>Creating a Vested Agreement online course</a:t>
                      </a:r>
                      <a:endParaRPr lang="en-US" sz="1400" b="1" baseline="0" dirty="0" smtClean="0">
                        <a:solidFill>
                          <a:srgbClr val="F77C00"/>
                        </a:solidFill>
                        <a:latin typeface="Arial" pitchFamily="34" charset="0"/>
                        <a:cs typeface="Arial" pitchFamily="34" charset="0"/>
                      </a:endParaRPr>
                    </a:p>
                    <a:p>
                      <a:pPr marL="112713" indent="-112713">
                        <a:lnSpc>
                          <a:spcPct val="100000"/>
                        </a:lnSpc>
                        <a:spcBef>
                          <a:spcPts val="0"/>
                        </a:spcBef>
                        <a:spcAft>
                          <a:spcPts val="0"/>
                        </a:spcAft>
                        <a:buFont typeface="Arial"/>
                        <a:buChar char="•"/>
                      </a:pPr>
                      <a:r>
                        <a:rPr lang="en-US" sz="1400" b="1" baseline="0" dirty="0" smtClean="0">
                          <a:solidFill>
                            <a:srgbClr val="F77C00"/>
                          </a:solidFill>
                          <a:latin typeface="Arial" pitchFamily="34" charset="0"/>
                          <a:cs typeface="Arial" pitchFamily="34" charset="0"/>
                          <a:hlinkClick r:id="rId5"/>
                        </a:rPr>
                        <a:t>2 Day Collaborative Contracting Exec Education Course</a:t>
                      </a:r>
                      <a:endParaRPr lang="en-US" sz="1400" b="1" baseline="0" dirty="0" smtClean="0">
                        <a:solidFill>
                          <a:schemeClr val="tx1"/>
                        </a:solidFill>
                        <a:latin typeface="Arial" pitchFamily="34" charset="0"/>
                        <a:cs typeface="Arial" pitchFamily="34" charset="0"/>
                      </a:endParaRPr>
                    </a:p>
                    <a:p>
                      <a:pPr marL="292100" indent="-292100" algn="ctr">
                        <a:lnSpc>
                          <a:spcPct val="100000"/>
                        </a:lnSpc>
                        <a:spcBef>
                          <a:spcPts val="0"/>
                        </a:spcBef>
                        <a:spcAft>
                          <a:spcPts val="0"/>
                        </a:spcAft>
                        <a:buFont typeface="Arial"/>
                        <a:buNone/>
                      </a:pPr>
                      <a:r>
                        <a:rPr lang="en-US" sz="1400" b="1" i="1" baseline="0" dirty="0" smtClean="0">
                          <a:solidFill>
                            <a:schemeClr val="tx2">
                              <a:lumMod val="75000"/>
                              <a:lumOff val="25000"/>
                            </a:schemeClr>
                          </a:solidFill>
                          <a:latin typeface="Arial" pitchFamily="34" charset="0"/>
                          <a:cs typeface="Arial" pitchFamily="34" charset="0"/>
                        </a:rPr>
                        <a:t>Support</a:t>
                      </a:r>
                    </a:p>
                    <a:p>
                      <a:pPr marL="117475" indent="-117475">
                        <a:lnSpc>
                          <a:spcPct val="100000"/>
                        </a:lnSpc>
                        <a:spcBef>
                          <a:spcPts val="0"/>
                        </a:spcBef>
                        <a:spcAft>
                          <a:spcPts val="0"/>
                        </a:spcAft>
                        <a:buFont typeface="Arial"/>
                        <a:buChar char="•"/>
                      </a:pPr>
                      <a:r>
                        <a:rPr lang="en-US" sz="1400" b="1" baseline="0" dirty="0" smtClean="0">
                          <a:solidFill>
                            <a:schemeClr val="tx1"/>
                          </a:solidFill>
                          <a:latin typeface="Arial" pitchFamily="34" charset="0"/>
                          <a:cs typeface="Arial" pitchFamily="34" charset="0"/>
                        </a:rPr>
                        <a:t>Onsite Facilitated workshops</a:t>
                      </a:r>
                    </a:p>
                    <a:p>
                      <a:pPr marL="117475" indent="-117475">
                        <a:lnSpc>
                          <a:spcPct val="100000"/>
                        </a:lnSpc>
                        <a:spcBef>
                          <a:spcPts val="0"/>
                        </a:spcBef>
                        <a:spcAft>
                          <a:spcPts val="0"/>
                        </a:spcAft>
                        <a:buFont typeface="Arial"/>
                        <a:buChar char="•"/>
                      </a:pPr>
                      <a:r>
                        <a:rPr lang="en-US" sz="1400" b="1" baseline="0" dirty="0" smtClean="0">
                          <a:solidFill>
                            <a:schemeClr val="tx1"/>
                          </a:solidFill>
                          <a:latin typeface="Arial" pitchFamily="34" charset="0"/>
                          <a:cs typeface="Arial" pitchFamily="34" charset="0"/>
                        </a:rPr>
                        <a:t>Coaching support</a:t>
                      </a:r>
                    </a:p>
                    <a:p>
                      <a:pPr marL="117475" indent="-117475">
                        <a:lnSpc>
                          <a:spcPct val="100000"/>
                        </a:lnSpc>
                        <a:spcBef>
                          <a:spcPts val="0"/>
                        </a:spcBef>
                        <a:spcAft>
                          <a:spcPts val="0"/>
                        </a:spcAft>
                        <a:buFont typeface="Arial"/>
                        <a:buChar char="•"/>
                      </a:pPr>
                      <a:r>
                        <a:rPr lang="en-US" sz="1400" b="1" baseline="0" dirty="0" smtClean="0">
                          <a:solidFill>
                            <a:schemeClr val="tx1"/>
                          </a:solidFill>
                          <a:latin typeface="Arial" pitchFamily="34" charset="0"/>
                          <a:cs typeface="Arial" pitchFamily="34" charset="0"/>
                        </a:rPr>
                        <a:t>Consulting projects</a:t>
                      </a:r>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 typeface="Arial"/>
                        <a:buNone/>
                        <a:tabLst/>
                        <a:defRPr/>
                      </a:pPr>
                      <a:r>
                        <a:rPr lang="en-US" sz="1400" b="1" i="1" dirty="0" smtClean="0">
                          <a:solidFill>
                            <a:schemeClr val="tx2">
                              <a:lumMod val="75000"/>
                              <a:lumOff val="25000"/>
                            </a:schemeClr>
                          </a:solidFill>
                          <a:latin typeface="Arial" pitchFamily="34" charset="0"/>
                          <a:cs typeface="Arial" pitchFamily="34" charset="0"/>
                        </a:rPr>
                        <a:t>Courseware</a:t>
                      </a:r>
                    </a:p>
                    <a:p>
                      <a:pPr marL="117475" indent="-117475">
                        <a:lnSpc>
                          <a:spcPct val="100000"/>
                        </a:lnSpc>
                        <a:spcBef>
                          <a:spcPts val="0"/>
                        </a:spcBef>
                        <a:spcAft>
                          <a:spcPts val="0"/>
                        </a:spcAft>
                        <a:buFont typeface="Arial"/>
                        <a:buChar char="•"/>
                      </a:pPr>
                      <a:r>
                        <a:rPr lang="en-US" sz="1400" b="1" dirty="0" smtClean="0">
                          <a:solidFill>
                            <a:srgbClr val="F77C00"/>
                          </a:solidFill>
                          <a:latin typeface="Arial" pitchFamily="34" charset="0"/>
                          <a:cs typeface="Arial" pitchFamily="34" charset="0"/>
                          <a:hlinkClick r:id="rId6"/>
                        </a:rPr>
                        <a:t>Certified Deal Architect</a:t>
                      </a:r>
                      <a:endParaRPr lang="en-US" sz="1400" b="1" dirty="0" smtClean="0">
                        <a:solidFill>
                          <a:srgbClr val="F77C00"/>
                        </a:solidFill>
                        <a:latin typeface="Arial" pitchFamily="34" charset="0"/>
                        <a:cs typeface="Arial" pitchFamily="34" charset="0"/>
                      </a:endParaRPr>
                    </a:p>
                    <a:p>
                      <a:pPr marL="117475" indent="-117475">
                        <a:lnSpc>
                          <a:spcPct val="100000"/>
                        </a:lnSpc>
                        <a:spcBef>
                          <a:spcPts val="0"/>
                        </a:spcBef>
                        <a:spcAft>
                          <a:spcPts val="0"/>
                        </a:spcAft>
                        <a:buFont typeface="Arial"/>
                        <a:buChar char="•"/>
                      </a:pPr>
                      <a:r>
                        <a:rPr lang="en-US" sz="1400" b="1" baseline="0" dirty="0" smtClean="0">
                          <a:solidFill>
                            <a:srgbClr val="F77C00"/>
                          </a:solidFill>
                          <a:latin typeface="Arial" pitchFamily="34" charset="0"/>
                          <a:cs typeface="Arial" pitchFamily="34" charset="0"/>
                        </a:rPr>
                        <a:t>Re-certification of Deal Architects</a:t>
                      </a:r>
                      <a:endParaRPr lang="en-US" sz="1400" b="1" dirty="0" smtClean="0">
                        <a:solidFill>
                          <a:srgbClr val="F77C00"/>
                        </a:solidFill>
                        <a:latin typeface="Arial" pitchFamily="34" charset="0"/>
                        <a:cs typeface="Arial" pitchFamily="34" charset="0"/>
                      </a:endParaRPr>
                    </a:p>
                    <a:p>
                      <a:pPr marL="285750" indent="-285750">
                        <a:lnSpc>
                          <a:spcPct val="100000"/>
                        </a:lnSpc>
                        <a:spcBef>
                          <a:spcPts val="0"/>
                        </a:spcBef>
                        <a:spcAft>
                          <a:spcPts val="0"/>
                        </a:spcAft>
                        <a:buFont typeface="Arial"/>
                        <a:buChar char="•"/>
                      </a:pPr>
                      <a:endParaRPr lang="en-US" sz="1400" b="1" dirty="0" smtClean="0">
                        <a:solidFill>
                          <a:srgbClr val="5C5C5C"/>
                        </a:solidFill>
                        <a:latin typeface="Arial" pitchFamily="34" charset="0"/>
                        <a:cs typeface="Arial" pitchFamily="34" charset="0"/>
                      </a:endParaRPr>
                    </a:p>
                    <a:p>
                      <a:pPr marL="0" marR="0" indent="0" algn="ctr" defTabSz="457200" rtl="0" eaLnBrk="1" fontAlgn="auto" latinLnBrk="0" hangingPunct="1">
                        <a:lnSpc>
                          <a:spcPct val="100000"/>
                        </a:lnSpc>
                        <a:spcBef>
                          <a:spcPts val="0"/>
                        </a:spcBef>
                        <a:spcAft>
                          <a:spcPts val="0"/>
                        </a:spcAft>
                        <a:buClrTx/>
                        <a:buSzTx/>
                        <a:buFont typeface="Arial"/>
                        <a:buNone/>
                        <a:tabLst/>
                        <a:defRPr/>
                      </a:pPr>
                      <a:r>
                        <a:rPr lang="en-US" sz="1400" b="1" i="1" dirty="0" smtClean="0">
                          <a:solidFill>
                            <a:schemeClr val="tx2">
                              <a:lumMod val="75000"/>
                              <a:lumOff val="25000"/>
                            </a:schemeClr>
                          </a:solidFill>
                          <a:latin typeface="Arial" pitchFamily="34" charset="0"/>
                          <a:cs typeface="Arial" pitchFamily="34" charset="0"/>
                        </a:rPr>
                        <a:t>Support</a:t>
                      </a:r>
                    </a:p>
                    <a:p>
                      <a:pPr marL="117475" marR="0" indent="-117475" algn="l" defTabSz="457200" rtl="0" eaLnBrk="1" fontAlgn="auto" latinLnBrk="0" hangingPunct="1">
                        <a:lnSpc>
                          <a:spcPct val="100000"/>
                        </a:lnSpc>
                        <a:spcBef>
                          <a:spcPts val="0"/>
                        </a:spcBef>
                        <a:spcAft>
                          <a:spcPts val="0"/>
                        </a:spcAft>
                        <a:buClrTx/>
                        <a:buSzTx/>
                        <a:buFont typeface="Arial"/>
                        <a:buChar char="•"/>
                        <a:tabLst/>
                        <a:defRPr/>
                      </a:pPr>
                      <a:r>
                        <a:rPr lang="en-US" sz="1400" b="1" baseline="0" dirty="0" smtClean="0">
                          <a:solidFill>
                            <a:srgbClr val="5C5C5C"/>
                          </a:solidFill>
                          <a:latin typeface="Arial" pitchFamily="34" charset="0"/>
                          <a:cs typeface="Arial" pitchFamily="34" charset="0"/>
                        </a:rPr>
                        <a:t>Facilitated Governance Management</a:t>
                      </a:r>
                    </a:p>
                    <a:p>
                      <a:pPr marL="117475" marR="0" indent="-117475" algn="l" defTabSz="457200" rtl="0" eaLnBrk="1" fontAlgn="auto" latinLnBrk="0" hangingPunct="1">
                        <a:lnSpc>
                          <a:spcPct val="100000"/>
                        </a:lnSpc>
                        <a:spcBef>
                          <a:spcPts val="0"/>
                        </a:spcBef>
                        <a:spcAft>
                          <a:spcPts val="0"/>
                        </a:spcAft>
                        <a:buClrTx/>
                        <a:buSzTx/>
                        <a:buFont typeface="Arial"/>
                        <a:buChar char="•"/>
                        <a:tabLst/>
                        <a:defRPr/>
                      </a:pPr>
                      <a:r>
                        <a:rPr lang="en-US" sz="1400" b="1" dirty="0" smtClean="0">
                          <a:solidFill>
                            <a:srgbClr val="5C5C5C"/>
                          </a:solidFill>
                          <a:latin typeface="Arial" pitchFamily="34" charset="0"/>
                          <a:cs typeface="Arial" pitchFamily="34" charset="0"/>
                        </a:rPr>
                        <a:t>Deal Certification</a:t>
                      </a:r>
                    </a:p>
                  </a:txBody>
                  <a:tcPr>
                    <a:lnL w="381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r>
              <a:tr h="1055949">
                <a:tc>
                  <a:txBody>
                    <a:bodyPr/>
                    <a:lstStyle/>
                    <a:p>
                      <a:pPr algn="ctr">
                        <a:lnSpc>
                          <a:spcPct val="100000"/>
                        </a:lnSpc>
                        <a:spcBef>
                          <a:spcPts val="0"/>
                        </a:spcBef>
                        <a:spcAft>
                          <a:spcPts val="0"/>
                        </a:spcAft>
                      </a:pPr>
                      <a:r>
                        <a:rPr lang="en-US" sz="1400" b="1" dirty="0" smtClean="0">
                          <a:solidFill>
                            <a:schemeClr val="bg1"/>
                          </a:solidFill>
                          <a:latin typeface="Arial" pitchFamily="34" charset="0"/>
                          <a:cs typeface="Arial" pitchFamily="34" charset="0"/>
                        </a:rPr>
                        <a:t>Resources</a:t>
                      </a:r>
                    </a:p>
                  </a:txBody>
                  <a:tcPr vert="vert270" anchor="ctr">
                    <a:lnL w="12700" cap="flat" cmpd="sng" algn="ctr">
                      <a:no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5C5C5C"/>
                    </a:solidFill>
                  </a:tcPr>
                </a:tc>
                <a:tc>
                  <a:txBody>
                    <a:bodyPr/>
                    <a:lstStyle/>
                    <a:p>
                      <a:pPr marL="117475" indent="-117475">
                        <a:lnSpc>
                          <a:spcPct val="100000"/>
                        </a:lnSpc>
                        <a:spcBef>
                          <a:spcPts val="0"/>
                        </a:spcBef>
                        <a:spcAft>
                          <a:spcPts val="0"/>
                        </a:spcAft>
                        <a:buFont typeface="Arial"/>
                        <a:buChar char="•"/>
                      </a:pPr>
                      <a:r>
                        <a:rPr lang="en-US" sz="1400" b="1" dirty="0" smtClean="0">
                          <a:solidFill>
                            <a:srgbClr val="5C5C5C"/>
                          </a:solidFill>
                          <a:latin typeface="Arial" pitchFamily="34" charset="0"/>
                          <a:cs typeface="Arial" pitchFamily="34" charset="0"/>
                          <a:hlinkClick r:id="rId7"/>
                        </a:rPr>
                        <a:t>Website</a:t>
                      </a:r>
                      <a:endParaRPr lang="en-US" sz="1400" b="1" dirty="0" smtClean="0">
                        <a:solidFill>
                          <a:srgbClr val="5C5C5C"/>
                        </a:solidFill>
                        <a:latin typeface="Arial" pitchFamily="34" charset="0"/>
                        <a:cs typeface="Arial" pitchFamily="34" charset="0"/>
                      </a:endParaRPr>
                    </a:p>
                    <a:p>
                      <a:pPr marL="117475" indent="-117475">
                        <a:lnSpc>
                          <a:spcPct val="100000"/>
                        </a:lnSpc>
                        <a:spcBef>
                          <a:spcPts val="0"/>
                        </a:spcBef>
                        <a:spcAft>
                          <a:spcPts val="0"/>
                        </a:spcAft>
                        <a:buFont typeface="Arial"/>
                        <a:buChar char="•"/>
                      </a:pPr>
                      <a:r>
                        <a:rPr lang="en-US" sz="1400" b="1" dirty="0" smtClean="0">
                          <a:solidFill>
                            <a:schemeClr val="tx1"/>
                          </a:solidFill>
                          <a:latin typeface="Arial" pitchFamily="34" charset="0"/>
                          <a:cs typeface="Arial" pitchFamily="34" charset="0"/>
                          <a:hlinkClick r:id="rId8"/>
                        </a:rPr>
                        <a:t>Blogs</a:t>
                      </a:r>
                      <a:endParaRPr lang="en-US" sz="1400" b="1" dirty="0" smtClean="0">
                        <a:solidFill>
                          <a:schemeClr val="tx1"/>
                        </a:solidFill>
                        <a:latin typeface="Arial" pitchFamily="34" charset="0"/>
                        <a:cs typeface="Arial" pitchFamily="34" charset="0"/>
                      </a:endParaRPr>
                    </a:p>
                    <a:p>
                      <a:pPr marL="117475" indent="-117475">
                        <a:lnSpc>
                          <a:spcPct val="100000"/>
                        </a:lnSpc>
                        <a:spcBef>
                          <a:spcPts val="0"/>
                        </a:spcBef>
                        <a:spcAft>
                          <a:spcPts val="0"/>
                        </a:spcAft>
                        <a:buFont typeface="Arial"/>
                        <a:buChar char="•"/>
                      </a:pPr>
                      <a:r>
                        <a:rPr lang="en-US" sz="1400" b="1" dirty="0" smtClean="0">
                          <a:solidFill>
                            <a:schemeClr val="tx1"/>
                          </a:solidFill>
                          <a:latin typeface="Arial" pitchFamily="34" charset="0"/>
                          <a:cs typeface="Arial" pitchFamily="34" charset="0"/>
                          <a:hlinkClick r:id="rId9"/>
                        </a:rPr>
                        <a:t>Books</a:t>
                      </a:r>
                      <a:endParaRPr lang="en-US" sz="1400" b="1" dirty="0" smtClean="0">
                        <a:solidFill>
                          <a:schemeClr val="tx1"/>
                        </a:solidFill>
                        <a:latin typeface="Arial" pitchFamily="34" charset="0"/>
                        <a:cs typeface="Arial" pitchFamily="34" charset="0"/>
                      </a:endParaRPr>
                    </a:p>
                    <a:p>
                      <a:pPr marL="117475" indent="-117475">
                        <a:lnSpc>
                          <a:spcPct val="100000"/>
                        </a:lnSpc>
                        <a:spcBef>
                          <a:spcPts val="0"/>
                        </a:spcBef>
                        <a:spcAft>
                          <a:spcPts val="0"/>
                        </a:spcAft>
                        <a:buFont typeface="Arial"/>
                        <a:buChar char="•"/>
                      </a:pPr>
                      <a:r>
                        <a:rPr lang="en-US" sz="1400" b="1" dirty="0" smtClean="0">
                          <a:solidFill>
                            <a:schemeClr val="tx1"/>
                          </a:solidFill>
                          <a:latin typeface="Arial" pitchFamily="34" charset="0"/>
                          <a:cs typeface="Arial" pitchFamily="34" charset="0"/>
                        </a:rPr>
                        <a:t>Articles</a:t>
                      </a:r>
                    </a:p>
                    <a:p>
                      <a:pPr marL="117475" indent="-117475">
                        <a:lnSpc>
                          <a:spcPct val="100000"/>
                        </a:lnSpc>
                        <a:spcBef>
                          <a:spcPts val="0"/>
                        </a:spcBef>
                        <a:spcAft>
                          <a:spcPts val="0"/>
                        </a:spcAft>
                        <a:buFont typeface="Arial"/>
                        <a:buChar char="•"/>
                      </a:pPr>
                      <a:r>
                        <a:rPr lang="en-US" sz="1400" b="1" dirty="0" smtClean="0">
                          <a:solidFill>
                            <a:schemeClr val="tx1"/>
                          </a:solidFill>
                          <a:latin typeface="Arial" pitchFamily="34" charset="0"/>
                          <a:cs typeface="Arial" pitchFamily="34" charset="0"/>
                        </a:rPr>
                        <a:t>Social</a:t>
                      </a:r>
                      <a:r>
                        <a:rPr lang="en-US" sz="1400" b="1" baseline="0" dirty="0" smtClean="0">
                          <a:solidFill>
                            <a:schemeClr val="tx1"/>
                          </a:solidFill>
                          <a:latin typeface="Arial" pitchFamily="34" charset="0"/>
                          <a:cs typeface="Arial" pitchFamily="34" charset="0"/>
                        </a:rPr>
                        <a:t> Media (</a:t>
                      </a:r>
                      <a:r>
                        <a:rPr lang="en-US" sz="1400" b="1" baseline="0" dirty="0" err="1" smtClean="0">
                          <a:solidFill>
                            <a:schemeClr val="tx1"/>
                          </a:solidFill>
                          <a:latin typeface="Arial" pitchFamily="34" charset="0"/>
                          <a:cs typeface="Arial" pitchFamily="34" charset="0"/>
                        </a:rPr>
                        <a:t>linkedin</a:t>
                      </a:r>
                      <a:r>
                        <a:rPr lang="en-US" sz="1400" b="1" baseline="0" dirty="0" smtClean="0">
                          <a:solidFill>
                            <a:schemeClr val="tx1"/>
                          </a:solidFill>
                          <a:latin typeface="Arial" pitchFamily="34" charset="0"/>
                          <a:cs typeface="Arial" pitchFamily="34" charset="0"/>
                        </a:rPr>
                        <a:t> group)</a:t>
                      </a:r>
                      <a:endParaRPr lang="en-US" sz="1400" b="1" dirty="0" smtClean="0">
                        <a:solidFill>
                          <a:schemeClr val="tx1"/>
                        </a:solidFill>
                        <a:latin typeface="Arial" pitchFamily="34" charset="0"/>
                        <a:cs typeface="Arial" pitchFamily="34" charset="0"/>
                      </a:endParaRPr>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112713" indent="-112713">
                        <a:lnSpc>
                          <a:spcPct val="100000"/>
                        </a:lnSpc>
                        <a:spcBef>
                          <a:spcPts val="0"/>
                        </a:spcBef>
                        <a:spcAft>
                          <a:spcPts val="0"/>
                        </a:spcAft>
                        <a:buFont typeface="Arial"/>
                        <a:buChar char="•"/>
                      </a:pPr>
                      <a:r>
                        <a:rPr lang="en-US" sz="1400" b="1" dirty="0" smtClean="0">
                          <a:solidFill>
                            <a:srgbClr val="5C5C5C"/>
                          </a:solidFill>
                          <a:latin typeface="Arial" pitchFamily="34" charset="0"/>
                          <a:cs typeface="Arial" pitchFamily="34" charset="0"/>
                          <a:hlinkClick r:id="rId10"/>
                        </a:rPr>
                        <a:t>Case Studies and White Papers</a:t>
                      </a:r>
                      <a:endParaRPr lang="en-US" sz="1400" b="1" dirty="0" smtClean="0">
                        <a:solidFill>
                          <a:srgbClr val="5C5C5C"/>
                        </a:solidFill>
                        <a:latin typeface="Arial" pitchFamily="34" charset="0"/>
                        <a:cs typeface="Arial" pitchFamily="34" charset="0"/>
                      </a:endParaRPr>
                    </a:p>
                    <a:p>
                      <a:pPr marL="112713" indent="-112713">
                        <a:lnSpc>
                          <a:spcPct val="100000"/>
                        </a:lnSpc>
                        <a:spcBef>
                          <a:spcPts val="0"/>
                        </a:spcBef>
                        <a:spcAft>
                          <a:spcPts val="0"/>
                        </a:spcAft>
                        <a:buFont typeface="Arial"/>
                        <a:buChar char="•"/>
                      </a:pPr>
                      <a:r>
                        <a:rPr lang="en-US" sz="1400" b="1" dirty="0" smtClean="0">
                          <a:solidFill>
                            <a:srgbClr val="F77C00"/>
                          </a:solidFill>
                          <a:latin typeface="Arial" pitchFamily="34" charset="0"/>
                          <a:cs typeface="Arial" pitchFamily="34" charset="0"/>
                          <a:hlinkClick r:id="rId11"/>
                        </a:rPr>
                        <a:t>Limited set of tools free with course</a:t>
                      </a:r>
                      <a:endParaRPr lang="en-US" sz="1400" b="1" dirty="0" smtClean="0">
                        <a:solidFill>
                          <a:srgbClr val="F77C00"/>
                        </a:solidFill>
                        <a:latin typeface="Arial" pitchFamily="34" charset="0"/>
                        <a:cs typeface="Arial" pitchFamily="34" charset="0"/>
                      </a:endParaRPr>
                    </a:p>
                    <a:p>
                      <a:pPr marL="285750" indent="-285750">
                        <a:lnSpc>
                          <a:spcPct val="100000"/>
                        </a:lnSpc>
                        <a:spcBef>
                          <a:spcPts val="0"/>
                        </a:spcBef>
                        <a:spcAft>
                          <a:spcPts val="0"/>
                        </a:spcAft>
                        <a:buFont typeface="Arial"/>
                        <a:buChar char="•"/>
                      </a:pPr>
                      <a:endParaRPr lang="en-US" sz="1400" b="1" dirty="0">
                        <a:solidFill>
                          <a:srgbClr val="0000FF"/>
                        </a:solidFill>
                        <a:latin typeface="Arial" pitchFamily="34" charset="0"/>
                        <a:cs typeface="Arial" pitchFamily="34" charset="0"/>
                      </a:endParaRPr>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117475" indent="-117475">
                        <a:lnSpc>
                          <a:spcPct val="100000"/>
                        </a:lnSpc>
                        <a:spcBef>
                          <a:spcPts val="0"/>
                        </a:spcBef>
                        <a:spcAft>
                          <a:spcPts val="0"/>
                        </a:spcAft>
                        <a:buFont typeface="Arial"/>
                        <a:buChar char="•"/>
                      </a:pPr>
                      <a:r>
                        <a:rPr lang="en-US" sz="1400" b="1" dirty="0" smtClean="0">
                          <a:solidFill>
                            <a:srgbClr val="F77C00"/>
                          </a:solidFill>
                          <a:latin typeface="Arial" pitchFamily="34" charset="0"/>
                          <a:cs typeface="Arial" pitchFamily="34" charset="0"/>
                        </a:rPr>
                        <a:t>Advanced set of free</a:t>
                      </a:r>
                      <a:r>
                        <a:rPr lang="en-US" sz="1400" b="1" baseline="0" dirty="0" smtClean="0">
                          <a:solidFill>
                            <a:srgbClr val="F77C00"/>
                          </a:solidFill>
                          <a:latin typeface="Arial" pitchFamily="34" charset="0"/>
                          <a:cs typeface="Arial" pitchFamily="34" charset="0"/>
                        </a:rPr>
                        <a:t> tools w/online course</a:t>
                      </a:r>
                    </a:p>
                    <a:p>
                      <a:pPr marL="117475" indent="-117475">
                        <a:lnSpc>
                          <a:spcPct val="100000"/>
                        </a:lnSpc>
                        <a:spcBef>
                          <a:spcPts val="0"/>
                        </a:spcBef>
                        <a:spcAft>
                          <a:spcPts val="0"/>
                        </a:spcAft>
                        <a:buFont typeface="Arial"/>
                        <a:buChar char="•"/>
                      </a:pPr>
                      <a:r>
                        <a:rPr lang="en-US" sz="1400" b="1" baseline="0" dirty="0" smtClean="0">
                          <a:solidFill>
                            <a:schemeClr val="tx1"/>
                          </a:solidFill>
                          <a:latin typeface="Arial" pitchFamily="34" charset="0"/>
                          <a:cs typeface="Arial" pitchFamily="34" charset="0"/>
                        </a:rPr>
                        <a:t>Proprietary set of tools w/coaching</a:t>
                      </a:r>
                      <a:endParaRPr lang="en-US" sz="1400" b="1" dirty="0">
                        <a:solidFill>
                          <a:schemeClr val="tx1"/>
                        </a:solidFill>
                        <a:latin typeface="Arial" pitchFamily="34" charset="0"/>
                        <a:cs typeface="Arial" pitchFamily="34" charset="0"/>
                      </a:endParaRPr>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117475" indent="-117475">
                        <a:lnSpc>
                          <a:spcPct val="100000"/>
                        </a:lnSpc>
                        <a:spcBef>
                          <a:spcPts val="0"/>
                        </a:spcBef>
                        <a:spcAft>
                          <a:spcPts val="0"/>
                        </a:spcAft>
                        <a:buFont typeface="Arial"/>
                        <a:buChar char="•"/>
                      </a:pPr>
                      <a:r>
                        <a:rPr lang="en-US" sz="1400" b="1" dirty="0" smtClean="0">
                          <a:solidFill>
                            <a:srgbClr val="F77C00"/>
                          </a:solidFill>
                          <a:latin typeface="Arial" pitchFamily="34" charset="0"/>
                          <a:cs typeface="Arial" pitchFamily="34" charset="0"/>
                        </a:rPr>
                        <a:t>Funded</a:t>
                      </a:r>
                      <a:r>
                        <a:rPr lang="en-US" sz="1400" b="1" baseline="0" dirty="0" smtClean="0">
                          <a:solidFill>
                            <a:srgbClr val="F77C00"/>
                          </a:solidFill>
                          <a:latin typeface="Arial" pitchFamily="34" charset="0"/>
                          <a:cs typeface="Arial" pitchFamily="34" charset="0"/>
                        </a:rPr>
                        <a:t> Research</a:t>
                      </a:r>
                      <a:endParaRPr lang="en-US" sz="1400" b="1" dirty="0" smtClean="0">
                        <a:solidFill>
                          <a:srgbClr val="F77C00"/>
                        </a:solidFill>
                        <a:latin typeface="Arial" pitchFamily="34" charset="0"/>
                        <a:cs typeface="Arial" pitchFamily="34" charset="0"/>
                      </a:endParaRPr>
                    </a:p>
                  </a:txBody>
                  <a:tcPr>
                    <a:lnL w="381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r>
            </a:tbl>
          </a:graphicData>
        </a:graphic>
      </p:graphicFrame>
      <p:sp>
        <p:nvSpPr>
          <p:cNvPr id="13" name="Rectangle 12"/>
          <p:cNvSpPr/>
          <p:nvPr/>
        </p:nvSpPr>
        <p:spPr>
          <a:xfrm>
            <a:off x="292607" y="6252814"/>
            <a:ext cx="5353450" cy="609398"/>
          </a:xfrm>
          <a:prstGeom prst="rect">
            <a:avLst/>
          </a:prstGeom>
        </p:spPr>
        <p:txBody>
          <a:bodyPr wrap="square">
            <a:spAutoFit/>
          </a:bodyPr>
          <a:lstStyle/>
          <a:p>
            <a:pPr>
              <a:lnSpc>
                <a:spcPct val="80000"/>
              </a:lnSpc>
            </a:pPr>
            <a:r>
              <a:rPr lang="en-US" sz="1400" dirty="0" smtClean="0">
                <a:solidFill>
                  <a:srgbClr val="F77C00"/>
                </a:solidFill>
                <a:latin typeface="Arial" pitchFamily="34" charset="0"/>
              </a:rPr>
              <a:t>Orange Text – University of Tennessee course offering</a:t>
            </a:r>
          </a:p>
          <a:p>
            <a:pPr>
              <a:lnSpc>
                <a:spcPct val="80000"/>
              </a:lnSpc>
            </a:pPr>
            <a:r>
              <a:rPr lang="en-US" sz="1400" dirty="0" smtClean="0">
                <a:solidFill>
                  <a:srgbClr val="5C5C5C"/>
                </a:solidFill>
                <a:latin typeface="Arial" pitchFamily="34" charset="0"/>
              </a:rPr>
              <a:t>Grey Text –provided by UT Faculty and </a:t>
            </a:r>
          </a:p>
          <a:p>
            <a:pPr>
              <a:lnSpc>
                <a:spcPct val="80000"/>
              </a:lnSpc>
            </a:pPr>
            <a:r>
              <a:rPr lang="en-US" sz="1400" dirty="0" smtClean="0">
                <a:solidFill>
                  <a:srgbClr val="5C5C5C"/>
                </a:solidFill>
                <a:latin typeface="Arial" pitchFamily="34" charset="0"/>
              </a:rPr>
              <a:t>Vested Center of Excellence partners independently</a:t>
            </a:r>
            <a:endParaRPr lang="en-US" sz="1400" dirty="0">
              <a:solidFill>
                <a:srgbClr val="5C5C5C"/>
              </a:solidFill>
              <a:latin typeface="Arial" pitchFamily="34" charset="0"/>
            </a:endParaRPr>
          </a:p>
        </p:txBody>
      </p:sp>
    </p:spTree>
    <p:extLst>
      <p:ext uri="{BB962C8B-B14F-4D97-AF65-F5344CB8AC3E}">
        <p14:creationId xmlns:p14="http://schemas.microsoft.com/office/powerpoint/2010/main" val="256950402"/>
      </p:ext>
    </p:extLst>
  </p:cSld>
  <p:clrMapOvr>
    <a:masterClrMapping/>
  </p:clrMapOvr>
  <p:timing>
    <p:tnLst>
      <p:par>
        <p:cTn id="1" dur="indefinite" restart="never" nodeType="tmRoot"/>
      </p:par>
    </p:tnLst>
  </p:timing>
</p:sld>
</file>

<file path=ppt/theme/theme1.xml><?xml version="1.0" encoding="utf-8"?>
<a:theme xmlns:a="http://schemas.openxmlformats.org/drawingml/2006/main" name="Vested Theme">
  <a:themeElements>
    <a:clrScheme name="Vested">
      <a:dk1>
        <a:srgbClr val="5C5C5C"/>
      </a:dk1>
      <a:lt1>
        <a:sysClr val="window" lastClr="FFFFFF"/>
      </a:lt1>
      <a:dk2>
        <a:srgbClr val="000000"/>
      </a:dk2>
      <a:lt2>
        <a:srgbClr val="FFFFFF"/>
      </a:lt2>
      <a:accent1>
        <a:srgbClr val="F77F00"/>
      </a:accent1>
      <a:accent2>
        <a:srgbClr val="32ACBD"/>
      </a:accent2>
      <a:accent3>
        <a:srgbClr val="A9C632"/>
      </a:accent3>
      <a:accent4>
        <a:srgbClr val="FF4F24"/>
      </a:accent4>
      <a:accent5>
        <a:srgbClr val="F1CE4B"/>
      </a:accent5>
      <a:accent6>
        <a:srgbClr val="A5A7AF"/>
      </a:accent6>
      <a:hlink>
        <a:srgbClr val="F77F00"/>
      </a:hlink>
      <a:folHlink>
        <a:srgbClr val="32ACBD"/>
      </a:folHlink>
    </a:clrScheme>
    <a:fontScheme name="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Interactive Learning Theme">
  <a:themeElements>
    <a:clrScheme name="Custom 3">
      <a:dk1>
        <a:srgbClr val="5C5C5C"/>
      </a:dk1>
      <a:lt1>
        <a:sysClr val="window" lastClr="FFFFFF"/>
      </a:lt1>
      <a:dk2>
        <a:srgbClr val="000000"/>
      </a:dk2>
      <a:lt2>
        <a:srgbClr val="FFFFFF"/>
      </a:lt2>
      <a:accent1>
        <a:srgbClr val="F77F00"/>
      </a:accent1>
      <a:accent2>
        <a:srgbClr val="5C5C5C"/>
      </a:accent2>
      <a:accent3>
        <a:srgbClr val="525252"/>
      </a:accent3>
      <a:accent4>
        <a:srgbClr val="666666"/>
      </a:accent4>
      <a:accent5>
        <a:srgbClr val="7A7A7A"/>
      </a:accent5>
      <a:accent6>
        <a:srgbClr val="8E8E8E"/>
      </a:accent6>
      <a:hlink>
        <a:srgbClr val="F77F00"/>
      </a:hlink>
      <a:folHlink>
        <a:srgbClr val="800080"/>
      </a:folHlink>
    </a:clrScheme>
    <a:fontScheme name="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2_Office Theme">
  <a:themeElements>
    <a:clrScheme name="Custom 3">
      <a:dk1>
        <a:srgbClr val="5C5C5C"/>
      </a:dk1>
      <a:lt1>
        <a:sysClr val="window" lastClr="FFFFFF"/>
      </a:lt1>
      <a:dk2>
        <a:srgbClr val="000000"/>
      </a:dk2>
      <a:lt2>
        <a:srgbClr val="FFFFFF"/>
      </a:lt2>
      <a:accent1>
        <a:srgbClr val="F77F00"/>
      </a:accent1>
      <a:accent2>
        <a:srgbClr val="5C5C5C"/>
      </a:accent2>
      <a:accent3>
        <a:srgbClr val="525252"/>
      </a:accent3>
      <a:accent4>
        <a:srgbClr val="666666"/>
      </a:accent4>
      <a:accent5>
        <a:srgbClr val="7A7A7A"/>
      </a:accent5>
      <a:accent6>
        <a:srgbClr val="8E8E8E"/>
      </a:accent6>
      <a:hlink>
        <a:srgbClr val="F77F00"/>
      </a:hlink>
      <a:folHlink>
        <a:srgbClr val="800080"/>
      </a:folHlink>
    </a:clrScheme>
    <a:fontScheme name="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4705</TotalTime>
  <Words>2941</Words>
  <Application>Microsoft Office PowerPoint</Application>
  <PresentationFormat>On-screen Show (4:3)</PresentationFormat>
  <Paragraphs>481</Paragraphs>
  <Slides>48</Slides>
  <Notes>33</Notes>
  <HiddenSlides>0</HiddenSlides>
  <MMClips>0</MMClips>
  <ScaleCrop>false</ScaleCrop>
  <HeadingPairs>
    <vt:vector size="6" baseType="variant">
      <vt:variant>
        <vt:lpstr>Theme</vt:lpstr>
      </vt:variant>
      <vt:variant>
        <vt:i4>3</vt:i4>
      </vt:variant>
      <vt:variant>
        <vt:lpstr>Embedded OLE Servers</vt:lpstr>
      </vt:variant>
      <vt:variant>
        <vt:i4>1</vt:i4>
      </vt:variant>
      <vt:variant>
        <vt:lpstr>Slide Titles</vt:lpstr>
      </vt:variant>
      <vt:variant>
        <vt:i4>48</vt:i4>
      </vt:variant>
    </vt:vector>
  </HeadingPairs>
  <TitlesOfParts>
    <vt:vector size="52" baseType="lpstr">
      <vt:lpstr>Vested Theme</vt:lpstr>
      <vt:lpstr>Interactive Learning Theme</vt:lpstr>
      <vt:lpstr>2_Office Theme</vt:lpstr>
      <vt:lpstr>Document</vt:lpstr>
      <vt:lpstr>Resource Guide</vt:lpstr>
      <vt:lpstr>Syllabus</vt:lpstr>
      <vt:lpstr>What You Will Learn….</vt:lpstr>
      <vt:lpstr>What You Will Learn….</vt:lpstr>
      <vt:lpstr>Three Types Of Resources</vt:lpstr>
      <vt:lpstr>Three Types Of Resources</vt:lpstr>
      <vt:lpstr>Three Types Of Resources</vt:lpstr>
      <vt:lpstr>What You Will Learn….</vt:lpstr>
      <vt:lpstr>Resources Vary Based On The Stage Of Your Journey</vt:lpstr>
      <vt:lpstr>Additional Courses</vt:lpstr>
      <vt:lpstr>PowerPoint Presentation</vt:lpstr>
      <vt:lpstr>Awareness Resources</vt:lpstr>
      <vt:lpstr>PowerPoint Presentation</vt:lpstr>
      <vt:lpstr>Awareness: Half Day And Full Day Workshops</vt:lpstr>
      <vt:lpstr>Most Popular Options For Half Day Workshops </vt:lpstr>
      <vt:lpstr>PowerPoint Presentation</vt:lpstr>
      <vt:lpstr>Awareness: 3 Main Blogs</vt:lpstr>
      <vt:lpstr>Awareness: Speeches</vt:lpstr>
      <vt:lpstr>Understanding Resources</vt:lpstr>
      <vt:lpstr>Understanding:  3 Day Open Enrollment Class</vt:lpstr>
      <vt:lpstr>Understanding: Deal Review</vt:lpstr>
      <vt:lpstr>Understanding: Compatibility And Trust® Assessment</vt:lpstr>
      <vt:lpstr>Understanding: Facilitated Focused Workshops</vt:lpstr>
      <vt:lpstr>Understanding: Defining The Pony</vt:lpstr>
      <vt:lpstr>Understanding:  Case Studies</vt:lpstr>
      <vt:lpstr>Understanding: White Papers</vt:lpstr>
      <vt:lpstr>Understanding: White Papers</vt:lpstr>
      <vt:lpstr>Understanding: Limited Tools (On Website)</vt:lpstr>
      <vt:lpstr>Implementation Resources</vt:lpstr>
      <vt:lpstr>Implementation: Creating A Vested Agreement Online Courseware </vt:lpstr>
      <vt:lpstr>Implementation: 2 Day Collaborative Contracting</vt:lpstr>
      <vt:lpstr>Implementation: Structured Facilitation Workshops</vt:lpstr>
      <vt:lpstr>What Will It Look Like When You Are Done?</vt:lpstr>
      <vt:lpstr>Example: A Mid-Size Telco Company</vt:lpstr>
      <vt:lpstr>Example: A Mid-Size Telco Company</vt:lpstr>
      <vt:lpstr>What Happens When You Are Done?        </vt:lpstr>
      <vt:lpstr>Implementation: Coaching And Consulting</vt:lpstr>
      <vt:lpstr>Mastery Resources</vt:lpstr>
      <vt:lpstr>Mastery: Certified Deal Architect</vt:lpstr>
      <vt:lpstr>Mastery: Certified Deal Architect – Eligibility </vt:lpstr>
      <vt:lpstr>Mastery: Deal Certification</vt:lpstr>
      <vt:lpstr>Mastery: Funded Research</vt:lpstr>
      <vt:lpstr>Additional Resources</vt:lpstr>
      <vt:lpstr>Resources For This Section</vt:lpstr>
      <vt:lpstr>What Is Next?</vt:lpstr>
      <vt:lpstr>Syllabus</vt:lpstr>
      <vt:lpstr>It’s Now Time To Map Out YOUR Vested Journey!</vt:lpstr>
      <vt:lpstr>PowerPoint Presentation</vt:lpstr>
    </vt:vector>
  </TitlesOfParts>
  <Company>Vested</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subject>Template</dc:subject>
  <dc:creator>Symmes</dc:creator>
  <cp:keywords>Vested</cp:keywords>
  <dc:description>Copyright Vested 2012</dc:description>
  <cp:lastModifiedBy>Liz</cp:lastModifiedBy>
  <cp:revision>303</cp:revision>
  <dcterms:created xsi:type="dcterms:W3CDTF">2013-05-03T17:02:08Z</dcterms:created>
  <dcterms:modified xsi:type="dcterms:W3CDTF">2013-08-09T20:19:06Z</dcterms:modified>
  <cp:category>Branding</cp:category>
  <cp:version>Sep 2012</cp:version>
</cp:coreProperties>
</file>