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xlsx" ContentType="application/vnd.openxmlformats-officedocument.spreadsheetml.sheet"/>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2" r:id="rId2"/>
    <p:sldMasterId id="2147483690" r:id="rId3"/>
  </p:sldMasterIdLst>
  <p:notesMasterIdLst>
    <p:notesMasterId r:id="rId59"/>
  </p:notesMasterIdLst>
  <p:handoutMasterIdLst>
    <p:handoutMasterId r:id="rId60"/>
  </p:handoutMasterIdLst>
  <p:sldIdLst>
    <p:sldId id="411" r:id="rId4"/>
    <p:sldId id="408" r:id="rId5"/>
    <p:sldId id="410" r:id="rId6"/>
    <p:sldId id="415" r:id="rId7"/>
    <p:sldId id="412" r:id="rId8"/>
    <p:sldId id="429" r:id="rId9"/>
    <p:sldId id="389" r:id="rId10"/>
    <p:sldId id="445" r:id="rId11"/>
    <p:sldId id="372" r:id="rId12"/>
    <p:sldId id="442" r:id="rId13"/>
    <p:sldId id="326" r:id="rId14"/>
    <p:sldId id="327" r:id="rId15"/>
    <p:sldId id="329" r:id="rId16"/>
    <p:sldId id="375" r:id="rId17"/>
    <p:sldId id="376" r:id="rId18"/>
    <p:sldId id="330" r:id="rId19"/>
    <p:sldId id="335" r:id="rId20"/>
    <p:sldId id="342" r:id="rId21"/>
    <p:sldId id="396" r:id="rId22"/>
    <p:sldId id="395" r:id="rId23"/>
    <p:sldId id="397" r:id="rId24"/>
    <p:sldId id="384" r:id="rId25"/>
    <p:sldId id="334" r:id="rId26"/>
    <p:sldId id="438" r:id="rId27"/>
    <p:sldId id="336" r:id="rId28"/>
    <p:sldId id="385" r:id="rId29"/>
    <p:sldId id="443" r:id="rId30"/>
    <p:sldId id="338" r:id="rId31"/>
    <p:sldId id="339" r:id="rId32"/>
    <p:sldId id="341" r:id="rId33"/>
    <p:sldId id="439" r:id="rId34"/>
    <p:sldId id="381" r:id="rId35"/>
    <p:sldId id="343" r:id="rId36"/>
    <p:sldId id="421" r:id="rId37"/>
    <p:sldId id="345" r:id="rId38"/>
    <p:sldId id="346" r:id="rId39"/>
    <p:sldId id="347" r:id="rId40"/>
    <p:sldId id="348" r:id="rId41"/>
    <p:sldId id="350" r:id="rId42"/>
    <p:sldId id="351" r:id="rId43"/>
    <p:sldId id="352" r:id="rId44"/>
    <p:sldId id="353" r:id="rId45"/>
    <p:sldId id="432" r:id="rId46"/>
    <p:sldId id="437" r:id="rId47"/>
    <p:sldId id="398" r:id="rId48"/>
    <p:sldId id="403" r:id="rId49"/>
    <p:sldId id="436" r:id="rId50"/>
    <p:sldId id="399" r:id="rId51"/>
    <p:sldId id="387" r:id="rId52"/>
    <p:sldId id="386" r:id="rId53"/>
    <p:sldId id="435" r:id="rId54"/>
    <p:sldId id="405" r:id="rId55"/>
    <p:sldId id="434" r:id="rId56"/>
    <p:sldId id="444" r:id="rId57"/>
    <p:sldId id="363"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l DiBenedetto" initials="BD" lastIdx="8" clrIdx="0">
    <p:extLst/>
  </p:cmAuthor>
  <p:cmAuthor id="2" name="Elizabeth Kanna" initials="" lastIdx="2" clrIdx="1"/>
  <p:cmAuthor id="3" name="Liz" initials="L"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ACBD"/>
    <a:srgbClr val="A5A7AF"/>
    <a:srgbClr val="004080"/>
    <a:srgbClr val="400080"/>
    <a:srgbClr val="FFFFFE"/>
    <a:srgbClr val="F87F00"/>
    <a:srgbClr val="F1CE4B"/>
    <a:srgbClr val="FF4F24"/>
    <a:srgbClr val="A9C632"/>
    <a:srgbClr val="A8B7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45" autoAdjust="0"/>
    <p:restoredTop sz="94652" autoAdjust="0"/>
  </p:normalViewPr>
  <p:slideViewPr>
    <p:cSldViewPr snapToGrid="0" snapToObjects="1" showGuides="1">
      <p:cViewPr varScale="1">
        <p:scale>
          <a:sx n="46" d="100"/>
          <a:sy n="46" d="100"/>
        </p:scale>
        <p:origin x="-84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288"/>
    </p:cViewPr>
  </p:sorterViewPr>
  <p:notesViewPr>
    <p:cSldViewPr snapToGrid="0" snapToObjects="1">
      <p:cViewPr varScale="1">
        <p:scale>
          <a:sx n="33" d="100"/>
          <a:sy n="33" d="100"/>
        </p:scale>
        <p:origin x="-1450"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notesMaster" Target="notesMasters/notesMaster1.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60" Type="http://schemas.openxmlformats.org/officeDocument/2006/relationships/handoutMaster" Target="handoutMasters/handoutMaster1.xml"/><Relationship Id="rId61" Type="http://schemas.openxmlformats.org/officeDocument/2006/relationships/printerSettings" Target="printerSettings/printerSettings1.bin"/><Relationship Id="rId62" Type="http://schemas.openxmlformats.org/officeDocument/2006/relationships/commentAuthors" Target="commentAuthor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1.xlsx"/><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45"/>
      <c:rAngAx val="0"/>
      <c:perspective val="30"/>
    </c:view3D>
    <c:floor>
      <c:thickness val="0"/>
    </c:floor>
    <c:sideWall>
      <c:thickness val="0"/>
    </c:sideWall>
    <c:backWall>
      <c:thickness val="0"/>
    </c:backWall>
    <c:plotArea>
      <c:layout/>
      <c:pie3DChart>
        <c:varyColors val="1"/>
        <c:ser>
          <c:idx val="0"/>
          <c:order val="0"/>
          <c:explosion val="25"/>
          <c:dPt>
            <c:idx val="0"/>
            <c:bubble3D val="0"/>
            <c:spPr>
              <a:solidFill>
                <a:srgbClr val="F77F00"/>
              </a:solidFill>
              <a:ln>
                <a:solidFill>
                  <a:srgbClr val="F77F00"/>
                </a:solidFill>
              </a:ln>
            </c:spPr>
          </c:dPt>
          <c:dPt>
            <c:idx val="1"/>
            <c:bubble3D val="0"/>
            <c:spPr>
              <a:solidFill>
                <a:srgbClr val="5C5C5C"/>
              </a:solidFill>
              <a:ln>
                <a:solidFill>
                  <a:srgbClr val="5C5C5C"/>
                </a:solidFill>
              </a:ln>
            </c:spPr>
          </c:dPt>
          <c:val>
            <c:numRef>
              <c:f>Sheet1!$A$1:$A$2</c:f>
              <c:numCache>
                <c:formatCode>0%</c:formatCode>
                <c:ptCount val="2"/>
                <c:pt idx="0">
                  <c:v>0.87</c:v>
                </c:pt>
                <c:pt idx="1">
                  <c:v>0.13</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0.425430210325049"/>
          <c:y val="0.018018018018018"/>
          <c:w val="0.545889101338433"/>
          <c:h val="0.863363363363361"/>
        </c:manualLayout>
      </c:layout>
      <c:barChart>
        <c:barDir val="bar"/>
        <c:grouping val="clustered"/>
        <c:varyColors val="0"/>
        <c:ser>
          <c:idx val="0"/>
          <c:order val="0"/>
          <c:tx>
            <c:strRef>
              <c:f>Sheet1!$A$2</c:f>
              <c:strCache>
                <c:ptCount val="1"/>
                <c:pt idx="0">
                  <c:v>East</c:v>
                </c:pt>
              </c:strCache>
            </c:strRef>
          </c:tx>
          <c:spPr>
            <a:solidFill>
              <a:srgbClr val="F77F00"/>
            </a:solidFill>
          </c:spPr>
          <c:invertIfNegative val="0"/>
          <c:dLbls>
            <c:numFmt formatCode="General"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Sheet1!$B$1:$I$1</c:f>
              <c:strCache>
                <c:ptCount val="8"/>
                <c:pt idx="0">
                  <c:v>Unclear expectations</c:v>
                </c:pt>
                <c:pt idx="1">
                  <c:v>Misaligned interest over time</c:v>
                </c:pt>
                <c:pt idx="2">
                  <c:v>Poor governance</c:v>
                </c:pt>
                <c:pt idx="3">
                  <c:v>Poor communication</c:v>
                </c:pt>
                <c:pt idx="4">
                  <c:v>Not mutually beneficial</c:v>
                </c:pt>
                <c:pt idx="5">
                  <c:v>Poor performance</c:v>
                </c:pt>
                <c:pt idx="6">
                  <c:v>Poor cultural fit</c:v>
                </c:pt>
                <c:pt idx="7">
                  <c:v>Buyers multi-supplier environment</c:v>
                </c:pt>
              </c:strCache>
            </c:strRef>
          </c:cat>
          <c:val>
            <c:numRef>
              <c:f>Sheet1!$B$2:$I$2</c:f>
              <c:numCache>
                <c:formatCode>General</c:formatCode>
                <c:ptCount val="8"/>
                <c:pt idx="0">
                  <c:v>23.0</c:v>
                </c:pt>
                <c:pt idx="1">
                  <c:v>15.0</c:v>
                </c:pt>
                <c:pt idx="2">
                  <c:v>13.0</c:v>
                </c:pt>
                <c:pt idx="3">
                  <c:v>11.0</c:v>
                </c:pt>
                <c:pt idx="4">
                  <c:v>11.0</c:v>
                </c:pt>
                <c:pt idx="5">
                  <c:v>8.0</c:v>
                </c:pt>
                <c:pt idx="6">
                  <c:v>5.0</c:v>
                </c:pt>
                <c:pt idx="7">
                  <c:v>3.0</c:v>
                </c:pt>
              </c:numCache>
            </c:numRef>
          </c:val>
        </c:ser>
        <c:dLbls>
          <c:showLegendKey val="0"/>
          <c:showVal val="0"/>
          <c:showCatName val="0"/>
          <c:showSerName val="0"/>
          <c:showPercent val="0"/>
          <c:showBubbleSize val="0"/>
        </c:dLbls>
        <c:gapWidth val="70"/>
        <c:overlap val="-10"/>
        <c:axId val="-2123405176"/>
        <c:axId val="-2124237832"/>
      </c:barChart>
      <c:catAx>
        <c:axId val="-2123405176"/>
        <c:scaling>
          <c:orientation val="minMax"/>
        </c:scaling>
        <c:delete val="0"/>
        <c:axPos val="l"/>
        <c:numFmt formatCode="General" sourceLinked="1"/>
        <c:majorTickMark val="out"/>
        <c:minorTickMark val="none"/>
        <c:tickLblPos val="nextTo"/>
        <c:txPr>
          <a:bodyPr rot="0" vert="horz"/>
          <a:lstStyle/>
          <a:p>
            <a:pPr>
              <a:defRPr/>
            </a:pPr>
            <a:endParaRPr lang="en-US"/>
          </a:p>
        </c:txPr>
        <c:crossAx val="-2124237832"/>
        <c:crosses val="autoZero"/>
        <c:auto val="1"/>
        <c:lblAlgn val="ctr"/>
        <c:lblOffset val="100"/>
        <c:tickLblSkip val="1"/>
        <c:tickMarkSkip val="1"/>
        <c:noMultiLvlLbl val="0"/>
      </c:catAx>
      <c:valAx>
        <c:axId val="-2124237832"/>
        <c:scaling>
          <c:orientation val="minMax"/>
        </c:scaling>
        <c:delete val="0"/>
        <c:axPos val="b"/>
        <c:majorGridlines/>
        <c:numFmt formatCode="General" sourceLinked="1"/>
        <c:majorTickMark val="out"/>
        <c:minorTickMark val="none"/>
        <c:tickLblPos val="nextTo"/>
        <c:txPr>
          <a:bodyPr rot="0" vert="horz"/>
          <a:lstStyle/>
          <a:p>
            <a:pPr>
              <a:defRPr/>
            </a:pPr>
            <a:endParaRPr lang="en-US"/>
          </a:p>
        </c:txPr>
        <c:crossAx val="-2123405176"/>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0.68771</cdr:x>
      <cdr:y>0.0769</cdr:y>
    </cdr:from>
    <cdr:to>
      <cdr:x>0.98117</cdr:x>
      <cdr:y>0.27392</cdr:y>
    </cdr:to>
    <cdr:sp macro="" textlink="">
      <cdr:nvSpPr>
        <cdr:cNvPr id="2" name="TextBox 1"/>
        <cdr:cNvSpPr txBox="1"/>
      </cdr:nvSpPr>
      <cdr:spPr>
        <a:xfrm xmlns:a="http://schemas.openxmlformats.org/drawingml/2006/main">
          <a:off x="5483808" y="390652"/>
          <a:ext cx="2340082" cy="100086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l"/>
          <a:r>
            <a:rPr lang="en-US" sz="1400" b="1" dirty="0" smtClean="0">
              <a:solidFill>
                <a:schemeClr val="accent4"/>
              </a:solidFill>
            </a:rPr>
            <a:t>Vested Agreements Address The Top Five Reasons For Contract Failure</a:t>
          </a:r>
          <a:endParaRPr lang="en-US" sz="1400" b="1" dirty="0">
            <a:solidFill>
              <a:schemeClr val="accent4"/>
            </a:solidFill>
          </a:endParaRPr>
        </a:p>
      </cdr:txBody>
    </cdr:sp>
  </cdr:relSizeAnchor>
  <cdr:relSizeAnchor xmlns:cdr="http://schemas.openxmlformats.org/drawingml/2006/chartDrawing">
    <cdr:from>
      <cdr:x>0.7586</cdr:x>
      <cdr:y>0.27018</cdr:y>
    </cdr:from>
    <cdr:to>
      <cdr:x>0.82253</cdr:x>
      <cdr:y>0.3424</cdr:y>
    </cdr:to>
    <cdr:sp macro="" textlink="">
      <cdr:nvSpPr>
        <cdr:cNvPr id="4" name="Straight Arrow Connector 3"/>
        <cdr:cNvSpPr/>
      </cdr:nvSpPr>
      <cdr:spPr bwMode="auto">
        <a:xfrm xmlns:a="http://schemas.openxmlformats.org/drawingml/2006/main" rot="10800000" flipV="1">
          <a:off x="6049084" y="1372507"/>
          <a:ext cx="509784" cy="366885"/>
        </a:xfrm>
        <a:prstGeom xmlns:a="http://schemas.openxmlformats.org/drawingml/2006/main" prst="straightConnector1">
          <a:avLst/>
        </a:prstGeom>
        <a:ln xmlns:a="http://schemas.openxmlformats.org/drawingml/2006/main" w="28575" cap="rnd">
          <a:solidFill>
            <a:schemeClr val="accent4"/>
          </a:solidFill>
          <a:headEnd type="none" w="med" len="med"/>
          <a:tailEnd type="arrow"/>
        </a:ln>
      </cdr:spPr>
      <cdr:style>
        <a:lnRef xmlns:a="http://schemas.openxmlformats.org/drawingml/2006/main" idx="3">
          <a:schemeClr val="accent6"/>
        </a:lnRef>
        <a:fillRef xmlns:a="http://schemas.openxmlformats.org/drawingml/2006/main" idx="0">
          <a:schemeClr val="accent6"/>
        </a:fillRef>
        <a:effectRef xmlns:a="http://schemas.openxmlformats.org/drawingml/2006/main" idx="2">
          <a:schemeClr val="accent6"/>
        </a:effectRef>
        <a:fontRef xmlns:a="http://schemas.openxmlformats.org/drawingml/2006/main" idx="minor">
          <a:schemeClr val="tx1"/>
        </a:fontRef>
      </cdr:style>
      <cdr:txBody>
        <a:bodyPr xmlns:a="http://schemas.openxmlformats.org/drawingml/2006/main" vertOverflow="clip" vert="horz" wrap="square" lIns="91440" tIns="45720" rIns="91440" bIns="45720" numCol="1" anchor="t" anchorCtr="0" compatLnSpc="1">
          <a:prstTxWarp prst="textNoShape">
            <a:avLst/>
          </a:prstTxWarp>
          <a:spAutoFit/>
        </a:bodyPr>
        <a:lstStyle xmlns:a="http://schemas.openxmlformats.org/drawingml/2006/main"/>
        <a:p xmlns:a="http://schemas.openxmlformats.org/drawingml/2006/main">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4C21DA-0FB4-B847-8E09-79225CF0D9B9}" type="datetime1">
              <a:rPr lang="en-US" smtClean="0">
                <a:latin typeface="Arial"/>
              </a:rPr>
              <a:pPr/>
              <a:t>8/9/13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8FF2CF-F427-AA46-B41A-10052D130CA6}"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384183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B2C62362-37CF-7F4E-B5CC-370990DAF466}" type="datetime1">
              <a:rPr lang="en-US" smtClean="0"/>
              <a:pPr/>
              <a:t>8/9/13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5D8DEC4A-E348-414F-A419-B1C417F650C6}" type="slidenum">
              <a:rPr lang="en-US" smtClean="0"/>
              <a:pPr/>
              <a:t>‹#›</a:t>
            </a:fld>
            <a:endParaRPr lang="en-US" dirty="0"/>
          </a:p>
        </p:txBody>
      </p:sp>
    </p:spTree>
    <p:extLst>
      <p:ext uri="{BB962C8B-B14F-4D97-AF65-F5344CB8AC3E}">
        <p14:creationId xmlns:p14="http://schemas.microsoft.com/office/powerpoint/2010/main" val="43134888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75449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92318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endParaRPr lang="en-US"/>
          </a:p>
        </p:txBody>
      </p:sp>
    </p:spTree>
    <p:extLst>
      <p:ext uri="{BB962C8B-B14F-4D97-AF65-F5344CB8AC3E}">
        <p14:creationId xmlns:p14="http://schemas.microsoft.com/office/powerpoint/2010/main" val="3692512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18</a:t>
            </a:fld>
            <a:endParaRPr lang="en-US"/>
          </a:p>
        </p:txBody>
      </p:sp>
    </p:spTree>
    <p:extLst>
      <p:ext uri="{BB962C8B-B14F-4D97-AF65-F5344CB8AC3E}">
        <p14:creationId xmlns:p14="http://schemas.microsoft.com/office/powerpoint/2010/main" val="398425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19</a:t>
            </a:fld>
            <a:endParaRPr lang="en-US"/>
          </a:p>
        </p:txBody>
      </p:sp>
    </p:spTree>
    <p:extLst>
      <p:ext uri="{BB962C8B-B14F-4D97-AF65-F5344CB8AC3E}">
        <p14:creationId xmlns:p14="http://schemas.microsoft.com/office/powerpoint/2010/main" val="878000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9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Tree>
    <p:extLst>
      <p:ext uri="{BB962C8B-B14F-4D97-AF65-F5344CB8AC3E}">
        <p14:creationId xmlns:p14="http://schemas.microsoft.com/office/powerpoint/2010/main" val="187280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3365540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endParaRPr lang="en-US" dirty="0"/>
          </a:p>
        </p:txBody>
      </p:sp>
    </p:spTree>
    <p:extLst>
      <p:ext uri="{BB962C8B-B14F-4D97-AF65-F5344CB8AC3E}">
        <p14:creationId xmlns:p14="http://schemas.microsoft.com/office/powerpoint/2010/main" val="2844872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endParaRPr lang="en-US"/>
          </a:p>
        </p:txBody>
      </p:sp>
    </p:spTree>
    <p:extLst>
      <p:ext uri="{BB962C8B-B14F-4D97-AF65-F5344CB8AC3E}">
        <p14:creationId xmlns:p14="http://schemas.microsoft.com/office/powerpoint/2010/main" val="979894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
        <p:nvSpPr>
          <p:cNvPr id="54275" name="Slide Number Placeholder 3"/>
          <p:cNvSpPr>
            <a:spLocks noGrp="1"/>
          </p:cNvSpPr>
          <p:nvPr>
            <p:ph type="sldNum" sz="quarter" idx="5"/>
          </p:nvPr>
        </p:nvSpPr>
        <p:spPr bwMode="auto">
          <a:xfrm>
            <a:off x="3884122" y="8685862"/>
            <a:ext cx="2972320" cy="456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40" tIns="44970" rIns="89940" bIns="44970"/>
          <a:lstStyle>
            <a:lvl1pPr>
              <a:defRPr>
                <a:solidFill>
                  <a:schemeClr val="tx1"/>
                </a:solidFill>
                <a:latin typeface="Tahoma" pitchFamily="34" charset="0"/>
                <a:cs typeface="Arial" pitchFamily="34" charset="0"/>
              </a:defRPr>
            </a:lvl1pPr>
            <a:lvl2pPr marL="730766" indent="-281064">
              <a:defRPr>
                <a:solidFill>
                  <a:schemeClr val="tx1"/>
                </a:solidFill>
                <a:latin typeface="Tahoma" pitchFamily="34" charset="0"/>
                <a:cs typeface="Arial" pitchFamily="34" charset="0"/>
              </a:defRPr>
            </a:lvl2pPr>
            <a:lvl3pPr marL="1124255" indent="-224851">
              <a:defRPr>
                <a:solidFill>
                  <a:schemeClr val="tx1"/>
                </a:solidFill>
                <a:latin typeface="Tahoma" pitchFamily="34" charset="0"/>
                <a:cs typeface="Arial" pitchFamily="34" charset="0"/>
              </a:defRPr>
            </a:lvl3pPr>
            <a:lvl4pPr marL="1573957" indent="-224851">
              <a:defRPr>
                <a:solidFill>
                  <a:schemeClr val="tx1"/>
                </a:solidFill>
                <a:latin typeface="Tahoma" pitchFamily="34" charset="0"/>
                <a:cs typeface="Arial" pitchFamily="34" charset="0"/>
              </a:defRPr>
            </a:lvl4pPr>
            <a:lvl5pPr marL="2023659" indent="-224851">
              <a:defRPr>
                <a:solidFill>
                  <a:schemeClr val="tx1"/>
                </a:solidFill>
                <a:latin typeface="Tahoma" pitchFamily="34" charset="0"/>
                <a:cs typeface="Arial" pitchFamily="34" charset="0"/>
              </a:defRPr>
            </a:lvl5pPr>
            <a:lvl6pPr marL="2473361" indent="-224851" fontAlgn="base">
              <a:spcBef>
                <a:spcPct val="0"/>
              </a:spcBef>
              <a:spcAft>
                <a:spcPct val="0"/>
              </a:spcAft>
              <a:defRPr>
                <a:solidFill>
                  <a:schemeClr val="tx1"/>
                </a:solidFill>
                <a:latin typeface="Tahoma" pitchFamily="34" charset="0"/>
                <a:cs typeface="Arial" pitchFamily="34" charset="0"/>
              </a:defRPr>
            </a:lvl6pPr>
            <a:lvl7pPr marL="2923062" indent="-224851" fontAlgn="base">
              <a:spcBef>
                <a:spcPct val="0"/>
              </a:spcBef>
              <a:spcAft>
                <a:spcPct val="0"/>
              </a:spcAft>
              <a:defRPr>
                <a:solidFill>
                  <a:schemeClr val="tx1"/>
                </a:solidFill>
                <a:latin typeface="Tahoma" pitchFamily="34" charset="0"/>
                <a:cs typeface="Arial" pitchFamily="34" charset="0"/>
              </a:defRPr>
            </a:lvl7pPr>
            <a:lvl8pPr marL="3372764" indent="-224851" fontAlgn="base">
              <a:spcBef>
                <a:spcPct val="0"/>
              </a:spcBef>
              <a:spcAft>
                <a:spcPct val="0"/>
              </a:spcAft>
              <a:defRPr>
                <a:solidFill>
                  <a:schemeClr val="tx1"/>
                </a:solidFill>
                <a:latin typeface="Tahoma" pitchFamily="34" charset="0"/>
                <a:cs typeface="Arial" pitchFamily="34" charset="0"/>
              </a:defRPr>
            </a:lvl8pPr>
            <a:lvl9pPr marL="3822466" indent="-224851" fontAlgn="base">
              <a:spcBef>
                <a:spcPct val="0"/>
              </a:spcBef>
              <a:spcAft>
                <a:spcPct val="0"/>
              </a:spcAft>
              <a:defRPr>
                <a:solidFill>
                  <a:schemeClr val="tx1"/>
                </a:solidFill>
                <a:latin typeface="Tahoma" pitchFamily="34" charset="0"/>
                <a:cs typeface="Arial" pitchFamily="34" charset="0"/>
              </a:defRPr>
            </a:lvl9pPr>
          </a:lstStyle>
          <a:p>
            <a:fld id="{8308AB53-CD25-47A6-A330-D62B6FADA1A9}" type="slidenum">
              <a:rPr lang="en-US">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821818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Tree>
    <p:extLst>
      <p:ext uri="{BB962C8B-B14F-4D97-AF65-F5344CB8AC3E}">
        <p14:creationId xmlns:p14="http://schemas.microsoft.com/office/powerpoint/2010/main" val="4814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
        <p:nvSpPr>
          <p:cNvPr id="54275" name="Slide Number Placeholder 3"/>
          <p:cNvSpPr>
            <a:spLocks noGrp="1"/>
          </p:cNvSpPr>
          <p:nvPr>
            <p:ph type="sldNum" sz="quarter" idx="5"/>
          </p:nvPr>
        </p:nvSpPr>
        <p:spPr bwMode="auto">
          <a:xfrm>
            <a:off x="3884122" y="8685862"/>
            <a:ext cx="2972320" cy="456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940" tIns="44970" rIns="89940" bIns="44970"/>
          <a:lstStyle>
            <a:lvl1pPr>
              <a:defRPr>
                <a:solidFill>
                  <a:schemeClr val="tx1"/>
                </a:solidFill>
                <a:latin typeface="Tahoma" pitchFamily="34" charset="0"/>
                <a:cs typeface="Arial" pitchFamily="34" charset="0"/>
              </a:defRPr>
            </a:lvl1pPr>
            <a:lvl2pPr marL="730766" indent="-281064">
              <a:defRPr>
                <a:solidFill>
                  <a:schemeClr val="tx1"/>
                </a:solidFill>
                <a:latin typeface="Tahoma" pitchFamily="34" charset="0"/>
                <a:cs typeface="Arial" pitchFamily="34" charset="0"/>
              </a:defRPr>
            </a:lvl2pPr>
            <a:lvl3pPr marL="1124255" indent="-224851">
              <a:defRPr>
                <a:solidFill>
                  <a:schemeClr val="tx1"/>
                </a:solidFill>
                <a:latin typeface="Tahoma" pitchFamily="34" charset="0"/>
                <a:cs typeface="Arial" pitchFamily="34" charset="0"/>
              </a:defRPr>
            </a:lvl3pPr>
            <a:lvl4pPr marL="1573957" indent="-224851">
              <a:defRPr>
                <a:solidFill>
                  <a:schemeClr val="tx1"/>
                </a:solidFill>
                <a:latin typeface="Tahoma" pitchFamily="34" charset="0"/>
                <a:cs typeface="Arial" pitchFamily="34" charset="0"/>
              </a:defRPr>
            </a:lvl4pPr>
            <a:lvl5pPr marL="2023659" indent="-224851">
              <a:defRPr>
                <a:solidFill>
                  <a:schemeClr val="tx1"/>
                </a:solidFill>
                <a:latin typeface="Tahoma" pitchFamily="34" charset="0"/>
                <a:cs typeface="Arial" pitchFamily="34" charset="0"/>
              </a:defRPr>
            </a:lvl5pPr>
            <a:lvl6pPr marL="2473361" indent="-224851" fontAlgn="base">
              <a:spcBef>
                <a:spcPct val="0"/>
              </a:spcBef>
              <a:spcAft>
                <a:spcPct val="0"/>
              </a:spcAft>
              <a:defRPr>
                <a:solidFill>
                  <a:schemeClr val="tx1"/>
                </a:solidFill>
                <a:latin typeface="Tahoma" pitchFamily="34" charset="0"/>
                <a:cs typeface="Arial" pitchFamily="34" charset="0"/>
              </a:defRPr>
            </a:lvl6pPr>
            <a:lvl7pPr marL="2923062" indent="-224851" fontAlgn="base">
              <a:spcBef>
                <a:spcPct val="0"/>
              </a:spcBef>
              <a:spcAft>
                <a:spcPct val="0"/>
              </a:spcAft>
              <a:defRPr>
                <a:solidFill>
                  <a:schemeClr val="tx1"/>
                </a:solidFill>
                <a:latin typeface="Tahoma" pitchFamily="34" charset="0"/>
                <a:cs typeface="Arial" pitchFamily="34" charset="0"/>
              </a:defRPr>
            </a:lvl7pPr>
            <a:lvl8pPr marL="3372764" indent="-224851" fontAlgn="base">
              <a:spcBef>
                <a:spcPct val="0"/>
              </a:spcBef>
              <a:spcAft>
                <a:spcPct val="0"/>
              </a:spcAft>
              <a:defRPr>
                <a:solidFill>
                  <a:schemeClr val="tx1"/>
                </a:solidFill>
                <a:latin typeface="Tahoma" pitchFamily="34" charset="0"/>
                <a:cs typeface="Arial" pitchFamily="34" charset="0"/>
              </a:defRPr>
            </a:lvl8pPr>
            <a:lvl9pPr marL="3822466" indent="-224851" fontAlgn="base">
              <a:spcBef>
                <a:spcPct val="0"/>
              </a:spcBef>
              <a:spcAft>
                <a:spcPct val="0"/>
              </a:spcAft>
              <a:defRPr>
                <a:solidFill>
                  <a:schemeClr val="tx1"/>
                </a:solidFill>
                <a:latin typeface="Tahoma" pitchFamily="34" charset="0"/>
                <a:cs typeface="Arial" pitchFamily="34" charset="0"/>
              </a:defRPr>
            </a:lvl9pPr>
          </a:lstStyle>
          <a:p>
            <a:fld id="{8308AB53-CD25-47A6-A330-D62B6FADA1A9}" type="slidenum">
              <a:rPr lang="en-US">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985868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en-US" smtClean="0"/>
          </a:p>
        </p:txBody>
      </p:sp>
      <p:sp>
        <p:nvSpPr>
          <p:cNvPr id="29700" name="Slide Number Placeholder 3"/>
          <p:cNvSpPr>
            <a:spLocks noGrp="1"/>
          </p:cNvSpPr>
          <p:nvPr>
            <p:ph type="sldNum" sz="quarter" idx="5"/>
          </p:nvPr>
        </p:nvSpPr>
        <p:spPr bwMode="auto">
          <a:xfrm>
            <a:off x="3884123" y="8685864"/>
            <a:ext cx="2972320" cy="456575"/>
          </a:xfrm>
          <a:prstGeom prst="rect">
            <a:avLst/>
          </a:prstGeom>
          <a:noFill/>
          <a:ln>
            <a:miter lim="800000"/>
            <a:headEnd/>
            <a:tailEnd/>
          </a:ln>
        </p:spPr>
        <p:txBody>
          <a:bodyPr lIns="91419" tIns="45710" rIns="91419" bIns="45710"/>
          <a:lstStyle/>
          <a:p>
            <a:fld id="{7EA493E1-9625-4442-960C-D4C20CD96CA9}" type="slidenum">
              <a:rPr lang="en-US" smtClean="0"/>
              <a:pPr/>
              <a:t>29</a:t>
            </a:fld>
            <a:endParaRPr lang="en-US" smtClean="0"/>
          </a:p>
        </p:txBody>
      </p:sp>
    </p:spTree>
    <p:extLst>
      <p:ext uri="{BB962C8B-B14F-4D97-AF65-F5344CB8AC3E}">
        <p14:creationId xmlns:p14="http://schemas.microsoft.com/office/powerpoint/2010/main" val="614251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en-US" smtClean="0"/>
          </a:p>
        </p:txBody>
      </p:sp>
      <p:sp>
        <p:nvSpPr>
          <p:cNvPr id="29700" name="Slide Number Placeholder 3"/>
          <p:cNvSpPr>
            <a:spLocks noGrp="1"/>
          </p:cNvSpPr>
          <p:nvPr>
            <p:ph type="sldNum" sz="quarter" idx="5"/>
          </p:nvPr>
        </p:nvSpPr>
        <p:spPr bwMode="auto">
          <a:xfrm>
            <a:off x="3884123" y="8685864"/>
            <a:ext cx="2972320" cy="456575"/>
          </a:xfrm>
          <a:prstGeom prst="rect">
            <a:avLst/>
          </a:prstGeom>
          <a:noFill/>
          <a:ln>
            <a:miter lim="800000"/>
            <a:headEnd/>
            <a:tailEnd/>
          </a:ln>
        </p:spPr>
        <p:txBody>
          <a:bodyPr lIns="91419" tIns="45710" rIns="91419" bIns="45710"/>
          <a:lstStyle/>
          <a:p>
            <a:fld id="{7EA493E1-9625-4442-960C-D4C20CD96CA9}" type="slidenum">
              <a:rPr lang="en-US" smtClean="0"/>
              <a:pPr/>
              <a:t>30</a:t>
            </a:fld>
            <a:endParaRPr lang="en-US" smtClean="0"/>
          </a:p>
        </p:txBody>
      </p:sp>
    </p:spTree>
    <p:extLst>
      <p:ext uri="{BB962C8B-B14F-4D97-AF65-F5344CB8AC3E}">
        <p14:creationId xmlns:p14="http://schemas.microsoft.com/office/powerpoint/2010/main" val="3025130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504915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993810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a:p>
        </p:txBody>
      </p:sp>
      <p:sp>
        <p:nvSpPr>
          <p:cNvPr id="34820" name="Slide Number Placeholder 3"/>
          <p:cNvSpPr>
            <a:spLocks noGrp="1"/>
          </p:cNvSpPr>
          <p:nvPr>
            <p:ph type="sldNum" sz="quarter" idx="5"/>
          </p:nvPr>
        </p:nvSpPr>
        <p:spPr bwMode="auto">
          <a:xfrm>
            <a:off x="3884122" y="8685863"/>
            <a:ext cx="2972320" cy="456575"/>
          </a:xfrm>
          <a:prstGeom prst="rect">
            <a:avLst/>
          </a:prstGeom>
          <a:noFill/>
          <a:ln>
            <a:miter lim="800000"/>
            <a:headEnd/>
            <a:tailEnd/>
          </a:ln>
        </p:spPr>
        <p:txBody>
          <a:bodyPr lIns="89937" tIns="44968" rIns="89937" bIns="44968"/>
          <a:lstStyle/>
          <a:p>
            <a:fld id="{FCE8B512-CB42-5949-B793-5EF67195A880}" type="slidenum">
              <a:rPr lang="en-US"/>
              <a:pPr/>
              <a:t>34</a:t>
            </a:fld>
            <a:endParaRPr lang="en-US"/>
          </a:p>
        </p:txBody>
      </p:sp>
    </p:spTree>
    <p:extLst>
      <p:ext uri="{BB962C8B-B14F-4D97-AF65-F5344CB8AC3E}">
        <p14:creationId xmlns:p14="http://schemas.microsoft.com/office/powerpoint/2010/main" val="3150463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endParaRPr lang="en-US"/>
          </a:p>
        </p:txBody>
      </p:sp>
      <p:sp>
        <p:nvSpPr>
          <p:cNvPr id="3686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40" tIns="44970" rIns="89940" bIns="44970"/>
          <a:lstStyle/>
          <a:p>
            <a:fld id="{850D2D0B-0DDB-F44F-8812-14A3A4E3A06A}" type="slidenum">
              <a:rPr lang="en-US"/>
              <a:pPr/>
              <a:t>35</a:t>
            </a:fld>
            <a:endParaRPr lang="en-US"/>
          </a:p>
        </p:txBody>
      </p:sp>
    </p:spTree>
    <p:extLst>
      <p:ext uri="{BB962C8B-B14F-4D97-AF65-F5344CB8AC3E}">
        <p14:creationId xmlns:p14="http://schemas.microsoft.com/office/powerpoint/2010/main" val="340086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a:p>
        </p:txBody>
      </p:sp>
      <p:sp>
        <p:nvSpPr>
          <p:cNvPr id="43012"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10E825E9-2B31-E546-9D40-4F88D2EFF467}" type="slidenum">
              <a:rPr lang="en-US"/>
              <a:pPr/>
              <a:t>36</a:t>
            </a:fld>
            <a:endParaRPr lang="en-US"/>
          </a:p>
        </p:txBody>
      </p:sp>
    </p:spTree>
    <p:extLst>
      <p:ext uri="{BB962C8B-B14F-4D97-AF65-F5344CB8AC3E}">
        <p14:creationId xmlns:p14="http://schemas.microsoft.com/office/powerpoint/2010/main" val="26394145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xfrm>
            <a:off x="341342" y="4343713"/>
            <a:ext cx="6228311" cy="4113862"/>
          </a:xfrm>
          <a:noFill/>
          <a:ln/>
        </p:spPr>
        <p:txBody>
          <a:bodyPr/>
          <a:lstStyle/>
          <a:p>
            <a:endParaRPr lang="en-US" sz="900" dirty="0"/>
          </a:p>
        </p:txBody>
      </p:sp>
      <p:sp>
        <p:nvSpPr>
          <p:cNvPr id="4710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34" tIns="44968" rIns="89934" bIns="44968"/>
          <a:lstStyle/>
          <a:p>
            <a:fld id="{D019FCB7-AFF6-5F48-A15F-67FBD01C813E}" type="slidenum">
              <a:rPr lang="en-US"/>
              <a:pPr/>
              <a:t>37</a:t>
            </a:fld>
            <a:endParaRPr lang="en-US"/>
          </a:p>
        </p:txBody>
      </p:sp>
    </p:spTree>
    <p:extLst>
      <p:ext uri="{BB962C8B-B14F-4D97-AF65-F5344CB8AC3E}">
        <p14:creationId xmlns:p14="http://schemas.microsoft.com/office/powerpoint/2010/main" val="28311009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marL="153024" indent="-153024">
              <a:buFontTx/>
              <a:buChar char="•"/>
            </a:pPr>
            <a:r>
              <a:rPr lang="en-US" dirty="0" smtClean="0"/>
              <a:t>Often have a small army of people referred to as “program managers” to micromanage the provider</a:t>
            </a:r>
          </a:p>
          <a:p>
            <a:pPr marL="153024" indent="-153024">
              <a:buFontTx/>
              <a:buChar char="•"/>
            </a:pPr>
            <a:r>
              <a:rPr lang="en-US" dirty="0" smtClean="0"/>
              <a:t>An effective VO outsources to service providers that are real experts in those processes</a:t>
            </a:r>
          </a:p>
          <a:p>
            <a:pPr marL="153024" indent="-153024">
              <a:buFontTx/>
              <a:buChar char="•"/>
            </a:pPr>
            <a:r>
              <a:rPr lang="en-US" dirty="0" smtClean="0"/>
              <a:t>Definitions:</a:t>
            </a:r>
          </a:p>
          <a:p>
            <a:pPr marL="365383" lvl="2" indent="-153024"/>
            <a:r>
              <a:rPr lang="en-US" dirty="0" smtClean="0"/>
              <a:t>Insight: Power of acute observation and deduction; penetration, discernment, perception</a:t>
            </a:r>
          </a:p>
          <a:p>
            <a:pPr marL="365383" lvl="2" indent="-153024"/>
            <a:r>
              <a:rPr lang="en-US" dirty="0" smtClean="0"/>
              <a:t>Oversight: Watchful care; superintendence; general supervision</a:t>
            </a:r>
          </a:p>
          <a:p>
            <a:pPr marL="153024" indent="-153024">
              <a:buFontTx/>
              <a:buChar char="•"/>
            </a:pPr>
            <a:r>
              <a:rPr lang="en-US" dirty="0" smtClean="0"/>
              <a:t>A properly structured governance structure should establish good insight – not provide layers of supervisory oversight</a:t>
            </a:r>
          </a:p>
          <a:p>
            <a:pPr marL="153024" indent="-153024">
              <a:buFontTx/>
              <a:buChar char="•"/>
            </a:pPr>
            <a:endParaRPr lang="en-US" dirty="0" smtClean="0"/>
          </a:p>
          <a:p>
            <a:pPr marL="153024" indent="-153024">
              <a:buFontTx/>
              <a:buChar char="•"/>
            </a:pPr>
            <a:r>
              <a:rPr lang="en-US" dirty="0" smtClean="0"/>
              <a:t>If you make a mistake that costs your partner money, perhaps you should pay for it…..</a:t>
            </a:r>
          </a:p>
        </p:txBody>
      </p:sp>
      <p:sp>
        <p:nvSpPr>
          <p:cNvPr id="49156"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25" tIns="44962" rIns="89925" bIns="44962"/>
          <a:lstStyle/>
          <a:p>
            <a:fld id="{D2F92041-E633-6648-937B-75FCE4559B85}" type="slidenum">
              <a:rPr lang="en-US"/>
              <a:pPr/>
              <a:t>38</a:t>
            </a:fld>
            <a:endParaRPr lang="en-US"/>
          </a:p>
        </p:txBody>
      </p:sp>
    </p:spTree>
    <p:extLst>
      <p:ext uri="{BB962C8B-B14F-4D97-AF65-F5344CB8AC3E}">
        <p14:creationId xmlns:p14="http://schemas.microsoft.com/office/powerpoint/2010/main" val="3819557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953037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D8DEC4A-E348-414F-A419-B1C417F650C6}" type="slidenum">
              <a:rPr lang="en-US" smtClean="0"/>
              <a:pPr/>
              <a:t>39</a:t>
            </a:fld>
            <a:endParaRPr lang="en-US" dirty="0"/>
          </a:p>
        </p:txBody>
      </p:sp>
    </p:spTree>
    <p:extLst>
      <p:ext uri="{BB962C8B-B14F-4D97-AF65-F5344CB8AC3E}">
        <p14:creationId xmlns:p14="http://schemas.microsoft.com/office/powerpoint/2010/main" val="7597288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D8DEC4A-E348-414F-A419-B1C417F650C6}" type="slidenum">
              <a:rPr lang="en-US" smtClean="0"/>
              <a:pPr/>
              <a:t>40</a:t>
            </a:fld>
            <a:endParaRPr lang="en-US" dirty="0"/>
          </a:p>
        </p:txBody>
      </p:sp>
    </p:spTree>
    <p:extLst>
      <p:ext uri="{BB962C8B-B14F-4D97-AF65-F5344CB8AC3E}">
        <p14:creationId xmlns:p14="http://schemas.microsoft.com/office/powerpoint/2010/main" val="32259659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D8DEC4A-E348-414F-A419-B1C417F650C6}" type="slidenum">
              <a:rPr lang="en-US" smtClean="0"/>
              <a:pPr/>
              <a:t>41</a:t>
            </a:fld>
            <a:endParaRPr lang="en-US" dirty="0"/>
          </a:p>
        </p:txBody>
      </p:sp>
    </p:spTree>
    <p:extLst>
      <p:ext uri="{BB962C8B-B14F-4D97-AF65-F5344CB8AC3E}">
        <p14:creationId xmlns:p14="http://schemas.microsoft.com/office/powerpoint/2010/main" val="210999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11% in the other category</a:t>
            </a:r>
          </a:p>
        </p:txBody>
      </p:sp>
    </p:spTree>
    <p:extLst>
      <p:ext uri="{BB962C8B-B14F-4D97-AF65-F5344CB8AC3E}">
        <p14:creationId xmlns:p14="http://schemas.microsoft.com/office/powerpoint/2010/main" val="27830878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1147271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pPr eaLnBrk="1" hangingPunct="1"/>
            <a:endParaRPr lang="en-US"/>
          </a:p>
        </p:txBody>
      </p:sp>
      <p:sp>
        <p:nvSpPr>
          <p:cNvPr id="15364" name="Slide Number Placeholder 3"/>
          <p:cNvSpPr>
            <a:spLocks noGrp="1"/>
          </p:cNvSpPr>
          <p:nvPr>
            <p:ph type="sldNum" sz="quarter" idx="5"/>
          </p:nvPr>
        </p:nvSpPr>
        <p:spPr bwMode="auto">
          <a:xfrm>
            <a:off x="3884122" y="8685863"/>
            <a:ext cx="2972320" cy="456575"/>
          </a:xfrm>
          <a:prstGeom prst="rect">
            <a:avLst/>
          </a:prstGeom>
          <a:noFill/>
          <a:ln>
            <a:miter lim="800000"/>
            <a:headEnd/>
            <a:tailEnd/>
          </a:ln>
        </p:spPr>
        <p:txBody>
          <a:bodyPr lIns="89932" tIns="44966" rIns="89932" bIns="44966"/>
          <a:lstStyle/>
          <a:p>
            <a:fld id="{18820C9E-932F-2F4B-AA52-F94297878D78}" type="slidenum">
              <a:rPr lang="en-US">
                <a:latin typeface="Arial" charset="0"/>
              </a:rPr>
              <a:pPr/>
              <a:t>50</a:t>
            </a:fld>
            <a:endParaRPr lang="en-US">
              <a:latin typeface="Arial" charset="0"/>
            </a:endParaRPr>
          </a:p>
        </p:txBody>
      </p:sp>
    </p:spTree>
    <p:extLst>
      <p:ext uri="{BB962C8B-B14F-4D97-AF65-F5344CB8AC3E}">
        <p14:creationId xmlns:p14="http://schemas.microsoft.com/office/powerpoint/2010/main" val="38970303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470146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8DEC4A-E348-414F-A419-B1C417F650C6}" type="slidenum">
              <a:rPr lang="en-US" smtClean="0"/>
              <a:pPr/>
              <a:t>9</a:t>
            </a:fld>
            <a:endParaRPr lang="en-US" dirty="0"/>
          </a:p>
        </p:txBody>
      </p:sp>
    </p:spTree>
    <p:extLst>
      <p:ext uri="{BB962C8B-B14F-4D97-AF65-F5344CB8AC3E}">
        <p14:creationId xmlns:p14="http://schemas.microsoft.com/office/powerpoint/2010/main" val="1538831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572486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3411674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p:spPr>
        <p:txBody>
          <a:bodyPr/>
          <a:lstStyle/>
          <a:p>
            <a:pPr eaLnBrk="1" hangingPunct="1"/>
            <a:endParaRPr lang="en-US" dirty="0"/>
          </a:p>
        </p:txBody>
      </p:sp>
      <p:sp>
        <p:nvSpPr>
          <p:cNvPr id="1126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40" tIns="44970" rIns="89940" bIns="44970"/>
          <a:lstStyle/>
          <a:p>
            <a:fld id="{AB08BF26-B8AA-274A-B946-E3997B579790}" type="slidenum">
              <a:rPr lang="en-US"/>
              <a:pPr/>
              <a:t>12</a:t>
            </a:fld>
            <a:endParaRPr lang="en-US" dirty="0"/>
          </a:p>
        </p:txBody>
      </p:sp>
    </p:spTree>
    <p:extLst>
      <p:ext uri="{BB962C8B-B14F-4D97-AF65-F5344CB8AC3E}">
        <p14:creationId xmlns:p14="http://schemas.microsoft.com/office/powerpoint/2010/main" val="3198566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743995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859888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descr="title_page.png"/>
          <p:cNvPicPr>
            <a:picLocks noChangeAspect="1"/>
          </p:cNvPicPr>
          <p:nvPr userDrawn="1"/>
        </p:nvPicPr>
        <p:blipFill>
          <a:blip r:embed="rId2"/>
          <a:stretch>
            <a:fillRect/>
          </a:stretch>
        </p:blipFill>
        <p:spPr>
          <a:xfrm>
            <a:off x="304" y="228"/>
            <a:ext cx="9143391" cy="6857543"/>
          </a:xfrm>
          <a:prstGeom prst="rect">
            <a:avLst/>
          </a:prstGeom>
        </p:spPr>
      </p:pic>
      <p:sp>
        <p:nvSpPr>
          <p:cNvPr id="2" name="Title 1"/>
          <p:cNvSpPr>
            <a:spLocks noGrp="1"/>
          </p:cNvSpPr>
          <p:nvPr>
            <p:ph type="ctrTitle"/>
          </p:nvPr>
        </p:nvSpPr>
        <p:spPr>
          <a:xfrm>
            <a:off x="472440" y="940474"/>
            <a:ext cx="8229600" cy="946150"/>
          </a:xfrm>
        </p:spPr>
        <p:txBody>
          <a:bodyPr anchor="ctr">
            <a:normAutofit/>
          </a:bodyPr>
          <a:lstStyle>
            <a:lvl1pPr algn="ctr">
              <a:defRPr sz="4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72440" y="394374"/>
            <a:ext cx="8229600" cy="546100"/>
          </a:xfrm>
        </p:spPr>
        <p:txBody>
          <a:bodyPr anchor="ct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T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919"/>
            <a:ext cx="5884222" cy="457784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6341423" y="1626919"/>
            <a:ext cx="2345378" cy="4577842"/>
          </a:xfrm>
        </p:spPr>
        <p:txBody>
          <a:bodyPr>
            <a:noAutofit/>
          </a:bodyPr>
          <a:lstStyle>
            <a:lvl1pPr marL="225425" indent="-225425">
              <a:defRPr sz="2000"/>
            </a:lvl1pPr>
            <a:lvl2pPr marL="463550" indent="-238125">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p:txBody>
      </p:sp>
      <p:sp>
        <p:nvSpPr>
          <p:cNvPr id="7" name="Content Placeholder 2"/>
          <p:cNvSpPr>
            <a:spLocks noGrp="1"/>
          </p:cNvSpPr>
          <p:nvPr>
            <p:ph idx="12"/>
          </p:nvPr>
        </p:nvSpPr>
        <p:spPr>
          <a:xfrm>
            <a:off x="457200" y="971797"/>
            <a:ext cx="8229602" cy="655122"/>
          </a:xfrm>
        </p:spPr>
        <p:txBody>
          <a:bodyPr>
            <a:normAutofit/>
          </a:bodyPr>
          <a:lstStyle>
            <a:lvl1pPr marL="0" indent="0">
              <a:buNone/>
              <a:defRPr sz="2000">
                <a:solidFill>
                  <a:srgbClr val="F87F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498242401"/>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Divider - title-sub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083490"/>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01540" y="3463857"/>
            <a:ext cx="8275409" cy="1500187"/>
          </a:xfrm>
        </p:spPr>
        <p:txBody>
          <a:bodyPr anchor="ct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48975971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662040694"/>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1327064"/>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ase Slide - One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1287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ase Slide - Two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78283"/>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31894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0"/>
          </p:nvPr>
        </p:nvSpPr>
        <p:spPr>
          <a:xfrm>
            <a:off x="1585936" y="3681351"/>
            <a:ext cx="7107619" cy="2588819"/>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84664248"/>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11" name="Picture 10" descr="vestedway_book_all.png"/>
          <p:cNvPicPr>
            <a:picLocks noChangeAspect="1"/>
          </p:cNvPicPr>
          <p:nvPr userDrawn="1"/>
        </p:nvPicPr>
        <p:blipFill>
          <a:blip r:embed="rId2"/>
          <a:srcRect r="1984"/>
          <a:stretch>
            <a:fillRect/>
          </a:stretch>
        </p:blipFill>
        <p:spPr>
          <a:xfrm>
            <a:off x="181440" y="2826686"/>
            <a:ext cx="8962560" cy="3086388"/>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Box 5"/>
          <p:cNvSpPr txBox="1">
            <a:spLocks noChangeArrowheads="1"/>
          </p:cNvSpPr>
          <p:nvPr userDrawn="1"/>
        </p:nvSpPr>
        <p:spPr bwMode="auto">
          <a:xfrm>
            <a:off x="471947" y="213954"/>
            <a:ext cx="8229601" cy="584775"/>
          </a:xfrm>
          <a:prstGeom prst="rect">
            <a:avLst/>
          </a:prstGeom>
          <a:noFill/>
          <a:ln w="9525">
            <a:noFill/>
            <a:miter lim="800000"/>
            <a:headEnd/>
            <a:tailEnd/>
          </a:ln>
        </p:spPr>
        <p:txBody>
          <a:bodyPr wrap="square">
            <a:prstTxWarp prst="textNoShape">
              <a:avLst/>
            </a:prstTxWarp>
            <a:spAutoFit/>
          </a:bodyPr>
          <a:lstStyle/>
          <a:p>
            <a:r>
              <a:rPr lang="en-US" sz="3200" i="1" dirty="0">
                <a:solidFill>
                  <a:schemeClr val="bg1"/>
                </a:solidFill>
              </a:rPr>
              <a:t>Based on research </a:t>
            </a:r>
            <a:r>
              <a:rPr lang="en-US" sz="3200" i="1" dirty="0" smtClean="0">
                <a:solidFill>
                  <a:schemeClr val="bg1"/>
                </a:solidFill>
              </a:rPr>
              <a:t>with…</a:t>
            </a:r>
            <a:r>
              <a:rPr lang="en-US" sz="3200" i="1" dirty="0">
                <a:solidFill>
                  <a:schemeClr val="bg1"/>
                </a:solidFill>
              </a:rPr>
              <a:t>…</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99431" y="1095996"/>
            <a:ext cx="4128845" cy="833031"/>
          </a:xfrm>
          <a:prstGeom prst="rect">
            <a:avLst/>
          </a:prstGeom>
        </p:spPr>
      </p:pic>
      <p:sp>
        <p:nvSpPr>
          <p:cNvPr id="12" name="TextBox 11"/>
          <p:cNvSpPr txBox="1"/>
          <p:nvPr userDrawn="1"/>
        </p:nvSpPr>
        <p:spPr>
          <a:xfrm>
            <a:off x="5705619" y="6582305"/>
            <a:ext cx="1243047" cy="184666"/>
          </a:xfrm>
          <a:prstGeom prst="rect">
            <a:avLst/>
          </a:prstGeom>
          <a:noFill/>
        </p:spPr>
        <p:txBody>
          <a:bodyPr wrap="square" rtlCol="0">
            <a:spAutoFit/>
          </a:bodyPr>
          <a:lstStyle/>
          <a:p>
            <a:pPr algn="ctr"/>
            <a:r>
              <a:rPr lang="en-US" sz="600" dirty="0" smtClean="0">
                <a:solidFill>
                  <a:schemeClr val="bg1">
                    <a:lumMod val="75000"/>
                  </a:schemeClr>
                </a:solidFill>
              </a:rPr>
              <a:t>©2012 Vested Outsourcing Inc. </a:t>
            </a:r>
            <a:endParaRPr lang="en-US" sz="600" dirty="0">
              <a:solidFill>
                <a:schemeClr val="bg1">
                  <a:lumMod val="75000"/>
                </a:schemeClr>
              </a:solidFill>
            </a:endParaRPr>
          </a:p>
        </p:txBody>
      </p:sp>
    </p:spTree>
    <p:extLst>
      <p:ext uri="{BB962C8B-B14F-4D97-AF65-F5344CB8AC3E}">
        <p14:creationId xmlns:p14="http://schemas.microsoft.com/office/powerpoint/2010/main" val="3161847474"/>
      </p:ext>
    </p:extLst>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Einstien - Quot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Rectangle 3"/>
          <p:cNvSpPr/>
          <p:nvPr userDrawn="1"/>
        </p:nvSpPr>
        <p:spPr>
          <a:xfrm>
            <a:off x="0" y="0"/>
            <a:ext cx="9144000" cy="5982338"/>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7" name="Content Placeholder 2"/>
          <p:cNvSpPr>
            <a:spLocks noGrp="1"/>
          </p:cNvSpPr>
          <p:nvPr>
            <p:ph idx="1"/>
          </p:nvPr>
        </p:nvSpPr>
        <p:spPr>
          <a:xfrm>
            <a:off x="457201" y="1219201"/>
            <a:ext cx="4711148" cy="3633280"/>
          </a:xfrm>
        </p:spPr>
        <p:txBody>
          <a:bodyPr/>
          <a:lstStyle>
            <a:lvl1pPr marL="0" indent="0">
              <a:buNone/>
              <a:defRPr>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Tree>
    <p:extLst>
      <p:ext uri="{BB962C8B-B14F-4D97-AF65-F5344CB8AC3E}">
        <p14:creationId xmlns:p14="http://schemas.microsoft.com/office/powerpoint/2010/main" val="4287613446"/>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Einstien - Quot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Rectangle 3"/>
          <p:cNvSpPr/>
          <p:nvPr userDrawn="1"/>
        </p:nvSpPr>
        <p:spPr>
          <a:xfrm>
            <a:off x="0" y="0"/>
            <a:ext cx="9144000" cy="5982338"/>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7" name="Content Placeholder 2"/>
          <p:cNvSpPr>
            <a:spLocks noGrp="1"/>
          </p:cNvSpPr>
          <p:nvPr>
            <p:ph idx="1"/>
          </p:nvPr>
        </p:nvSpPr>
        <p:spPr>
          <a:xfrm>
            <a:off x="457200" y="1219201"/>
            <a:ext cx="8229599" cy="3005525"/>
          </a:xfrm>
        </p:spPr>
        <p:txBody>
          <a:bodyPr/>
          <a:lstStyle>
            <a:lvl1pPr marL="0" indent="0">
              <a:buNone/>
              <a:defRPr>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Tree>
    <p:extLst>
      <p:ext uri="{BB962C8B-B14F-4D97-AF65-F5344CB8AC3E}">
        <p14:creationId xmlns:p14="http://schemas.microsoft.com/office/powerpoint/2010/main" val="1917295913"/>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End Slide- All PPT's">
    <p:spTree>
      <p:nvGrpSpPr>
        <p:cNvPr id="1" name=""/>
        <p:cNvGrpSpPr/>
        <p:nvPr/>
      </p:nvGrpSpPr>
      <p:grpSpPr>
        <a:xfrm>
          <a:off x="0" y="0"/>
          <a:ext cx="0" cy="0"/>
          <a:chOff x="0" y="0"/>
          <a:chExt cx="0" cy="0"/>
        </a:xfrm>
      </p:grpSpPr>
      <p:pic>
        <p:nvPicPr>
          <p:cNvPr id="5" name="Picture 4" descr="PowerPoint_mono-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0722" y="376268"/>
            <a:ext cx="3600074" cy="6394824"/>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294376"/>
            <a:ext cx="8228920" cy="1237386"/>
          </a:xfrm>
          <a:prstGeom prst="rect">
            <a:avLst/>
          </a:prstGeom>
        </p:spPr>
      </p:pic>
    </p:spTree>
    <p:extLst>
      <p:ext uri="{BB962C8B-B14F-4D97-AF65-F5344CB8AC3E}">
        <p14:creationId xmlns:p14="http://schemas.microsoft.com/office/powerpoint/2010/main" val="863628668"/>
      </p:ext>
    </p:extLst>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active-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ractive- 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501540" y="2747962"/>
            <a:ext cx="8275409" cy="1362075"/>
          </a:xfrm>
        </p:spPr>
        <p:txBody>
          <a:bodyPr anchor="ctr"/>
          <a:lstStyle>
            <a:lvl1pPr algn="ctr">
              <a:defRPr sz="4000" b="0" cap="none">
                <a:solidFill>
                  <a:srgbClr val="5C5C5C"/>
                </a:solidFill>
              </a:defRPr>
            </a:lvl1pPr>
          </a:lstStyle>
          <a:p>
            <a:r>
              <a:rPr lang="en-US" dirty="0" smtClean="0"/>
              <a:t>Click to edit Master title style</a:t>
            </a:r>
            <a:endParaRPr lang="en-US" dirty="0"/>
          </a:p>
        </p:txBody>
      </p:sp>
      <p:sp>
        <p:nvSpPr>
          <p:cNvPr id="5" name="Slide Number Placeholder 6"/>
          <p:cNvSpPr>
            <a:spLocks noGrp="1"/>
          </p:cNvSpPr>
          <p:nvPr>
            <p:ph type="sldNum" sz="quarter" idx="4"/>
          </p:nvPr>
        </p:nvSpPr>
        <p:spPr>
          <a:xfrm>
            <a:off x="8671394"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6"/>
          <p:cNvSpPr>
            <a:spLocks noGrp="1"/>
          </p:cNvSpPr>
          <p:nvPr>
            <p:ph type="sldNum" sz="quarter" idx="10"/>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Vertical Title and Text">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9"/>
            <a:ext cx="965200" cy="562484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solidFill>
                  <a:srgbClr val="5C5C5C"/>
                </a:solidFill>
              </a:defRPr>
            </a:lvl1pPr>
          </a:lstStyle>
          <a:p>
            <a:r>
              <a:rPr lang="en-US" dirty="0"/>
              <a:t>Click to edit Master title style</a:t>
            </a:r>
          </a:p>
        </p:txBody>
      </p:sp>
      <p:sp>
        <p:nvSpPr>
          <p:cNvPr id="4" name="Slide Number Placeholder 6"/>
          <p:cNvSpPr>
            <a:spLocks noGrp="1"/>
          </p:cNvSpPr>
          <p:nvPr>
            <p:ph type="sldNum" sz="quarter" idx="4"/>
          </p:nvPr>
        </p:nvSpPr>
        <p:spPr>
          <a:xfrm>
            <a:off x="8690227"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Rectangle 2"/>
          <p:cNvSpPr txBox="1">
            <a:spLocks noChangeArrowheads="1"/>
          </p:cNvSpPr>
          <p:nvPr userDrawn="1"/>
        </p:nvSpPr>
        <p:spPr>
          <a:xfrm>
            <a:off x="685800" y="3429000"/>
            <a:ext cx="77724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600" kern="1200">
                <a:solidFill>
                  <a:srgbClr val="5C5C5C"/>
                </a:solidFill>
                <a:latin typeface="Arial"/>
                <a:ea typeface="+mj-ea"/>
                <a:cs typeface="Arial"/>
              </a:defRPr>
            </a:lvl1pPr>
          </a:lstStyle>
          <a:p>
            <a:r>
              <a:rPr lang="en-US" sz="2400" smtClean="0"/>
              <a:t>Click to edit Master title style</a:t>
            </a:r>
            <a:endParaRPr lang="en-US" sz="24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330365741"/>
      </p:ext>
    </p:extLst>
  </p:cSld>
  <p:clrMapOvr>
    <a:masterClrMapping/>
  </p:clrMapOvr>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ull Graphic">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3826"/>
            <a:ext cx="8229600" cy="574093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791730387"/>
      </p:ext>
    </p:extLst>
  </p:cSld>
  <p:clrMapOvr>
    <a:masterClrMapping/>
  </p:clrMapOvr>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187840244"/>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399360375"/>
      </p:ext>
    </p:extLst>
  </p:cSld>
  <p:clrMapOvr>
    <a:masterClrMapping/>
  </p:clrMapOvr>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PowerPoint_section-break-page.jpg"/>
          <p:cNvPicPr>
            <a:picLocks noChangeAspect="1"/>
          </p:cNvPicPr>
          <p:nvPr userDrawn="1"/>
        </p:nvPicPr>
        <p:blipFill rotWithShape="1">
          <a:blip r:embed="rId2">
            <a:extLst>
              <a:ext uri="{28A0092B-C50C-407E-A947-70E740481C1C}">
                <a14:useLocalDpi xmlns:a14="http://schemas.microsoft.com/office/drawing/2010/main" val="0"/>
              </a:ext>
            </a:extLst>
          </a:blip>
          <a:srcRect b="10457"/>
          <a:stretch/>
        </p:blipFill>
        <p:spPr>
          <a:xfrm>
            <a:off x="0" y="0"/>
            <a:ext cx="9144000" cy="6140824"/>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501487" y="3974543"/>
            <a:ext cx="8185314" cy="1387231"/>
          </a:xfrm>
          <a:effectLst/>
        </p:spPr>
        <p:txBody>
          <a:bodyPr>
            <a:noAutofit/>
          </a:bodyPr>
          <a:lstStyle>
            <a:lvl1pPr algn="ctr">
              <a:defRPr sz="4800" b="0" baseline="0">
                <a:solidFill>
                  <a:schemeClr val="bg2"/>
                </a:solidFill>
                <a:effectLst/>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43058564"/>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lements - Quick Qu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1503221032"/>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27544"/>
                <a:gridCol w="3800691"/>
                <a:gridCol w="646924"/>
                <a:gridCol w="646924"/>
                <a:gridCol w="646924"/>
                <a:gridCol w="646924"/>
                <a:gridCol w="646924"/>
                <a:gridCol w="766740"/>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pPr algn="ctr"/>
                      <a:r>
                        <a:rPr lang="en-US" sz="1600" b="1" dirty="0" smtClean="0">
                          <a:solidFill>
                            <a:schemeClr val="bg1"/>
                          </a:solidFill>
                        </a:rPr>
                        <a:t>1</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2</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3</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4</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5</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Score</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1" y="994031"/>
            <a:ext cx="4197925" cy="359756"/>
          </a:xfrm>
        </p:spPr>
        <p:txBody>
          <a:bodyPr>
            <a:noAutofit/>
          </a:bodyPr>
          <a:lstStyle>
            <a:lvl1pPr marL="0" indent="0" algn="ctr">
              <a:buNone/>
              <a:defRPr sz="18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02525" y="1411183"/>
            <a:ext cx="3752602" cy="359756"/>
          </a:xfrm>
        </p:spPr>
        <p:txBody>
          <a:bodyPr>
            <a:noAutofit/>
          </a:bodyPr>
          <a:lstStyle>
            <a:lvl1pPr marL="0" indent="0" algn="l">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7912926" y="1424575"/>
            <a:ext cx="773871"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Tree>
    <p:extLst>
      <p:ext uri="{BB962C8B-B14F-4D97-AF65-F5344CB8AC3E}">
        <p14:creationId xmlns:p14="http://schemas.microsoft.com/office/powerpoint/2010/main" val="2311407440"/>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lm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2320537590"/>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80949"/>
                <a:gridCol w="2719449"/>
                <a:gridCol w="4381995"/>
                <a:gridCol w="647202"/>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gradFill flip="none" rotWithShape="1">
                      <a:gsLst>
                        <a:gs pos="32000">
                          <a:srgbClr val="FF0000"/>
                        </a:gs>
                        <a:gs pos="69000">
                          <a:srgbClr val="FFFF00"/>
                        </a:gs>
                        <a:gs pos="92000">
                          <a:srgbClr val="00B050"/>
                        </a:gs>
                      </a:gsLst>
                      <a:lin ang="0" scaled="1"/>
                      <a:tileRect/>
                    </a:gradFill>
                  </a:tcPr>
                </a:tc>
                <a:tc>
                  <a:txBody>
                    <a:bodyPr/>
                    <a:lstStyle/>
                    <a:p>
                      <a:pPr algn="ctr"/>
                      <a:r>
                        <a:rPr lang="en-US" sz="1200" b="1" dirty="0" smtClean="0">
                          <a:solidFill>
                            <a:schemeClr val="bg1"/>
                          </a:solidFill>
                        </a:rPr>
                        <a:t>Score</a:t>
                      </a:r>
                      <a:endParaRPr lang="en-US" sz="12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2" y="994031"/>
            <a:ext cx="3152898" cy="359756"/>
          </a:xfrm>
        </p:spPr>
        <p:txBody>
          <a:bodyPr>
            <a:noAutofit/>
          </a:bodyPr>
          <a:lstStyle>
            <a:lvl1pPr marL="0" indent="0" algn="ctr">
              <a:buNone/>
              <a:defRPr sz="16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85653" y="1411183"/>
            <a:ext cx="2624448" cy="359756"/>
          </a:xfrm>
        </p:spPr>
        <p:txBody>
          <a:bodyPr>
            <a:noAutofit/>
          </a:bodyPr>
          <a:lstStyle>
            <a:lvl1pPr marL="0" indent="0" algn="l">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8075221" y="1424575"/>
            <a:ext cx="611576"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2" name="TextBox 1"/>
          <p:cNvSpPr txBox="1"/>
          <p:nvPr userDrawn="1"/>
        </p:nvSpPr>
        <p:spPr>
          <a:xfrm>
            <a:off x="3598221" y="971044"/>
            <a:ext cx="4548249" cy="369332"/>
          </a:xfrm>
          <a:prstGeom prst="rect">
            <a:avLst/>
          </a:prstGeom>
          <a:noFill/>
        </p:spPr>
        <p:txBody>
          <a:bodyPr wrap="square" rtlCol="0">
            <a:spAutoFit/>
          </a:bodyPr>
          <a:lstStyle/>
          <a:p>
            <a:r>
              <a:rPr lang="en-US" dirty="0" smtClean="0">
                <a:solidFill>
                  <a:schemeClr val="bg1"/>
                </a:solidFill>
              </a:rPr>
              <a:t>Severe     Fever     Runny</a:t>
            </a:r>
            <a:r>
              <a:rPr lang="en-US" baseline="0" dirty="0" smtClean="0">
                <a:solidFill>
                  <a:schemeClr val="bg1"/>
                </a:solidFill>
              </a:rPr>
              <a:t> </a:t>
            </a:r>
            <a:r>
              <a:rPr lang="en-US" dirty="0" smtClean="0">
                <a:solidFill>
                  <a:schemeClr val="bg1"/>
                </a:solidFill>
              </a:rPr>
              <a:t>Nose     Healthy</a:t>
            </a:r>
            <a:endParaRPr lang="en-US" dirty="0">
              <a:solidFill>
                <a:schemeClr val="bg1"/>
              </a:solidFill>
            </a:endParaRPr>
          </a:p>
        </p:txBody>
      </p:sp>
      <p:sp>
        <p:nvSpPr>
          <p:cNvPr id="7" name="TextBox 6"/>
          <p:cNvSpPr txBox="1"/>
          <p:nvPr userDrawn="1"/>
        </p:nvSpPr>
        <p:spPr>
          <a:xfrm>
            <a:off x="3633851" y="1424575"/>
            <a:ext cx="4441370" cy="369332"/>
          </a:xfrm>
          <a:prstGeom prst="rect">
            <a:avLst/>
          </a:prstGeom>
          <a:noFill/>
        </p:spPr>
        <p:txBody>
          <a:bodyPr wrap="square" rtlCol="0">
            <a:spAutoFit/>
          </a:bodyPr>
          <a:lstStyle/>
          <a:p>
            <a:r>
              <a:rPr lang="en-US" dirty="0" smtClean="0">
                <a:solidFill>
                  <a:schemeClr val="bg1">
                    <a:lumMod val="75000"/>
                  </a:schemeClr>
                </a:solidFill>
              </a:rPr>
              <a:t>1</a:t>
            </a:r>
            <a:r>
              <a:rPr lang="en-US" baseline="0" dirty="0" smtClean="0">
                <a:solidFill>
                  <a:schemeClr val="bg1">
                    <a:lumMod val="75000"/>
                  </a:schemeClr>
                </a:solidFill>
              </a:rPr>
              <a:t>              2              3              4              5</a:t>
            </a:r>
            <a:endParaRPr lang="en-US" dirty="0">
              <a:solidFill>
                <a:schemeClr val="bg1">
                  <a:lumMod val="75000"/>
                </a:schemeClr>
              </a:solidFill>
            </a:endParaRPr>
          </a:p>
        </p:txBody>
      </p:sp>
    </p:spTree>
    <p:extLst>
      <p:ext uri="{BB962C8B-B14F-4D97-AF65-F5344CB8AC3E}">
        <p14:creationId xmlns:p14="http://schemas.microsoft.com/office/powerpoint/2010/main" val="2461300057"/>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Stag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6934224" y="2369718"/>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459178" y="2369718"/>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695894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483894"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188770083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 In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457200" y="2403199"/>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2337461" y="2374102"/>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45720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2337459"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3918371314"/>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al Review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8" name="Snip Diagonal Corner Rectangle 7"/>
          <p:cNvSpPr/>
          <p:nvPr userDrawn="1"/>
        </p:nvSpPr>
        <p:spPr>
          <a:xfrm>
            <a:off x="457200" y="4282930"/>
            <a:ext cx="8318665" cy="1983179"/>
          </a:xfrm>
          <a:prstGeom prst="snip2Diag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711394"/>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6" name="Content Placeholder 2"/>
          <p:cNvSpPr>
            <a:spLocks noGrp="1"/>
          </p:cNvSpPr>
          <p:nvPr>
            <p:ph idx="11"/>
          </p:nvPr>
        </p:nvSpPr>
        <p:spPr>
          <a:xfrm>
            <a:off x="457200" y="4310743"/>
            <a:ext cx="8229600" cy="195942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4315927"/>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 Id="rId24"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theme" Target="../theme/theme2.xml"/><Relationship Id="rId9" Type="http://schemas.openxmlformats.org/officeDocument/2006/relationships/image" Target="../media/image1.jpeg"/><Relationship Id="rId1" Type="http://schemas.openxmlformats.org/officeDocument/2006/relationships/slideLayout" Target="../slideLayouts/slideLayout23.xml"/><Relationship Id="rId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2.xml"/><Relationship Id="rId4" Type="http://schemas.openxmlformats.org/officeDocument/2006/relationships/slideLayout" Target="../slideLayouts/slideLayout33.xml"/><Relationship Id="rId5" Type="http://schemas.openxmlformats.org/officeDocument/2006/relationships/slideLayout" Target="../slideLayouts/slideLayout34.xml"/><Relationship Id="rId6" Type="http://schemas.openxmlformats.org/officeDocument/2006/relationships/theme" Target="../theme/theme3.xml"/><Relationship Id="rId7" Type="http://schemas.openxmlformats.org/officeDocument/2006/relationships/image" Target="../media/image1.jpeg"/><Relationship Id="rId1" Type="http://schemas.openxmlformats.org/officeDocument/2006/relationships/slideLayout" Target="../slideLayouts/slideLayout30.xml"/><Relationship Id="rId2"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rgbClr val="F8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4964990"/>
          </a:xfrm>
          <a:prstGeom prst="rect">
            <a:avLst/>
          </a:prstGeom>
          <a:no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userDrawn="1">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1" name="Picture 10" descr="vested_UT_rgb_300dpi.jpg"/>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15" r:id="rId2"/>
    <p:sldLayoutId id="2147483650" r:id="rId3"/>
    <p:sldLayoutId id="2147483703" r:id="rId4"/>
    <p:sldLayoutId id="2147483704" r:id="rId5"/>
    <p:sldLayoutId id="2147483705" r:id="rId6"/>
    <p:sldLayoutId id="2147483706" r:id="rId7"/>
    <p:sldLayoutId id="2147483707" r:id="rId8"/>
    <p:sldLayoutId id="2147483708" r:id="rId9"/>
    <p:sldLayoutId id="2147483713" r:id="rId10"/>
    <p:sldLayoutId id="2147483651" r:id="rId11"/>
    <p:sldLayoutId id="2147483709" r:id="rId12"/>
    <p:sldLayoutId id="2147483721" r:id="rId13"/>
    <p:sldLayoutId id="2147483652" r:id="rId14"/>
    <p:sldLayoutId id="2147483710" r:id="rId15"/>
    <p:sldLayoutId id="2147483653" r:id="rId16"/>
    <p:sldLayoutId id="2147483654" r:id="rId17"/>
    <p:sldLayoutId id="2147483677" r:id="rId18"/>
    <p:sldLayoutId id="2147483711" r:id="rId19"/>
    <p:sldLayoutId id="2147483722" r:id="rId20"/>
    <p:sldLayoutId id="2147483724" r:id="rId21"/>
    <p:sldLayoutId id="2147483714" r:id="rId22"/>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1"/>
            <a:ext cx="9144000" cy="9144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Title Placeholder 1"/>
          <p:cNvSpPr>
            <a:spLocks noGrp="1"/>
          </p:cNvSpPr>
          <p:nvPr userDrawn="1">
            <p:ph type="title"/>
          </p:nvPr>
        </p:nvSpPr>
        <p:spPr>
          <a:xfrm>
            <a:off x="457200" y="7651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5" r:id="rId7"/>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3" name="Picture 12" descr="vested_UT_rgb_300dpi.jp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1233747093"/>
      </p:ext>
    </p:extLst>
  </p:cSld>
  <p:clrMap bg1="lt1" tx1="dk1" bg2="lt2" tx2="dk2" accent1="accent1" accent2="accent2" accent3="accent3" accent4="accent4" accent5="accent5" accent6="accent6" hlink="hlink" folHlink="folHlink"/>
  <p:sldLayoutIdLst>
    <p:sldLayoutId id="2147483692" r:id="rId1"/>
    <p:sldLayoutId id="2147483718" r:id="rId2"/>
    <p:sldLayoutId id="2147483712" r:id="rId3"/>
    <p:sldLayoutId id="2147483725" r:id="rId4"/>
    <p:sldLayoutId id="2147483723" r:id="rId5"/>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5C5C5C"/>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hyperlink" Target="http://www.vestedway.com/vested-orientation-downloa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18.jp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9.png"/><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0.jpg"/></Relationships>
</file>

<file path=ppt/slides/_rels/slide28.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png"/><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image" Target="../media/image26.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 Id="rId3"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chart" Target="../charts/char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24.jpg"/><Relationship Id="rId1" Type="http://schemas.openxmlformats.org/officeDocument/2006/relationships/slideLayout" Target="../slideLayouts/slideLayout17.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chart" Target="../charts/char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0.jpg"/></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image" Target="../media/image3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emf"/><Relationship Id="rId3" Type="http://schemas.openxmlformats.org/officeDocument/2006/relationships/image" Target="../media/image11.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www.vestedway.com" TargetMode="External"/><Relationship Id="rId3" Type="http://schemas.openxmlformats.org/officeDocument/2006/relationships/hyperlink" Target="http://www.vestedway.com/vested-library/"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 Id="rId3" Type="http://schemas.openxmlformats.org/officeDocument/2006/relationships/hyperlink" Target="http://www.vestedway.com/vested-orientation-download/"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hyperlink" Target="http://www.vestedway.com/vested-orientation-download/"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hyperlink" Target="http://www.vestedway.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1948" y="663677"/>
            <a:ext cx="8229600" cy="825910"/>
          </a:xfrm>
        </p:spPr>
        <p:txBody>
          <a:bodyPr anchor="ctr">
            <a:noAutofit/>
          </a:bodyPr>
          <a:lstStyle/>
          <a:p>
            <a:pPr algn="ctr"/>
            <a:r>
              <a:rPr lang="en-US" dirty="0" smtClean="0"/>
              <a:t>Vested Orientation</a:t>
            </a:r>
            <a:endParaRPr lang="en-US" dirty="0"/>
          </a:p>
        </p:txBody>
      </p:sp>
    </p:spTree>
    <p:extLst>
      <p:ext uri="{BB962C8B-B14F-4D97-AF65-F5344CB8AC3E}">
        <p14:creationId xmlns:p14="http://schemas.microsoft.com/office/powerpoint/2010/main" val="7873591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fld id="{0A9724E5-0A80-3C41-8955-F8E17D92E2DB}" type="slidenum">
              <a:rPr lang="en-US" smtClean="0"/>
              <a:pPr/>
              <a:t>10</a:t>
            </a:fld>
            <a:endParaRPr lang="en-US" dirty="0"/>
          </a:p>
        </p:txBody>
      </p:sp>
      <p:sp>
        <p:nvSpPr>
          <p:cNvPr id="2" name="Title 1"/>
          <p:cNvSpPr>
            <a:spLocks noGrp="1"/>
          </p:cNvSpPr>
          <p:nvPr>
            <p:ph type="title"/>
          </p:nvPr>
        </p:nvSpPr>
        <p:spPr/>
        <p:txBody>
          <a:bodyPr/>
          <a:lstStyle/>
          <a:p>
            <a:r>
              <a:rPr lang="en-US" dirty="0" smtClean="0"/>
              <a:t>Syllabus</a:t>
            </a:r>
            <a:endParaRPr lang="en-US" dirty="0"/>
          </a:p>
        </p:txBody>
      </p:sp>
      <p:sp>
        <p:nvSpPr>
          <p:cNvPr id="11" name="TextBox 10"/>
          <p:cNvSpPr txBox="1"/>
          <p:nvPr/>
        </p:nvSpPr>
        <p:spPr>
          <a:xfrm>
            <a:off x="4811931" y="1344168"/>
            <a:ext cx="3874869" cy="1384995"/>
          </a:xfrm>
          <a:prstGeom prst="rect">
            <a:avLst/>
          </a:prstGeom>
          <a:noFill/>
        </p:spPr>
        <p:txBody>
          <a:bodyPr wrap="square" rtlCol="0">
            <a:spAutoFit/>
          </a:bodyPr>
          <a:lstStyle/>
          <a:p>
            <a:r>
              <a:rPr lang="en-US" sz="2800" dirty="0" smtClean="0">
                <a:solidFill>
                  <a:srgbClr val="5C5C5C"/>
                </a:solidFill>
              </a:rPr>
              <a:t>In this module we will cover: An Overview Of Vested</a:t>
            </a:r>
            <a:endParaRPr lang="en-US" sz="2800" dirty="0">
              <a:solidFill>
                <a:srgbClr val="5C5C5C"/>
              </a:solidFill>
            </a:endParaRPr>
          </a:p>
        </p:txBody>
      </p:sp>
      <p:graphicFrame>
        <p:nvGraphicFramePr>
          <p:cNvPr id="20" name="Table 19"/>
          <p:cNvGraphicFramePr>
            <a:graphicFrameLocks noGrp="1"/>
          </p:cNvGraphicFramePr>
          <p:nvPr>
            <p:extLst>
              <p:ext uri="{D42A27DB-BD31-4B8C-83A1-F6EECF244321}">
                <p14:modId xmlns:p14="http://schemas.microsoft.com/office/powerpoint/2010/main" val="2573010517"/>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rgbClr val="FFCC9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rgbClr val="FFCC96"/>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21" name="Right Arrow 20"/>
          <p:cNvSpPr/>
          <p:nvPr/>
        </p:nvSpPr>
        <p:spPr>
          <a:xfrm>
            <a:off x="374649" y="2073251"/>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a:t>
            </a:r>
          </a:p>
          <a:p>
            <a:pPr algn="ctr"/>
            <a:r>
              <a:rPr lang="en-US" sz="1600" b="1" dirty="0" smtClean="0">
                <a:solidFill>
                  <a:srgbClr val="5C5C5C"/>
                </a:solidFill>
                <a:latin typeface="Arial" pitchFamily="34" charset="0"/>
              </a:rPr>
              <a:t> </a:t>
            </a:r>
            <a:r>
              <a:rPr lang="en-US" sz="1600" u="sng" dirty="0" smtClean="0">
                <a:hlinkClick r:id="rId3"/>
              </a:rPr>
              <a:t>http</a:t>
            </a:r>
            <a:r>
              <a:rPr lang="en-US" sz="1600" u="sng" dirty="0">
                <a:hlinkClick r:id="rId3"/>
              </a:rPr>
              <a:t>://www.vestedway.com/vested-orientation-download/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124898268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35" presetClass="emph" presetSubtype="0" repeatCount="5000" fill="hold" grpId="0" nodeType="afterEffect">
                                  <p:stCondLst>
                                    <p:cond delay="0"/>
                                  </p:stCondLst>
                                  <p:childTnLst>
                                    <p:anim calcmode="discrete" valueType="str">
                                      <p:cBhvr>
                                        <p:cTn id="14" dur="1000" fill="hold"/>
                                        <p:tgtEl>
                                          <p:spTgt spid="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 </a:t>
            </a:r>
            <a:r>
              <a:rPr lang="en-US" dirty="0"/>
              <a:t>I</a:t>
            </a:r>
            <a:r>
              <a:rPr lang="en-US" dirty="0" smtClean="0"/>
              <a:t>n This Module….</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200" b="1" i="1" dirty="0" smtClean="0">
                <a:solidFill>
                  <a:schemeClr val="accent1"/>
                </a:solidFill>
              </a:rPr>
              <a:t>Why We Studied Vested</a:t>
            </a:r>
          </a:p>
          <a:p>
            <a:pPr marL="285750" indent="-285750">
              <a:buFont typeface="Arial"/>
              <a:buChar char="•"/>
            </a:pPr>
            <a:endParaRPr lang="en-US" sz="3200" dirty="0"/>
          </a:p>
          <a:p>
            <a:pPr marL="285750" indent="-285750">
              <a:buFont typeface="Arial"/>
              <a:buChar char="•"/>
            </a:pPr>
            <a:r>
              <a:rPr lang="en-US" sz="3200" dirty="0" smtClean="0"/>
              <a:t>What We Learned</a:t>
            </a:r>
          </a:p>
          <a:p>
            <a:pPr marL="285750" indent="-285750">
              <a:buFont typeface="Arial"/>
              <a:buChar char="•"/>
            </a:pPr>
            <a:endParaRPr lang="en-US" sz="3200" dirty="0"/>
          </a:p>
          <a:p>
            <a:pPr marL="285750" indent="-285750">
              <a:buFont typeface="Arial"/>
              <a:buChar char="•"/>
            </a:pPr>
            <a:r>
              <a:rPr lang="en-US" sz="3200" dirty="0" smtClean="0"/>
              <a:t>What Is Vested?</a:t>
            </a:r>
          </a:p>
          <a:p>
            <a:pPr marL="742950" lvl="1" indent="-285750">
              <a:buFont typeface="Arial"/>
              <a:buChar char="•"/>
            </a:pPr>
            <a:r>
              <a:rPr lang="en-US" sz="3200" dirty="0" smtClean="0"/>
              <a:t>Mindset </a:t>
            </a:r>
            <a:endParaRPr lang="en-US" sz="6000" dirty="0"/>
          </a:p>
          <a:p>
            <a:pPr marL="742950" lvl="1" indent="-285750">
              <a:buFont typeface="Arial"/>
              <a:buChar char="•"/>
            </a:pPr>
            <a:r>
              <a:rPr lang="en-US" sz="3200" dirty="0" smtClean="0"/>
              <a:t>Methodology</a:t>
            </a:r>
          </a:p>
          <a:p>
            <a:pPr marL="742950" lvl="1" indent="-285750">
              <a:buFont typeface="Arial"/>
              <a:buChar char="•"/>
            </a:pPr>
            <a:r>
              <a:rPr lang="en-US" sz="3200" dirty="0" smtClean="0"/>
              <a:t>Business Model </a:t>
            </a:r>
            <a:endParaRPr lang="en-US" sz="6000" dirty="0"/>
          </a:p>
          <a:p>
            <a:pPr marL="742950" lvl="1" indent="-285750">
              <a:buFont typeface="Arial"/>
              <a:buChar char="•"/>
            </a:pPr>
            <a:r>
              <a:rPr lang="en-US" sz="3200" dirty="0" smtClean="0"/>
              <a:t>Movement</a:t>
            </a:r>
            <a:endParaRPr lang="en-US" sz="6000" dirty="0"/>
          </a:p>
          <a:p>
            <a:pPr marL="285750" indent="-285750">
              <a:buFont typeface="Arial"/>
              <a:buChar char="•"/>
            </a:pP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11</a:t>
            </a:fld>
            <a:endParaRPr lang="en-US" dirty="0"/>
          </a:p>
        </p:txBody>
      </p:sp>
    </p:spTree>
    <p:extLst>
      <p:ext uri="{BB962C8B-B14F-4D97-AF65-F5344CB8AC3E}">
        <p14:creationId xmlns:p14="http://schemas.microsoft.com/office/powerpoint/2010/main" val="372788220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kern="0" dirty="0" smtClean="0">
                <a:solidFill>
                  <a:schemeClr val="bg1"/>
                </a:solidFill>
              </a:rPr>
              <a:t>Is There </a:t>
            </a:r>
            <a:r>
              <a:rPr lang="en-US" kern="0" dirty="0">
                <a:solidFill>
                  <a:schemeClr val="bg1"/>
                </a:solidFill>
              </a:rPr>
              <a:t>A</a:t>
            </a:r>
            <a:r>
              <a:rPr lang="en-US" kern="0" dirty="0" smtClean="0">
                <a:solidFill>
                  <a:schemeClr val="bg1"/>
                </a:solidFill>
              </a:rPr>
              <a:t> </a:t>
            </a:r>
            <a:r>
              <a:rPr lang="en-US" kern="0" dirty="0">
                <a:solidFill>
                  <a:schemeClr val="bg1"/>
                </a:solidFill>
              </a:rPr>
              <a:t>B</a:t>
            </a:r>
            <a:r>
              <a:rPr lang="en-US" kern="0" dirty="0" smtClean="0">
                <a:solidFill>
                  <a:schemeClr val="bg1"/>
                </a:solidFill>
              </a:rPr>
              <a:t>etter </a:t>
            </a:r>
            <a:r>
              <a:rPr lang="en-US" kern="0" dirty="0">
                <a:solidFill>
                  <a:schemeClr val="bg1"/>
                </a:solidFill>
              </a:rPr>
              <a:t>W</a:t>
            </a:r>
            <a:r>
              <a:rPr lang="en-US" kern="0" dirty="0" smtClean="0">
                <a:solidFill>
                  <a:schemeClr val="bg1"/>
                </a:solidFill>
              </a:rPr>
              <a:t>ay? </a:t>
            </a:r>
            <a:endParaRPr lang="en-US" dirty="0"/>
          </a:p>
        </p:txBody>
      </p:sp>
      <p:sp>
        <p:nvSpPr>
          <p:cNvPr id="8" name="Slide Number Placeholder 7"/>
          <p:cNvSpPr>
            <a:spLocks noGrp="1"/>
          </p:cNvSpPr>
          <p:nvPr>
            <p:ph type="sldNum" sz="quarter" idx="10"/>
          </p:nvPr>
        </p:nvSpPr>
        <p:spPr/>
        <p:txBody>
          <a:bodyPr/>
          <a:lstStyle/>
          <a:p>
            <a:fld id="{0A9724E5-0A80-3C41-8955-F8E17D92E2DB}" type="slidenum">
              <a:rPr lang="en-US" smtClean="0"/>
              <a:pPr/>
              <a:t>12</a:t>
            </a:fld>
            <a:endParaRPr lang="en-US" dirty="0"/>
          </a:p>
        </p:txBody>
      </p:sp>
      <p:sp>
        <p:nvSpPr>
          <p:cNvPr id="7" name="Rectangle 6"/>
          <p:cNvSpPr/>
          <p:nvPr/>
        </p:nvSpPr>
        <p:spPr>
          <a:xfrm>
            <a:off x="364632" y="1787458"/>
            <a:ext cx="4763730" cy="3477875"/>
          </a:xfrm>
          <a:prstGeom prst="rect">
            <a:avLst/>
          </a:prstGeom>
        </p:spPr>
        <p:txBody>
          <a:bodyPr wrap="square">
            <a:spAutoFit/>
          </a:bodyPr>
          <a:lstStyle/>
          <a:p>
            <a:r>
              <a:rPr lang="en-US" sz="3200" i="1" dirty="0" smtClean="0">
                <a:latin typeface="Arial" pitchFamily="34" charset="0"/>
              </a:rPr>
              <a:t>“The significant problems we face cannot be solved at the same level of thinking we were at when we created them</a:t>
            </a:r>
            <a:r>
              <a:rPr lang="en-US" sz="3200" dirty="0" smtClean="0">
                <a:latin typeface="+mj-lt"/>
              </a:rPr>
              <a:t>.”</a:t>
            </a:r>
          </a:p>
          <a:p>
            <a:endParaRPr lang="en-US" sz="3200" dirty="0" smtClean="0">
              <a:latin typeface="+mj-lt"/>
            </a:endParaRPr>
          </a:p>
          <a:p>
            <a:pPr algn="r"/>
            <a:r>
              <a:rPr lang="en-US" sz="2800" dirty="0" smtClean="0">
                <a:latin typeface="+mj-lt"/>
              </a:rPr>
              <a:t>- Albert Einstein</a:t>
            </a:r>
            <a:endParaRPr lang="en-US" sz="2800" dirty="0">
              <a:latin typeface="+mj-lt"/>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5025">
            <a:off x="5560523" y="1814202"/>
            <a:ext cx="2894502" cy="37691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082551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ok3.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5760" y="1435608"/>
            <a:ext cx="3202266" cy="4279392"/>
          </a:xfrm>
          <a:prstGeom prst="rect">
            <a:avLst/>
          </a:prstGeom>
        </p:spPr>
      </p:pic>
      <p:sp>
        <p:nvSpPr>
          <p:cNvPr id="11" name="Content Placeholder 10"/>
          <p:cNvSpPr>
            <a:spLocks noGrp="1"/>
          </p:cNvSpPr>
          <p:nvPr>
            <p:ph sz="half" idx="2"/>
          </p:nvPr>
        </p:nvSpPr>
        <p:spPr>
          <a:xfrm>
            <a:off x="3355848" y="1435608"/>
            <a:ext cx="5327571" cy="4499736"/>
          </a:xfrm>
        </p:spPr>
        <p:txBody>
          <a:bodyPr>
            <a:noAutofit/>
          </a:bodyPr>
          <a:lstStyle/>
          <a:p>
            <a:pPr>
              <a:lnSpc>
                <a:spcPct val="110000"/>
              </a:lnSpc>
            </a:pPr>
            <a:r>
              <a:rPr lang="en-US" sz="2000" dirty="0"/>
              <a:t>P&amp;G (Real Estate/Facilities Management)</a:t>
            </a:r>
          </a:p>
          <a:p>
            <a:pPr>
              <a:lnSpc>
                <a:spcPct val="110000"/>
              </a:lnSpc>
            </a:pPr>
            <a:r>
              <a:rPr lang="en-US" sz="2000" dirty="0"/>
              <a:t>Microsoft (BPO)</a:t>
            </a:r>
          </a:p>
          <a:p>
            <a:pPr>
              <a:lnSpc>
                <a:spcPct val="110000"/>
              </a:lnSpc>
            </a:pPr>
            <a:r>
              <a:rPr lang="en-US" sz="2000" dirty="0"/>
              <a:t>McDonald’s (Supply Chain)</a:t>
            </a:r>
          </a:p>
          <a:p>
            <a:pPr>
              <a:lnSpc>
                <a:spcPct val="110000"/>
              </a:lnSpc>
            </a:pPr>
            <a:r>
              <a:rPr lang="en-US" sz="2000" dirty="0"/>
              <a:t>U.S. Dept. of Energy (Environmental Services)</a:t>
            </a:r>
          </a:p>
          <a:p>
            <a:pPr>
              <a:lnSpc>
                <a:spcPct val="110000"/>
              </a:lnSpc>
            </a:pPr>
            <a:r>
              <a:rPr lang="en-US" sz="2000" dirty="0"/>
              <a:t>State of Minnesota Dept. of Transportation (Construction)</a:t>
            </a:r>
          </a:p>
          <a:p>
            <a:pPr>
              <a:lnSpc>
                <a:spcPct val="110000"/>
              </a:lnSpc>
            </a:pPr>
            <a:r>
              <a:rPr lang="en-US" sz="2000" dirty="0"/>
              <a:t>Integrated Management Services (Staffing)</a:t>
            </a:r>
          </a:p>
          <a:p>
            <a:pPr>
              <a:lnSpc>
                <a:spcPct val="110000"/>
              </a:lnSpc>
            </a:pPr>
            <a:r>
              <a:rPr lang="en-US" sz="2000" dirty="0" err="1"/>
              <a:t>Diversey</a:t>
            </a:r>
            <a:r>
              <a:rPr lang="en-US" sz="2000" dirty="0"/>
              <a:t> (IT) </a:t>
            </a:r>
          </a:p>
          <a:p>
            <a:pPr>
              <a:lnSpc>
                <a:spcPct val="110000"/>
              </a:lnSpc>
            </a:pPr>
            <a:r>
              <a:rPr lang="en-US" sz="2000" dirty="0"/>
              <a:t>Water for People (non-profit NGO support in developing countries</a:t>
            </a:r>
            <a:r>
              <a:rPr lang="en-US" sz="2000" dirty="0" smtClean="0"/>
              <a:t>)</a:t>
            </a:r>
            <a:endParaRPr lang="en-US" sz="2000" dirty="0"/>
          </a:p>
        </p:txBody>
      </p:sp>
      <p:sp>
        <p:nvSpPr>
          <p:cNvPr id="5" name="Title 4"/>
          <p:cNvSpPr>
            <a:spLocks noGrp="1"/>
          </p:cNvSpPr>
          <p:nvPr>
            <p:ph type="title"/>
          </p:nvPr>
        </p:nvSpPr>
        <p:spPr/>
        <p:txBody>
          <a:bodyPr>
            <a:normAutofit/>
          </a:bodyPr>
          <a:lstStyle/>
          <a:p>
            <a:r>
              <a:rPr lang="en-US" dirty="0" smtClean="0"/>
              <a:t>We Studied Some Of The </a:t>
            </a:r>
            <a:r>
              <a:rPr lang="en-US" dirty="0"/>
              <a:t>W</a:t>
            </a:r>
            <a:r>
              <a:rPr lang="en-US" dirty="0" smtClean="0"/>
              <a:t>orld’s </a:t>
            </a:r>
            <a:r>
              <a:rPr lang="en-US" dirty="0"/>
              <a:t>B</a:t>
            </a:r>
            <a:r>
              <a:rPr lang="en-US" dirty="0" smtClean="0"/>
              <a:t>est….</a:t>
            </a:r>
            <a:endParaRPr lang="en-US" dirty="0"/>
          </a:p>
        </p:txBody>
      </p:sp>
      <p:sp>
        <p:nvSpPr>
          <p:cNvPr id="12" name="Slide Number Placeholder 11"/>
          <p:cNvSpPr>
            <a:spLocks noGrp="1"/>
          </p:cNvSpPr>
          <p:nvPr>
            <p:ph type="sldNum" sz="quarter" idx="10"/>
          </p:nvPr>
        </p:nvSpPr>
        <p:spPr/>
        <p:txBody>
          <a:bodyPr/>
          <a:lstStyle/>
          <a:p>
            <a:fld id="{0A9724E5-0A80-3C41-8955-F8E17D92E2DB}" type="slidenum">
              <a:rPr lang="en-US" smtClean="0"/>
              <a:pPr/>
              <a:t>13</a:t>
            </a:fld>
            <a:endParaRPr lang="en-US" dirty="0"/>
          </a:p>
        </p:txBody>
      </p:sp>
    </p:spTree>
    <p:extLst>
      <p:ext uri="{BB962C8B-B14F-4D97-AF65-F5344CB8AC3E}">
        <p14:creationId xmlns:p14="http://schemas.microsoft.com/office/powerpoint/2010/main" val="219411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14</a:t>
            </a:fld>
            <a:endParaRPr lang="en-US" dirty="0"/>
          </a:p>
        </p:txBody>
      </p:sp>
      <p:sp>
        <p:nvSpPr>
          <p:cNvPr id="4" name="Title 3"/>
          <p:cNvSpPr>
            <a:spLocks noGrp="1"/>
          </p:cNvSpPr>
          <p:nvPr>
            <p:ph type="title"/>
          </p:nvPr>
        </p:nvSpPr>
        <p:spPr/>
        <p:txBody>
          <a:bodyPr/>
          <a:lstStyle/>
          <a:p>
            <a:r>
              <a:rPr lang="en-US" dirty="0" smtClean="0"/>
              <a:t>Our Research </a:t>
            </a:r>
            <a:r>
              <a:rPr lang="en-US" dirty="0"/>
              <a:t>H</a:t>
            </a:r>
            <a:r>
              <a:rPr lang="en-US" dirty="0" smtClean="0"/>
              <a:t>as </a:t>
            </a:r>
            <a:r>
              <a:rPr lang="en-US" dirty="0"/>
              <a:t>L</a:t>
            </a:r>
            <a:r>
              <a:rPr lang="en-US" dirty="0" smtClean="0"/>
              <a:t>ed </a:t>
            </a:r>
            <a:r>
              <a:rPr lang="en-US" dirty="0"/>
              <a:t>T</a:t>
            </a:r>
            <a:r>
              <a:rPr lang="en-US" dirty="0" smtClean="0"/>
              <a:t>o </a:t>
            </a:r>
            <a:r>
              <a:rPr lang="en-US" dirty="0"/>
              <a:t>F</a:t>
            </a:r>
            <a:r>
              <a:rPr lang="en-US" dirty="0" smtClean="0"/>
              <a:t>ive Books….</a:t>
            </a:r>
            <a:endParaRPr lang="en-US" dirty="0"/>
          </a:p>
        </p:txBody>
      </p:sp>
      <p:pic>
        <p:nvPicPr>
          <p:cNvPr id="6" name="Picture 5" descr="vestedway_book_all.png"/>
          <p:cNvPicPr>
            <a:picLocks noChangeAspect="1"/>
          </p:cNvPicPr>
          <p:nvPr/>
        </p:nvPicPr>
        <p:blipFill>
          <a:blip r:embed="rId2"/>
          <a:srcRect r="1984"/>
          <a:stretch>
            <a:fillRect/>
          </a:stretch>
        </p:blipFill>
        <p:spPr>
          <a:xfrm>
            <a:off x="181440" y="1884991"/>
            <a:ext cx="8962560" cy="3086388"/>
          </a:xfrm>
          <a:prstGeom prst="rect">
            <a:avLst/>
          </a:prstGeom>
        </p:spPr>
      </p:pic>
      <p:sp>
        <p:nvSpPr>
          <p:cNvPr id="7" name="TextBox 6"/>
          <p:cNvSpPr txBox="1"/>
          <p:nvPr/>
        </p:nvSpPr>
        <p:spPr>
          <a:xfrm>
            <a:off x="880744" y="1389888"/>
            <a:ext cx="697627" cy="369332"/>
          </a:xfrm>
          <a:prstGeom prst="rect">
            <a:avLst/>
          </a:prstGeom>
          <a:noFill/>
        </p:spPr>
        <p:txBody>
          <a:bodyPr wrap="none" rtlCol="0">
            <a:spAutoFit/>
          </a:bodyPr>
          <a:lstStyle/>
          <a:p>
            <a:r>
              <a:rPr lang="en-US" b="1" dirty="0" smtClean="0"/>
              <a:t>Why </a:t>
            </a:r>
            <a:endParaRPr lang="en-US" b="1" dirty="0"/>
          </a:p>
        </p:txBody>
      </p:sp>
      <p:sp>
        <p:nvSpPr>
          <p:cNvPr id="8" name="TextBox 7"/>
          <p:cNvSpPr txBox="1"/>
          <p:nvPr/>
        </p:nvSpPr>
        <p:spPr>
          <a:xfrm>
            <a:off x="2540151" y="1389888"/>
            <a:ext cx="748923" cy="369332"/>
          </a:xfrm>
          <a:prstGeom prst="rect">
            <a:avLst/>
          </a:prstGeom>
          <a:noFill/>
        </p:spPr>
        <p:txBody>
          <a:bodyPr wrap="none" rtlCol="0">
            <a:spAutoFit/>
          </a:bodyPr>
          <a:lstStyle/>
          <a:p>
            <a:r>
              <a:rPr lang="en-US" b="1" dirty="0" smtClean="0"/>
              <a:t>What</a:t>
            </a:r>
            <a:endParaRPr lang="en-US" b="1" dirty="0"/>
          </a:p>
        </p:txBody>
      </p:sp>
      <p:sp>
        <p:nvSpPr>
          <p:cNvPr id="9" name="TextBox 8"/>
          <p:cNvSpPr txBox="1"/>
          <p:nvPr/>
        </p:nvSpPr>
        <p:spPr>
          <a:xfrm>
            <a:off x="4134434" y="1389888"/>
            <a:ext cx="684803" cy="369332"/>
          </a:xfrm>
          <a:prstGeom prst="rect">
            <a:avLst/>
          </a:prstGeom>
          <a:noFill/>
        </p:spPr>
        <p:txBody>
          <a:bodyPr wrap="none" rtlCol="0">
            <a:spAutoFit/>
          </a:bodyPr>
          <a:lstStyle/>
          <a:p>
            <a:r>
              <a:rPr lang="en-US" b="1" dirty="0" smtClean="0"/>
              <a:t>How</a:t>
            </a:r>
            <a:endParaRPr lang="en-US" b="1" dirty="0"/>
          </a:p>
        </p:txBody>
      </p:sp>
      <p:sp>
        <p:nvSpPr>
          <p:cNvPr id="10" name="TextBox 9"/>
          <p:cNvSpPr txBox="1"/>
          <p:nvPr/>
        </p:nvSpPr>
        <p:spPr>
          <a:xfrm>
            <a:off x="7079558" y="1387126"/>
            <a:ext cx="1578790" cy="646331"/>
          </a:xfrm>
          <a:prstGeom prst="rect">
            <a:avLst/>
          </a:prstGeom>
          <a:noFill/>
        </p:spPr>
        <p:txBody>
          <a:bodyPr wrap="none" rtlCol="0">
            <a:spAutoFit/>
          </a:bodyPr>
          <a:lstStyle/>
          <a:p>
            <a:pPr algn="ctr"/>
            <a:r>
              <a:rPr lang="en-US" b="1" dirty="0" smtClean="0"/>
              <a:t>Tells the real </a:t>
            </a:r>
            <a:br>
              <a:rPr lang="en-US" b="1" dirty="0" smtClean="0"/>
            </a:br>
            <a:r>
              <a:rPr lang="en-US" b="1" dirty="0" smtClean="0"/>
              <a:t>stories of…</a:t>
            </a:r>
            <a:endParaRPr lang="en-US" b="1" dirty="0"/>
          </a:p>
        </p:txBody>
      </p:sp>
      <p:sp>
        <p:nvSpPr>
          <p:cNvPr id="11" name="TextBox 10"/>
          <p:cNvSpPr txBox="1"/>
          <p:nvPr/>
        </p:nvSpPr>
        <p:spPr>
          <a:xfrm>
            <a:off x="5257496" y="1387127"/>
            <a:ext cx="1919753" cy="646331"/>
          </a:xfrm>
          <a:prstGeom prst="rect">
            <a:avLst/>
          </a:prstGeom>
          <a:noFill/>
        </p:spPr>
        <p:txBody>
          <a:bodyPr wrap="square" rtlCol="0">
            <a:spAutoFit/>
          </a:bodyPr>
          <a:lstStyle/>
          <a:p>
            <a:r>
              <a:rPr lang="en-US" b="1" dirty="0" smtClean="0"/>
              <a:t>Negotiate the relationship</a:t>
            </a:r>
            <a:endParaRPr lang="en-US" b="1" dirty="0"/>
          </a:p>
        </p:txBody>
      </p:sp>
    </p:spTree>
    <p:extLst>
      <p:ext uri="{BB962C8B-B14F-4D97-AF65-F5344CB8AC3E}">
        <p14:creationId xmlns:p14="http://schemas.microsoft.com/office/powerpoint/2010/main" val="301468992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7487" y="92742"/>
            <a:ext cx="8834285" cy="782637"/>
          </a:xfrm>
        </p:spPr>
        <p:txBody>
          <a:bodyPr>
            <a:noAutofit/>
          </a:bodyPr>
          <a:lstStyle/>
          <a:p>
            <a:r>
              <a:rPr lang="en-US" dirty="0" smtClean="0"/>
              <a:t>….And Two Prestigious Awards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15</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8" name="Title 3"/>
          <p:cNvSpPr txBox="1">
            <a:spLocks/>
          </p:cNvSpPr>
          <p:nvPr/>
        </p:nvSpPr>
        <p:spPr>
          <a:xfrm>
            <a:off x="-228990" y="1493110"/>
            <a:ext cx="6146308" cy="7826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endParaRPr lang="en-US" dirty="0">
              <a:solidFill>
                <a:srgbClr val="F77F00"/>
              </a:solidFill>
            </a:endParaRPr>
          </a:p>
        </p:txBody>
      </p:sp>
      <p:sp>
        <p:nvSpPr>
          <p:cNvPr id="3" name="Rectangle 2"/>
          <p:cNvSpPr/>
          <p:nvPr/>
        </p:nvSpPr>
        <p:spPr>
          <a:xfrm>
            <a:off x="5745574" y="1116152"/>
            <a:ext cx="3080962" cy="1508105"/>
          </a:xfrm>
          <a:prstGeom prst="rect">
            <a:avLst/>
          </a:prstGeom>
        </p:spPr>
        <p:txBody>
          <a:bodyPr wrap="square">
            <a:spAutoFit/>
          </a:bodyPr>
          <a:lstStyle/>
          <a:p>
            <a:pPr algn="ctr"/>
            <a:r>
              <a:rPr lang="en-US" sz="2000" b="1" dirty="0">
                <a:solidFill>
                  <a:schemeClr val="bg1"/>
                </a:solidFill>
              </a:rPr>
              <a:t>UT is Internationally Ranked</a:t>
            </a:r>
          </a:p>
          <a:p>
            <a:pPr algn="ctr"/>
            <a:endParaRPr lang="en-US" sz="2000" b="1" dirty="0">
              <a:solidFill>
                <a:schemeClr val="bg1"/>
              </a:solidFill>
            </a:endParaRPr>
          </a:p>
          <a:p>
            <a:pPr marL="287338" indent="-168275">
              <a:buFont typeface="Arial"/>
              <a:buChar char="•"/>
            </a:pPr>
            <a:r>
              <a:rPr lang="en-US" sz="1600" b="1" dirty="0" smtClean="0">
                <a:solidFill>
                  <a:schemeClr val="bg1"/>
                </a:solidFill>
              </a:rPr>
              <a:t>#1 </a:t>
            </a:r>
            <a:r>
              <a:rPr lang="en-US" sz="1600" b="1" dirty="0">
                <a:solidFill>
                  <a:schemeClr val="bg1"/>
                </a:solidFill>
              </a:rPr>
              <a:t>globally for logistics-oriented faculty </a:t>
            </a:r>
            <a:r>
              <a:rPr lang="en-US" sz="1600" b="1" dirty="0" smtClean="0">
                <a:solidFill>
                  <a:schemeClr val="bg1"/>
                </a:solidFill>
              </a:rPr>
              <a:t>research</a:t>
            </a:r>
            <a:endParaRPr lang="en-US" sz="1600" dirty="0"/>
          </a:p>
        </p:txBody>
      </p:sp>
      <p:pic>
        <p:nvPicPr>
          <p:cNvPr id="9" name="Picture 8"/>
          <p:cNvPicPr>
            <a:picLocks noChangeAspect="1"/>
          </p:cNvPicPr>
          <p:nvPr/>
        </p:nvPicPr>
        <p:blipFill>
          <a:blip r:embed="rId3" cstate="email"/>
          <a:stretch>
            <a:fillRect/>
          </a:stretch>
        </p:blipFill>
        <p:spPr>
          <a:xfrm>
            <a:off x="777240" y="1395938"/>
            <a:ext cx="3264975" cy="1654548"/>
          </a:xfrm>
          <a:prstGeom prst="rect">
            <a:avLst/>
          </a:prstGeom>
        </p:spPr>
      </p:pic>
      <p:pic>
        <p:nvPicPr>
          <p:cNvPr id="10" name="Picture 9"/>
          <p:cNvPicPr>
            <a:picLocks noChangeAspect="1"/>
          </p:cNvPicPr>
          <p:nvPr/>
        </p:nvPicPr>
        <p:blipFill>
          <a:blip r:embed="rId4" cstate="email"/>
          <a:stretch>
            <a:fillRect/>
          </a:stretch>
        </p:blipFill>
        <p:spPr>
          <a:xfrm>
            <a:off x="5082098" y="1618488"/>
            <a:ext cx="3113435" cy="1152304"/>
          </a:xfrm>
          <a:prstGeom prst="rect">
            <a:avLst/>
          </a:prstGeom>
        </p:spPr>
      </p:pic>
      <p:sp>
        <p:nvSpPr>
          <p:cNvPr id="14" name="TextBox 13"/>
          <p:cNvSpPr txBox="1"/>
          <p:nvPr/>
        </p:nvSpPr>
        <p:spPr>
          <a:xfrm>
            <a:off x="780116" y="3303451"/>
            <a:ext cx="3429028" cy="1815882"/>
          </a:xfrm>
          <a:prstGeom prst="rect">
            <a:avLst/>
          </a:prstGeom>
          <a:noFill/>
        </p:spPr>
        <p:txBody>
          <a:bodyPr wrap="square" rtlCol="0">
            <a:spAutoFit/>
          </a:bodyPr>
          <a:lstStyle/>
          <a:p>
            <a:r>
              <a:rPr lang="en-US" sz="2800" i="1" dirty="0" smtClean="0"/>
              <a:t>Vested wins the “Academic Advancement” Award</a:t>
            </a:r>
            <a:endParaRPr lang="en-US" sz="2800" i="1" dirty="0"/>
          </a:p>
        </p:txBody>
      </p:sp>
      <p:sp>
        <p:nvSpPr>
          <p:cNvPr id="15" name="TextBox 14"/>
          <p:cNvSpPr txBox="1"/>
          <p:nvPr/>
        </p:nvSpPr>
        <p:spPr>
          <a:xfrm>
            <a:off x="5084064" y="3300984"/>
            <a:ext cx="3429028" cy="2246769"/>
          </a:xfrm>
          <a:prstGeom prst="rect">
            <a:avLst/>
          </a:prstGeom>
          <a:noFill/>
        </p:spPr>
        <p:txBody>
          <a:bodyPr wrap="square" rtlCol="0">
            <a:spAutoFit/>
          </a:bodyPr>
          <a:lstStyle/>
          <a:p>
            <a:r>
              <a:rPr lang="en-US" sz="2800" i="1" dirty="0" smtClean="0"/>
              <a:t>Vested named as one of the </a:t>
            </a:r>
          </a:p>
          <a:p>
            <a:r>
              <a:rPr lang="en-US" sz="2800" i="1" dirty="0" smtClean="0"/>
              <a:t>“Fab 50 + 1” concepts impacting global trade</a:t>
            </a:r>
            <a:endParaRPr lang="en-US" sz="2800" i="1" dirty="0"/>
          </a:p>
        </p:txBody>
      </p:sp>
    </p:spTree>
    <p:extLst>
      <p:ext uri="{BB962C8B-B14F-4D97-AF65-F5344CB8AC3E}">
        <p14:creationId xmlns:p14="http://schemas.microsoft.com/office/powerpoint/2010/main" val="270302031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200" dirty="0" smtClean="0"/>
              <a:t>Why </a:t>
            </a:r>
            <a:r>
              <a:rPr lang="en-US" sz="3200" dirty="0"/>
              <a:t>W</a:t>
            </a:r>
            <a:r>
              <a:rPr lang="en-US" sz="3200" dirty="0" smtClean="0"/>
              <a:t>e Studied Vested</a:t>
            </a:r>
            <a:endParaRPr lang="en-US" sz="6000" dirty="0"/>
          </a:p>
          <a:p>
            <a:pPr marL="285750" indent="-285750">
              <a:buFont typeface="Arial"/>
              <a:buChar char="•"/>
            </a:pPr>
            <a:endParaRPr lang="en-US" sz="3200" dirty="0"/>
          </a:p>
          <a:p>
            <a:pPr marL="285750" indent="-285750">
              <a:buFont typeface="Arial"/>
              <a:buChar char="•"/>
            </a:pPr>
            <a:r>
              <a:rPr lang="en-US" sz="3200" b="1" i="1" dirty="0" smtClean="0">
                <a:solidFill>
                  <a:srgbClr val="F77F00"/>
                </a:solidFill>
              </a:rPr>
              <a:t>What We Learned</a:t>
            </a:r>
          </a:p>
          <a:p>
            <a:pPr marL="285750" indent="-285750">
              <a:buFont typeface="Arial"/>
              <a:buChar char="•"/>
            </a:pPr>
            <a:endParaRPr lang="en-US" sz="3200" dirty="0"/>
          </a:p>
          <a:p>
            <a:pPr marL="285750" indent="-285750">
              <a:buFont typeface="Arial"/>
              <a:buChar char="•"/>
            </a:pPr>
            <a:r>
              <a:rPr lang="en-US" sz="3200" dirty="0" smtClean="0"/>
              <a:t>What Is Vested?</a:t>
            </a:r>
          </a:p>
          <a:p>
            <a:pPr marL="742950" lvl="1" indent="-285750">
              <a:buFont typeface="Arial"/>
              <a:buChar char="•"/>
            </a:pPr>
            <a:r>
              <a:rPr lang="en-US" sz="3200" dirty="0" smtClean="0"/>
              <a:t>Mindset</a:t>
            </a:r>
          </a:p>
          <a:p>
            <a:pPr marL="742950" lvl="1" indent="-285750">
              <a:buFont typeface="Arial"/>
              <a:buChar char="•"/>
            </a:pPr>
            <a:r>
              <a:rPr lang="en-US" sz="3200" dirty="0" smtClean="0"/>
              <a:t>Methodology</a:t>
            </a:r>
          </a:p>
          <a:p>
            <a:pPr marL="742950" lvl="1" indent="-285750">
              <a:buFont typeface="Arial"/>
              <a:buChar char="•"/>
            </a:pPr>
            <a:r>
              <a:rPr lang="en-US" sz="3200" dirty="0" smtClean="0"/>
              <a:t>Business Model</a:t>
            </a:r>
          </a:p>
          <a:p>
            <a:pPr marL="742950" lvl="1" indent="-285750">
              <a:buFont typeface="Arial"/>
              <a:buChar char="•"/>
            </a:pPr>
            <a:r>
              <a:rPr lang="en-US" sz="3200" dirty="0" smtClean="0"/>
              <a:t>Movement</a:t>
            </a:r>
            <a:endParaRPr lang="en-US" sz="6000" dirty="0"/>
          </a:p>
          <a:p>
            <a:pPr marL="285750" indent="-285750">
              <a:buFont typeface="Arial"/>
              <a:buChar char="•"/>
            </a:pP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16</a:t>
            </a:fld>
            <a:endParaRPr lang="en-US" dirty="0"/>
          </a:p>
        </p:txBody>
      </p:sp>
    </p:spTree>
    <p:extLst>
      <p:ext uri="{BB962C8B-B14F-4D97-AF65-F5344CB8AC3E}">
        <p14:creationId xmlns:p14="http://schemas.microsoft.com/office/powerpoint/2010/main" val="255442502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0"/>
          </p:nvPr>
        </p:nvSpPr>
        <p:spPr>
          <a:xfrm>
            <a:off x="8686800" y="6319188"/>
            <a:ext cx="367503" cy="338511"/>
          </a:xfrm>
        </p:spPr>
        <p:txBody>
          <a:bodyPr/>
          <a:lstStyle/>
          <a:p>
            <a:fld id="{0A9724E5-0A80-3C41-8955-F8E17D92E2DB}" type="slidenum">
              <a:rPr lang="en-US" smtClean="0"/>
              <a:pPr/>
              <a:t>17</a:t>
            </a:fld>
            <a:endParaRPr lang="en-US" dirty="0"/>
          </a:p>
        </p:txBody>
      </p:sp>
      <p:sp>
        <p:nvSpPr>
          <p:cNvPr id="4" name="Title 3"/>
          <p:cNvSpPr>
            <a:spLocks noGrp="1"/>
          </p:cNvSpPr>
          <p:nvPr>
            <p:ph type="title"/>
          </p:nvPr>
        </p:nvSpPr>
        <p:spPr/>
        <p:txBody>
          <a:bodyPr/>
          <a:lstStyle/>
          <a:p>
            <a:r>
              <a:rPr lang="en-US" dirty="0" smtClean="0"/>
              <a:t>What Is Your Mt. Everest?</a:t>
            </a:r>
            <a:endParaRPr lang="en-US" dirty="0"/>
          </a:p>
        </p:txBody>
      </p:sp>
      <p:grpSp>
        <p:nvGrpSpPr>
          <p:cNvPr id="10" name="Group 9"/>
          <p:cNvGrpSpPr/>
          <p:nvPr/>
        </p:nvGrpSpPr>
        <p:grpSpPr>
          <a:xfrm>
            <a:off x="0" y="914400"/>
            <a:ext cx="9144000" cy="5230368"/>
            <a:chOff x="0" y="914400"/>
            <a:chExt cx="9144000" cy="5230368"/>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4365" b="8714"/>
            <a:stretch/>
          </p:blipFill>
          <p:spPr>
            <a:xfrm>
              <a:off x="0" y="914400"/>
              <a:ext cx="9144000" cy="5230368"/>
            </a:xfrm>
            <a:prstGeom prst="rect">
              <a:avLst/>
            </a:prstGeom>
          </p:spPr>
        </p:pic>
        <p:sp>
          <p:nvSpPr>
            <p:cNvPr id="9" name="TextBox 8"/>
            <p:cNvSpPr txBox="1"/>
            <p:nvPr/>
          </p:nvSpPr>
          <p:spPr>
            <a:xfrm>
              <a:off x="7634516" y="5899421"/>
              <a:ext cx="1509484" cy="230832"/>
            </a:xfrm>
            <a:prstGeom prst="rect">
              <a:avLst/>
            </a:prstGeom>
            <a:noFill/>
          </p:spPr>
          <p:txBody>
            <a:bodyPr wrap="square" rtlCol="0">
              <a:spAutoFit/>
            </a:bodyPr>
            <a:lstStyle/>
            <a:p>
              <a:r>
                <a:rPr lang="en-US" sz="900" dirty="0" smtClean="0"/>
                <a:t>Photo by Alison Levine</a:t>
              </a:r>
              <a:endParaRPr lang="en-US" sz="900" dirty="0"/>
            </a:p>
          </p:txBody>
        </p:sp>
      </p:grpSp>
    </p:spTree>
    <p:extLst>
      <p:ext uri="{BB962C8B-B14F-4D97-AF65-F5344CB8AC3E}">
        <p14:creationId xmlns:p14="http://schemas.microsoft.com/office/powerpoint/2010/main" val="210202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899887" y="1521404"/>
            <a:ext cx="7315200" cy="3027638"/>
          </a:xfrm>
          <a:prstGeom prst="rect">
            <a:avLst/>
          </a:prstGeom>
        </p:spPr>
        <p:txBody>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buFont typeface="Symbol" charset="2"/>
              <a:buNone/>
            </a:pPr>
            <a:r>
              <a:rPr lang="en-US" sz="3200" b="1" dirty="0" smtClean="0">
                <a:solidFill>
                  <a:schemeClr val="tx1"/>
                </a:solidFill>
              </a:rPr>
              <a:t>Solow’s Law:</a:t>
            </a:r>
          </a:p>
          <a:p>
            <a:pPr marL="0" lvl="1" indent="0" algn="ctr">
              <a:buFont typeface="Symbol" charset="2"/>
              <a:buNone/>
            </a:pPr>
            <a:r>
              <a:rPr lang="en-US" sz="3200" i="1" dirty="0" smtClean="0">
                <a:solidFill>
                  <a:schemeClr val="tx1"/>
                </a:solidFill>
              </a:rPr>
              <a:t>87% of economic growth is driven by “technical change” that comes from improvements in business process or technical improvements in products.</a:t>
            </a:r>
          </a:p>
        </p:txBody>
      </p:sp>
      <p:sp>
        <p:nvSpPr>
          <p:cNvPr id="13" name="Title 1"/>
          <p:cNvSpPr txBox="1">
            <a:spLocks/>
          </p:cNvSpPr>
          <p:nvPr/>
        </p:nvSpPr>
        <p:spPr>
          <a:xfrm>
            <a:off x="457201" y="4494708"/>
            <a:ext cx="8229600" cy="782637"/>
          </a:xfrm>
          <a:prstGeom prst="rect">
            <a:avLst/>
          </a:prstGeom>
          <a:noFill/>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dirty="0" smtClean="0">
                <a:solidFill>
                  <a:srgbClr val="F87F00"/>
                </a:solidFill>
              </a:rPr>
              <a:t>Solow received a Nobel Prize in 1987</a:t>
            </a:r>
            <a:endParaRPr lang="en-US" dirty="0">
              <a:solidFill>
                <a:srgbClr val="F87F00"/>
              </a:solidFill>
            </a:endParaRPr>
          </a:p>
        </p:txBody>
      </p:sp>
      <p:sp>
        <p:nvSpPr>
          <p:cNvPr id="5" name="Slide Number Placeholder 4"/>
          <p:cNvSpPr>
            <a:spLocks noGrp="1"/>
          </p:cNvSpPr>
          <p:nvPr>
            <p:ph type="sldNum" sz="quarter" idx="10"/>
          </p:nvPr>
        </p:nvSpPr>
        <p:spPr>
          <a:xfrm>
            <a:off x="8736505" y="6310626"/>
            <a:ext cx="317798" cy="312109"/>
          </a:xfrm>
        </p:spPr>
        <p:txBody>
          <a:bodyPr/>
          <a:lstStyle/>
          <a:p>
            <a:fld id="{0A9724E5-0A80-3C41-8955-F8E17D92E2DB}" type="slidenum">
              <a:rPr lang="en-US" smtClean="0"/>
              <a:pPr/>
              <a:t>18</a:t>
            </a:fld>
            <a:endParaRPr lang="en-US" dirty="0"/>
          </a:p>
        </p:txBody>
      </p:sp>
      <p:sp>
        <p:nvSpPr>
          <p:cNvPr id="9" name="Rectangle 840"/>
          <p:cNvSpPr>
            <a:spLocks noGrp="1" noChangeArrowheads="1"/>
          </p:cNvSpPr>
          <p:nvPr>
            <p:ph type="title"/>
          </p:nvPr>
        </p:nvSpPr>
        <p:spPr>
          <a:xfrm>
            <a:off x="457200" y="61278"/>
            <a:ext cx="8229600" cy="782637"/>
          </a:xfrm>
        </p:spPr>
        <p:txBody>
          <a:bodyPr/>
          <a:lstStyle/>
          <a:p>
            <a:r>
              <a:rPr lang="en-US" dirty="0" smtClean="0"/>
              <a:t>Innovation Matters!</a:t>
            </a:r>
          </a:p>
        </p:txBody>
      </p:sp>
    </p:spTree>
    <p:extLst>
      <p:ext uri="{BB962C8B-B14F-4D97-AF65-F5344CB8AC3E}">
        <p14:creationId xmlns:p14="http://schemas.microsoft.com/office/powerpoint/2010/main" val="28853599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8736505" y="5884415"/>
            <a:ext cx="317798" cy="312109"/>
          </a:xfrm>
        </p:spPr>
        <p:txBody>
          <a:bodyPr/>
          <a:lstStyle/>
          <a:p>
            <a:fld id="{0A9724E5-0A80-3C41-8955-F8E17D92E2DB}" type="slidenum">
              <a:rPr lang="en-US" smtClean="0"/>
              <a:pPr/>
              <a:t>19</a:t>
            </a:fld>
            <a:endParaRPr lang="en-US" dirty="0"/>
          </a:p>
        </p:txBody>
      </p:sp>
      <p:sp>
        <p:nvSpPr>
          <p:cNvPr id="2" name="TextBox 1"/>
          <p:cNvSpPr txBox="1"/>
          <p:nvPr/>
        </p:nvSpPr>
        <p:spPr>
          <a:xfrm>
            <a:off x="679652" y="2679624"/>
            <a:ext cx="6032421" cy="1200329"/>
          </a:xfrm>
          <a:prstGeom prst="rect">
            <a:avLst/>
          </a:prstGeom>
          <a:noFill/>
        </p:spPr>
        <p:txBody>
          <a:bodyPr wrap="none" rtlCol="0">
            <a:spAutoFit/>
          </a:bodyPr>
          <a:lstStyle/>
          <a:p>
            <a:r>
              <a:rPr lang="en-US" sz="7200" dirty="0" smtClean="0"/>
              <a:t>What’s in it for</a:t>
            </a:r>
            <a:endParaRPr lang="en-US" sz="7200" dirty="0"/>
          </a:p>
        </p:txBody>
      </p:sp>
      <p:sp>
        <p:nvSpPr>
          <p:cNvPr id="11" name="TextBox 10"/>
          <p:cNvSpPr txBox="1"/>
          <p:nvPr/>
        </p:nvSpPr>
        <p:spPr>
          <a:xfrm>
            <a:off x="7577793" y="2735685"/>
            <a:ext cx="698178" cy="1200329"/>
          </a:xfrm>
          <a:prstGeom prst="rect">
            <a:avLst/>
          </a:prstGeom>
          <a:noFill/>
        </p:spPr>
        <p:txBody>
          <a:bodyPr wrap="none" rtlCol="0">
            <a:spAutoFit/>
          </a:bodyPr>
          <a:lstStyle/>
          <a:p>
            <a:r>
              <a:rPr lang="en-US" sz="7200" dirty="0" smtClean="0"/>
              <a:t>e</a:t>
            </a:r>
            <a:endParaRPr lang="en-US" sz="7200" dirty="0"/>
          </a:p>
        </p:txBody>
      </p:sp>
      <p:sp>
        <p:nvSpPr>
          <p:cNvPr id="12" name="TextBox 11"/>
          <p:cNvSpPr txBox="1"/>
          <p:nvPr/>
        </p:nvSpPr>
        <p:spPr>
          <a:xfrm>
            <a:off x="6588204" y="2514797"/>
            <a:ext cx="1249811" cy="1446550"/>
          </a:xfrm>
          <a:prstGeom prst="rect">
            <a:avLst/>
          </a:prstGeom>
          <a:noFill/>
        </p:spPr>
        <p:txBody>
          <a:bodyPr wrap="none" rtlCol="0">
            <a:spAutoFit/>
          </a:bodyPr>
          <a:lstStyle/>
          <a:p>
            <a:r>
              <a:rPr lang="en-US" sz="8800" b="1" dirty="0" smtClean="0">
                <a:solidFill>
                  <a:srgbClr val="F77F00"/>
                </a:solidFill>
              </a:rPr>
              <a:t>W</a:t>
            </a:r>
            <a:endParaRPr lang="en-US" sz="8800" b="1" dirty="0">
              <a:solidFill>
                <a:srgbClr val="F77F00"/>
              </a:solidFill>
            </a:endParaRPr>
          </a:p>
        </p:txBody>
      </p:sp>
      <p:sp>
        <p:nvSpPr>
          <p:cNvPr id="14" name="TextBox 13"/>
          <p:cNvSpPr txBox="1"/>
          <p:nvPr/>
        </p:nvSpPr>
        <p:spPr>
          <a:xfrm>
            <a:off x="1471476" y="3668424"/>
            <a:ext cx="6541988" cy="2215991"/>
          </a:xfrm>
          <a:prstGeom prst="rect">
            <a:avLst/>
          </a:prstGeom>
          <a:noFill/>
        </p:spPr>
        <p:txBody>
          <a:bodyPr wrap="none" rtlCol="0">
            <a:spAutoFit/>
          </a:bodyPr>
          <a:lstStyle/>
          <a:p>
            <a:r>
              <a:rPr lang="en-US" sz="13800" dirty="0" err="1" smtClean="0"/>
              <a:t>WIIF</a:t>
            </a:r>
            <a:r>
              <a:rPr lang="en-US" sz="13800" dirty="0" err="1" smtClean="0">
                <a:solidFill>
                  <a:srgbClr val="F77F00"/>
                </a:solidFill>
              </a:rPr>
              <a:t>We</a:t>
            </a:r>
            <a:endParaRPr lang="en-US" sz="13800" dirty="0">
              <a:solidFill>
                <a:srgbClr val="F77F00"/>
              </a:solidFill>
            </a:endParaRPr>
          </a:p>
        </p:txBody>
      </p:sp>
      <p:sp>
        <p:nvSpPr>
          <p:cNvPr id="9" name="Rectangle 840"/>
          <p:cNvSpPr>
            <a:spLocks noGrp="1" noChangeArrowheads="1"/>
          </p:cNvSpPr>
          <p:nvPr>
            <p:ph type="title"/>
          </p:nvPr>
        </p:nvSpPr>
        <p:spPr>
          <a:xfrm>
            <a:off x="457200" y="61278"/>
            <a:ext cx="8229600" cy="782637"/>
          </a:xfrm>
        </p:spPr>
        <p:txBody>
          <a:bodyPr/>
          <a:lstStyle/>
          <a:p>
            <a:r>
              <a:rPr lang="en-US" dirty="0" smtClean="0"/>
              <a:t>The Best </a:t>
            </a:r>
            <a:r>
              <a:rPr lang="en-US" dirty="0"/>
              <a:t>H</a:t>
            </a:r>
            <a:r>
              <a:rPr lang="en-US" dirty="0" smtClean="0"/>
              <a:t>ad </a:t>
            </a:r>
            <a:r>
              <a:rPr lang="en-US" dirty="0"/>
              <a:t>A</a:t>
            </a:r>
            <a:r>
              <a:rPr lang="en-US" dirty="0" smtClean="0"/>
              <a:t> </a:t>
            </a:r>
            <a:r>
              <a:rPr lang="en-US" dirty="0"/>
              <a:t>D</a:t>
            </a:r>
            <a:r>
              <a:rPr lang="en-US" dirty="0" smtClean="0"/>
              <a:t>ifferent </a:t>
            </a:r>
            <a:r>
              <a:rPr lang="en-US" dirty="0"/>
              <a:t>M</a:t>
            </a:r>
            <a:r>
              <a:rPr lang="en-US" dirty="0" smtClean="0"/>
              <a:t>indset</a:t>
            </a:r>
          </a:p>
        </p:txBody>
      </p:sp>
    </p:spTree>
    <p:extLst>
      <p:ext uri="{BB962C8B-B14F-4D97-AF65-F5344CB8AC3E}">
        <p14:creationId xmlns:p14="http://schemas.microsoft.com/office/powerpoint/2010/main" val="74763488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ppt_w</p:attrName>
                                        </p:attrNameLst>
                                      </p:cBhvr>
                                      <p:tavLst>
                                        <p:tav tm="0" fmla="#ppt_w*sin(2.5*pi*$)">
                                          <p:val>
                                            <p:fltVal val="0"/>
                                          </p:val>
                                        </p:tav>
                                        <p:tav tm="100000">
                                          <p:val>
                                            <p:fltVal val="1"/>
                                          </p:val>
                                        </p:tav>
                                      </p:tavLst>
                                    </p:anim>
                                    <p:anim calcmode="lin" valueType="num">
                                      <p:cBhvr>
                                        <p:cTn id="9"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hidden"/>
                                      </p:to>
                                    </p:set>
                                  </p:childTnLst>
                                </p:cTn>
                              </p:par>
                              <p:par>
                                <p:cTn id="14" presetID="1" presetClass="exit"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12"/>
                                        </p:tgtEl>
                                        <p:attrNameLst>
                                          <p:attrName>style.visibility</p:attrName>
                                        </p:attrNameLst>
                                      </p:cBhvr>
                                      <p:to>
                                        <p:strVal val="hidden"/>
                                      </p:to>
                                    </p:set>
                                  </p:childTnLst>
                                </p:cTn>
                              </p:par>
                            </p:childTnLst>
                          </p:cTn>
                        </p:par>
                        <p:par>
                          <p:cTn id="18" fill="hold">
                            <p:stCondLst>
                              <p:cond delay="0"/>
                            </p:stCondLst>
                            <p:childTnLst>
                              <p:par>
                                <p:cTn id="19" presetID="9" presetClass="entr" presetSubtype="0" fill="hold" grpId="1"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2" grpId="1"/>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fld id="{0A9724E5-0A80-3C41-8955-F8E17D92E2DB}" type="slidenum">
              <a:rPr lang="en-US" smtClean="0"/>
              <a:pPr/>
              <a:t>2</a:t>
            </a:fld>
            <a:endParaRPr lang="en-US" dirty="0"/>
          </a:p>
        </p:txBody>
      </p:sp>
      <p:sp>
        <p:nvSpPr>
          <p:cNvPr id="3" name="Content Placeholder 2"/>
          <p:cNvSpPr>
            <a:spLocks noGrp="1"/>
          </p:cNvSpPr>
          <p:nvPr>
            <p:ph idx="1"/>
          </p:nvPr>
        </p:nvSpPr>
        <p:spPr>
          <a:xfrm>
            <a:off x="336665" y="1510633"/>
            <a:ext cx="5364967" cy="2386262"/>
          </a:xfrm>
        </p:spPr>
        <p:txBody>
          <a:bodyPr>
            <a:normAutofit/>
          </a:bodyPr>
          <a:lstStyle/>
          <a:p>
            <a:r>
              <a:rPr lang="en-US" sz="3200" kern="0" dirty="0" smtClean="0">
                <a:solidFill>
                  <a:schemeClr val="bg1"/>
                </a:solidFill>
              </a:rPr>
              <a:t>Welcome to the </a:t>
            </a:r>
            <a:br>
              <a:rPr lang="en-US" sz="3200" kern="0" dirty="0" smtClean="0">
                <a:solidFill>
                  <a:schemeClr val="bg1"/>
                </a:solidFill>
              </a:rPr>
            </a:br>
            <a:r>
              <a:rPr lang="en-US" sz="3200" kern="0" dirty="0" smtClean="0">
                <a:solidFill>
                  <a:schemeClr val="bg1"/>
                </a:solidFill>
              </a:rPr>
              <a:t>University of Tennessee’s Center for Executive Education. </a:t>
            </a:r>
          </a:p>
        </p:txBody>
      </p:sp>
      <p:sp>
        <p:nvSpPr>
          <p:cNvPr id="10" name="Rectangle 5"/>
          <p:cNvSpPr>
            <a:spLocks noChangeArrowheads="1"/>
          </p:cNvSpPr>
          <p:nvPr/>
        </p:nvSpPr>
        <p:spPr bwMode="auto">
          <a:xfrm>
            <a:off x="383456" y="960530"/>
            <a:ext cx="4897702" cy="3827752"/>
          </a:xfrm>
          <a:prstGeom prst="rect">
            <a:avLst/>
          </a:prstGeom>
          <a:noFill/>
          <a:ln w="9525" algn="ctr">
            <a:noFill/>
            <a:round/>
            <a:headEnd/>
            <a:tailEnd/>
          </a:ln>
        </p:spPr>
        <p:txBody>
          <a:bodyPr anchor="ctr"/>
          <a:lstStyle/>
          <a:p>
            <a:pPr>
              <a:lnSpc>
                <a:spcPct val="150000"/>
              </a:lnSpc>
              <a:defRPr/>
            </a:pPr>
            <a:endParaRPr lang="en-US" sz="3200" dirty="0">
              <a:solidFill>
                <a:schemeClr val="bg1"/>
              </a:solidFill>
            </a:endParaRPr>
          </a:p>
        </p:txBody>
      </p:sp>
      <p:pic>
        <p:nvPicPr>
          <p:cNvPr id="5" name="Picture 4"/>
          <p:cNvPicPr>
            <a:picLocks noChangeAspect="1"/>
          </p:cNvPicPr>
          <p:nvPr/>
        </p:nvPicPr>
        <p:blipFill rotWithShape="1">
          <a:blip r:embed="rId3"/>
          <a:srcRect l="8498" t="-1" r="28513" b="-946"/>
          <a:stretch/>
        </p:blipFill>
        <p:spPr>
          <a:xfrm rot="516769">
            <a:off x="5199455" y="1186258"/>
            <a:ext cx="3301988" cy="3816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9145174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264" y="61278"/>
            <a:ext cx="8229600" cy="782637"/>
          </a:xfrm>
        </p:spPr>
        <p:txBody>
          <a:bodyPr>
            <a:noAutofit/>
          </a:bodyPr>
          <a:lstStyle/>
          <a:p>
            <a:r>
              <a:rPr lang="en-US" dirty="0" smtClean="0"/>
              <a:t>And They </a:t>
            </a:r>
            <a:r>
              <a:rPr lang="en-US" dirty="0"/>
              <a:t>A</a:t>
            </a:r>
            <a:r>
              <a:rPr lang="en-US" dirty="0" smtClean="0"/>
              <a:t>pplied FIVE Core </a:t>
            </a:r>
            <a:r>
              <a:rPr lang="en-US" dirty="0"/>
              <a:t>C</a:t>
            </a:r>
            <a:r>
              <a:rPr lang="en-US" dirty="0" smtClean="0"/>
              <a:t>oncepts</a:t>
            </a:r>
            <a:endParaRPr lang="en-US" dirty="0"/>
          </a:p>
        </p:txBody>
      </p:sp>
      <p:sp>
        <p:nvSpPr>
          <p:cNvPr id="9" name="Slide Number Placeholder 8"/>
          <p:cNvSpPr>
            <a:spLocks noGrp="1"/>
          </p:cNvSpPr>
          <p:nvPr>
            <p:ph type="sldNum" sz="quarter" idx="10"/>
          </p:nvPr>
        </p:nvSpPr>
        <p:spPr/>
        <p:txBody>
          <a:bodyPr/>
          <a:lstStyle/>
          <a:p>
            <a:fld id="{0A9724E5-0A80-3C41-8955-F8E17D92E2DB}" type="slidenum">
              <a:rPr lang="en-US" smtClean="0"/>
              <a:pPr/>
              <a:t>20</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269" y="1370620"/>
            <a:ext cx="7497461" cy="4407044"/>
          </a:xfrm>
          <a:prstGeom prst="rect">
            <a:avLst/>
          </a:prstGeom>
        </p:spPr>
      </p:pic>
    </p:spTree>
    <p:extLst>
      <p:ext uri="{BB962C8B-B14F-4D97-AF65-F5344CB8AC3E}">
        <p14:creationId xmlns:p14="http://schemas.microsoft.com/office/powerpoint/2010/main" val="175167901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21</a:t>
            </a:fld>
            <a:endParaRPr lang="en-US" dirty="0"/>
          </a:p>
        </p:txBody>
      </p:sp>
      <p:sp>
        <p:nvSpPr>
          <p:cNvPr id="5" name="Title 4"/>
          <p:cNvSpPr>
            <a:spLocks noGrp="1"/>
          </p:cNvSpPr>
          <p:nvPr>
            <p:ph type="title"/>
          </p:nvPr>
        </p:nvSpPr>
        <p:spPr/>
        <p:txBody>
          <a:bodyPr/>
          <a:lstStyle/>
          <a:p>
            <a:r>
              <a:rPr lang="en-US" dirty="0" smtClean="0"/>
              <a:t>We Refer To These </a:t>
            </a:r>
            <a:r>
              <a:rPr lang="en-US" dirty="0"/>
              <a:t>R</a:t>
            </a:r>
            <a:r>
              <a:rPr lang="en-US" dirty="0" smtClean="0"/>
              <a:t>elationships </a:t>
            </a:r>
            <a:r>
              <a:rPr lang="en-US" dirty="0"/>
              <a:t>A</a:t>
            </a:r>
            <a:r>
              <a:rPr lang="en-US" dirty="0" smtClean="0"/>
              <a:t>s….</a:t>
            </a:r>
            <a:endParaRPr lang="en-US" dirty="0"/>
          </a:p>
        </p:txBody>
      </p:sp>
      <p:pic>
        <p:nvPicPr>
          <p:cNvPr id="7" name="Picture 6"/>
          <p:cNvPicPr>
            <a:picLocks noChangeAspect="1"/>
          </p:cNvPicPr>
          <p:nvPr/>
        </p:nvPicPr>
        <p:blipFill>
          <a:blip r:embed="rId2"/>
          <a:stretch>
            <a:fillRect/>
          </a:stretch>
        </p:blipFill>
        <p:spPr>
          <a:xfrm>
            <a:off x="1722520" y="2611900"/>
            <a:ext cx="5516480" cy="1345152"/>
          </a:xfrm>
          <a:prstGeom prst="rect">
            <a:avLst/>
          </a:prstGeom>
        </p:spPr>
      </p:pic>
    </p:spTree>
    <p:extLst>
      <p:ext uri="{BB962C8B-B14F-4D97-AF65-F5344CB8AC3E}">
        <p14:creationId xmlns:p14="http://schemas.microsoft.com/office/powerpoint/2010/main" val="2248594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037603"/>
            <a:ext cx="8229600" cy="4985561"/>
          </a:xfrm>
        </p:spPr>
        <p:txBody>
          <a:bodyPr>
            <a:normAutofit lnSpcReduction="10000"/>
          </a:bodyPr>
          <a:lstStyle/>
          <a:p>
            <a:r>
              <a:rPr lang="en-US" sz="2400" dirty="0" smtClean="0"/>
              <a:t>Focus on intended results, not activities</a:t>
            </a:r>
          </a:p>
          <a:p>
            <a:pPr lvl="1"/>
            <a:r>
              <a:rPr lang="en-US" dirty="0"/>
              <a:t>Parties </a:t>
            </a:r>
            <a:r>
              <a:rPr lang="en-US" dirty="0" smtClean="0"/>
              <a:t>are Vested in each other’s </a:t>
            </a:r>
            <a:r>
              <a:rPr lang="en-US" dirty="0"/>
              <a:t>success; </a:t>
            </a:r>
            <a:r>
              <a:rPr lang="en-US" dirty="0" smtClean="0"/>
              <a:t>risk </a:t>
            </a:r>
            <a:r>
              <a:rPr lang="en-US" dirty="0"/>
              <a:t>and </a:t>
            </a:r>
            <a:r>
              <a:rPr lang="en-US" dirty="0" smtClean="0"/>
              <a:t>reward are shared to align interests</a:t>
            </a:r>
          </a:p>
          <a:p>
            <a:pPr lvl="1"/>
            <a:r>
              <a:rPr lang="en-US" dirty="0" smtClean="0"/>
              <a:t>Mutually </a:t>
            </a:r>
            <a:r>
              <a:rPr lang="en-US" dirty="0"/>
              <a:t>beneficial, shared incentives drive innovation and cost </a:t>
            </a:r>
            <a:r>
              <a:rPr lang="en-US" dirty="0" smtClean="0"/>
              <a:t>effectiveness</a:t>
            </a:r>
          </a:p>
          <a:p>
            <a:r>
              <a:rPr lang="en-US" sz="2400" dirty="0" smtClean="0"/>
              <a:t>Better </a:t>
            </a:r>
            <a:r>
              <a:rPr lang="en-US" sz="2400" dirty="0"/>
              <a:t>competition: not just </a:t>
            </a:r>
            <a:r>
              <a:rPr lang="en-US" sz="2400" dirty="0" smtClean="0"/>
              <a:t>activities/suppliers, </a:t>
            </a:r>
            <a:r>
              <a:rPr lang="en-US" sz="2400" dirty="0"/>
              <a:t>but solutions</a:t>
            </a:r>
          </a:p>
          <a:p>
            <a:pPr lvl="1"/>
            <a:r>
              <a:rPr lang="en-US" dirty="0" smtClean="0"/>
              <a:t>Mutually agreed Desired Outcomes creates buy</a:t>
            </a:r>
            <a:r>
              <a:rPr lang="en-US" dirty="0"/>
              <a:t>-in and </a:t>
            </a:r>
            <a:r>
              <a:rPr lang="en-US" dirty="0" smtClean="0"/>
              <a:t>focus</a:t>
            </a:r>
          </a:p>
          <a:p>
            <a:pPr lvl="1"/>
            <a:r>
              <a:rPr lang="en-US" dirty="0" smtClean="0"/>
              <a:t>Shared focus increases </a:t>
            </a:r>
            <a:r>
              <a:rPr lang="en-US" dirty="0"/>
              <a:t>likelihood of meeting corporate goals and </a:t>
            </a:r>
            <a:r>
              <a:rPr lang="en-US" dirty="0" smtClean="0"/>
              <a:t>objectives </a:t>
            </a:r>
            <a:endParaRPr lang="en-US" dirty="0"/>
          </a:p>
          <a:p>
            <a:pPr lvl="1"/>
            <a:r>
              <a:rPr lang="en-US" dirty="0"/>
              <a:t>TCO and ROI </a:t>
            </a:r>
            <a:r>
              <a:rPr lang="en-US" dirty="0" smtClean="0"/>
              <a:t>emphasis enables sustainable results beyond </a:t>
            </a:r>
            <a:r>
              <a:rPr lang="en-US" dirty="0"/>
              <a:t>simple </a:t>
            </a:r>
            <a:r>
              <a:rPr lang="en-US" dirty="0" smtClean="0"/>
              <a:t>“price” reductions</a:t>
            </a:r>
            <a:endParaRPr lang="en-US" dirty="0"/>
          </a:p>
        </p:txBody>
      </p:sp>
      <p:sp>
        <p:nvSpPr>
          <p:cNvPr id="12290" name="Rectangle 2"/>
          <p:cNvSpPr>
            <a:spLocks noGrp="1" noChangeArrowheads="1"/>
          </p:cNvSpPr>
          <p:nvPr>
            <p:ph type="title"/>
          </p:nvPr>
        </p:nvSpPr>
        <p:spPr/>
        <p:txBody>
          <a:bodyPr>
            <a:normAutofit/>
          </a:bodyPr>
          <a:lstStyle/>
          <a:p>
            <a:r>
              <a:rPr lang="en-US" dirty="0" smtClean="0"/>
              <a:t>Benefits: The Vested Approach Works</a:t>
            </a:r>
          </a:p>
        </p:txBody>
      </p:sp>
      <p:sp>
        <p:nvSpPr>
          <p:cNvPr id="5" name="Slide Number Placeholder 4"/>
          <p:cNvSpPr>
            <a:spLocks noGrp="1"/>
          </p:cNvSpPr>
          <p:nvPr>
            <p:ph type="sldNum" sz="quarter" idx="10"/>
          </p:nvPr>
        </p:nvSpPr>
        <p:spPr/>
        <p:txBody>
          <a:bodyPr/>
          <a:lstStyle/>
          <a:p>
            <a:fld id="{0A9724E5-0A80-3C41-8955-F8E17D92E2DB}" type="slidenum">
              <a:rPr lang="en-US" smtClean="0"/>
              <a:pPr/>
              <a:t>22</a:t>
            </a:fld>
            <a:endParaRPr lang="en-US" dirty="0"/>
          </a:p>
        </p:txBody>
      </p:sp>
    </p:spTree>
    <p:extLst>
      <p:ext uri="{BB962C8B-B14F-4D97-AF65-F5344CB8AC3E}">
        <p14:creationId xmlns:p14="http://schemas.microsoft.com/office/powerpoint/2010/main" val="158193774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buFont typeface="Arial"/>
              <a:buChar char="•"/>
            </a:pPr>
            <a:r>
              <a:rPr lang="en-US" sz="3200" dirty="0" smtClean="0"/>
              <a:t>Why We Studied Vested</a:t>
            </a:r>
          </a:p>
          <a:p>
            <a:pPr marL="457200" indent="-457200">
              <a:buFont typeface="Arial"/>
              <a:buChar char="•"/>
            </a:pPr>
            <a:endParaRPr lang="en-US" sz="3200" dirty="0"/>
          </a:p>
          <a:p>
            <a:pPr marL="457200" indent="-457200">
              <a:buFont typeface="Arial"/>
              <a:buChar char="•"/>
            </a:pPr>
            <a:r>
              <a:rPr lang="en-US" sz="3200" dirty="0" smtClean="0"/>
              <a:t>What We Learned</a:t>
            </a:r>
          </a:p>
          <a:p>
            <a:pPr marL="285750" indent="-285750">
              <a:buFont typeface="Arial"/>
              <a:buChar char="•"/>
            </a:pPr>
            <a:endParaRPr lang="en-US" sz="3200" dirty="0"/>
          </a:p>
          <a:p>
            <a:pPr marL="285750" indent="-285750">
              <a:buFont typeface="Arial"/>
              <a:buChar char="•"/>
            </a:pPr>
            <a:r>
              <a:rPr lang="en-US" sz="3200" b="1" i="1" dirty="0" smtClean="0">
                <a:solidFill>
                  <a:srgbClr val="F77F00"/>
                </a:solidFill>
              </a:rPr>
              <a:t> </a:t>
            </a:r>
            <a:r>
              <a:rPr lang="en-US" sz="3200" b="1" i="1" dirty="0" smtClean="0">
                <a:solidFill>
                  <a:schemeClr val="accent1"/>
                </a:solidFill>
              </a:rPr>
              <a:t>What Is Vested?</a:t>
            </a:r>
          </a:p>
          <a:p>
            <a:pPr marL="742950" lvl="1" indent="-285750">
              <a:buFont typeface="Arial"/>
              <a:buChar char="•"/>
            </a:pPr>
            <a:r>
              <a:rPr lang="en-US" sz="3200" b="1" i="1" dirty="0" smtClean="0">
                <a:solidFill>
                  <a:schemeClr val="accent1"/>
                </a:solidFill>
              </a:rPr>
              <a:t>A Mindset</a:t>
            </a:r>
          </a:p>
          <a:p>
            <a:pPr marL="742950" lvl="1" indent="-285750">
              <a:buFont typeface="Arial"/>
              <a:buChar char="•"/>
            </a:pPr>
            <a:r>
              <a:rPr lang="en-US" sz="3200" b="1" i="1" dirty="0" smtClean="0">
                <a:solidFill>
                  <a:schemeClr val="accent1"/>
                </a:solidFill>
              </a:rPr>
              <a:t>A Methodology</a:t>
            </a:r>
          </a:p>
          <a:p>
            <a:pPr marL="742950" lvl="1" indent="-285750">
              <a:buFont typeface="Arial"/>
              <a:buChar char="•"/>
            </a:pPr>
            <a:r>
              <a:rPr lang="en-US" sz="3200" b="1" i="1" dirty="0" smtClean="0">
                <a:solidFill>
                  <a:schemeClr val="accent1"/>
                </a:solidFill>
              </a:rPr>
              <a:t>A Business Model</a:t>
            </a:r>
          </a:p>
          <a:p>
            <a:pPr marL="742950" lvl="1" indent="-285750">
              <a:buFont typeface="Arial"/>
              <a:buChar char="•"/>
            </a:pPr>
            <a:r>
              <a:rPr lang="en-US" sz="3200" b="1" i="1" dirty="0" smtClean="0">
                <a:solidFill>
                  <a:schemeClr val="accent1"/>
                </a:solidFill>
              </a:rPr>
              <a:t>A Movement</a:t>
            </a:r>
            <a:endParaRPr lang="en-US" sz="6000" b="1" i="1" dirty="0">
              <a:solidFill>
                <a:schemeClr val="accent1"/>
              </a:solidFill>
            </a:endParaRPr>
          </a:p>
          <a:p>
            <a:pPr marL="285750" indent="-285750">
              <a:buFont typeface="Arial"/>
              <a:buChar char="•"/>
            </a:pPr>
            <a:endParaRPr lang="en-US" sz="3200" dirty="0" smtClean="0"/>
          </a:p>
          <a:p>
            <a:pPr marR="0" lvl="0" algn="l" defTabSz="969963" rtl="0" eaLnBrk="0" fontAlgn="base" latinLnBrk="0" hangingPunct="0">
              <a:lnSpc>
                <a:spcPct val="100000"/>
              </a:lnSpc>
              <a:spcBef>
                <a:spcPct val="0"/>
              </a:spcBef>
              <a:spcAft>
                <a:spcPts val="1800"/>
              </a:spcAft>
              <a:buClrTx/>
              <a:buSzPct val="100000"/>
              <a:tabLst/>
              <a:defRPr/>
            </a:pPr>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23</a:t>
            </a:fld>
            <a:endParaRPr lang="en-US" dirty="0"/>
          </a:p>
        </p:txBody>
      </p:sp>
    </p:spTree>
    <p:extLst>
      <p:ext uri="{BB962C8B-B14F-4D97-AF65-F5344CB8AC3E}">
        <p14:creationId xmlns:p14="http://schemas.microsoft.com/office/powerpoint/2010/main" val="287376484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24</a:t>
            </a:fld>
            <a:endParaRPr lang="en-US" dirty="0"/>
          </a:p>
        </p:txBody>
      </p:sp>
      <p:sp>
        <p:nvSpPr>
          <p:cNvPr id="3" name="Title 2"/>
          <p:cNvSpPr>
            <a:spLocks noGrp="1"/>
          </p:cNvSpPr>
          <p:nvPr>
            <p:ph type="title"/>
          </p:nvPr>
        </p:nvSpPr>
        <p:spPr/>
        <p:txBody>
          <a:bodyPr/>
          <a:lstStyle/>
          <a:p>
            <a:r>
              <a:rPr lang="en-US" dirty="0" smtClean="0"/>
              <a:t>A Mindset</a:t>
            </a:r>
            <a:endParaRPr lang="en-US" dirty="0"/>
          </a:p>
        </p:txBody>
      </p:sp>
    </p:spTree>
    <p:extLst>
      <p:ext uri="{BB962C8B-B14F-4D97-AF65-F5344CB8AC3E}">
        <p14:creationId xmlns:p14="http://schemas.microsoft.com/office/powerpoint/2010/main" val="292179827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Boo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2541" y="1435608"/>
            <a:ext cx="3222131" cy="4279392"/>
          </a:xfrm>
          <a:prstGeom prst="rect">
            <a:avLst/>
          </a:prstGeom>
        </p:spPr>
      </p:pic>
      <p:sp>
        <p:nvSpPr>
          <p:cNvPr id="4" name="Title 3"/>
          <p:cNvSpPr>
            <a:spLocks noGrp="1"/>
          </p:cNvSpPr>
          <p:nvPr>
            <p:ph type="title"/>
          </p:nvPr>
        </p:nvSpPr>
        <p:spPr/>
        <p:txBody>
          <a:bodyPr/>
          <a:lstStyle/>
          <a:p>
            <a:r>
              <a:rPr lang="en-US" dirty="0" smtClean="0"/>
              <a:t>Vested </a:t>
            </a:r>
            <a:r>
              <a:rPr lang="en-US" dirty="0"/>
              <a:t>I</a:t>
            </a:r>
            <a:r>
              <a:rPr lang="en-US" dirty="0" smtClean="0"/>
              <a:t>s </a:t>
            </a:r>
            <a:r>
              <a:rPr lang="en-US" dirty="0"/>
              <a:t>A</a:t>
            </a:r>
            <a:r>
              <a:rPr lang="en-US" dirty="0" smtClean="0"/>
              <a:t> Mindset</a:t>
            </a:r>
            <a:endParaRPr lang="en-US" dirty="0"/>
          </a:p>
        </p:txBody>
      </p:sp>
      <p:sp>
        <p:nvSpPr>
          <p:cNvPr id="11" name="TextBox 10"/>
          <p:cNvSpPr txBox="1"/>
          <p:nvPr/>
        </p:nvSpPr>
        <p:spPr>
          <a:xfrm>
            <a:off x="3802744" y="2734593"/>
            <a:ext cx="4557486" cy="1323439"/>
          </a:xfrm>
          <a:prstGeom prst="rect">
            <a:avLst/>
          </a:prstGeom>
          <a:noFill/>
        </p:spPr>
        <p:txBody>
          <a:bodyPr wrap="square" rtlCol="0">
            <a:spAutoFit/>
          </a:bodyPr>
          <a:lstStyle/>
          <a:p>
            <a:r>
              <a:rPr lang="en-US" sz="4000" i="1" dirty="0" smtClean="0"/>
              <a:t>What’s In It For We</a:t>
            </a:r>
          </a:p>
          <a:p>
            <a:r>
              <a:rPr lang="en-US" sz="4000" i="1" dirty="0" smtClean="0"/>
              <a:t>(</a:t>
            </a:r>
            <a:r>
              <a:rPr lang="en-US" sz="4000" i="1" dirty="0" err="1" smtClean="0"/>
              <a:t>WIIFWe</a:t>
            </a:r>
            <a:r>
              <a:rPr lang="en-US" sz="4000" i="1" dirty="0" smtClean="0"/>
              <a:t>)</a:t>
            </a:r>
            <a:endParaRPr lang="en-US" sz="4000" i="1" dirty="0"/>
          </a:p>
        </p:txBody>
      </p:sp>
      <p:sp>
        <p:nvSpPr>
          <p:cNvPr id="6"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25</a:t>
            </a:fld>
            <a:endParaRPr lang="en-US" dirty="0"/>
          </a:p>
        </p:txBody>
      </p:sp>
    </p:spTree>
    <p:extLst>
      <p:ext uri="{BB962C8B-B14F-4D97-AF65-F5344CB8AC3E}">
        <p14:creationId xmlns:p14="http://schemas.microsoft.com/office/powerpoint/2010/main" val="4343595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14365" b="8714"/>
          <a:stretch/>
        </p:blipFill>
        <p:spPr>
          <a:xfrm>
            <a:off x="0" y="914400"/>
            <a:ext cx="9144000" cy="52303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356015"/>
            <a:ext cx="9137149" cy="2742973"/>
          </a:xfrm>
          <a:prstGeom prst="rect">
            <a:avLst/>
          </a:prstGeom>
        </p:spPr>
      </p:pic>
      <p:sp>
        <p:nvSpPr>
          <p:cNvPr id="6" name="Title 3"/>
          <p:cNvSpPr txBox="1">
            <a:spLocks/>
          </p:cNvSpPr>
          <p:nvPr/>
        </p:nvSpPr>
        <p:spPr>
          <a:xfrm>
            <a:off x="457200" y="61278"/>
            <a:ext cx="8229600" cy="782637"/>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dirty="0"/>
              <a:t>What </a:t>
            </a:r>
            <a:r>
              <a:rPr lang="en-US" dirty="0" smtClean="0"/>
              <a:t>Is </a:t>
            </a:r>
            <a:r>
              <a:rPr lang="en-US" dirty="0"/>
              <a:t>Your Mt. Everest?</a:t>
            </a:r>
          </a:p>
        </p:txBody>
      </p:sp>
      <p:sp>
        <p:nvSpPr>
          <p:cNvPr id="8"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26</a:t>
            </a:fld>
            <a:endParaRPr lang="en-US" dirty="0"/>
          </a:p>
        </p:txBody>
      </p:sp>
      <p:sp>
        <p:nvSpPr>
          <p:cNvPr id="12" name="TextBox 11"/>
          <p:cNvSpPr txBox="1"/>
          <p:nvPr/>
        </p:nvSpPr>
        <p:spPr>
          <a:xfrm>
            <a:off x="7634516" y="5899421"/>
            <a:ext cx="1509484" cy="230832"/>
          </a:xfrm>
          <a:prstGeom prst="rect">
            <a:avLst/>
          </a:prstGeom>
          <a:noFill/>
        </p:spPr>
        <p:txBody>
          <a:bodyPr wrap="square" rtlCol="0">
            <a:spAutoFit/>
          </a:bodyPr>
          <a:lstStyle/>
          <a:p>
            <a:r>
              <a:rPr lang="en-US" sz="900" dirty="0" smtClean="0"/>
              <a:t>Photo by Alison Levine</a:t>
            </a:r>
            <a:endParaRPr lang="en-US" sz="900" dirty="0"/>
          </a:p>
        </p:txBody>
      </p:sp>
    </p:spTree>
    <p:extLst>
      <p:ext uri="{BB962C8B-B14F-4D97-AF65-F5344CB8AC3E}">
        <p14:creationId xmlns:p14="http://schemas.microsoft.com/office/powerpoint/2010/main" val="1067967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7"/>
          <p:cNvGraphicFramePr>
            <a:graphicFrameLocks noGrp="1"/>
          </p:cNvGraphicFramePr>
          <p:nvPr>
            <p:ph idx="1"/>
            <p:extLst>
              <p:ext uri="{D42A27DB-BD31-4B8C-83A1-F6EECF244321}">
                <p14:modId xmlns:p14="http://schemas.microsoft.com/office/powerpoint/2010/main" val="542676541"/>
              </p:ext>
            </p:extLst>
          </p:nvPr>
        </p:nvGraphicFramePr>
        <p:xfrm>
          <a:off x="457200" y="1476769"/>
          <a:ext cx="5155605" cy="3659111"/>
        </p:xfrm>
        <a:graphic>
          <a:graphicData uri="http://schemas.openxmlformats.org/drawingml/2006/table">
            <a:tbl>
              <a:tblPr/>
              <a:tblGrid>
                <a:gridCol w="1666055"/>
                <a:gridCol w="1746192"/>
                <a:gridCol w="1743358"/>
              </a:tblGrid>
              <a:tr h="101413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FFFFFF"/>
                        </a:solidFill>
                        <a:effectLst/>
                        <a:latin typeface="Tahoma" pitchFamily="34" charset="0"/>
                        <a:cs typeface="Arial" pitchFamily="34" charset="0"/>
                      </a:endParaRPr>
                    </a:p>
                  </a:txBody>
                  <a:tcPr horzOverflow="overflow">
                    <a:lnL w="12700" cap="flat" cmpd="sng" algn="ctr">
                      <a:solidFill>
                        <a:schemeClr val="bg1"/>
                      </a:solidFill>
                      <a:prstDash val="solid"/>
                      <a:round/>
                      <a:headEnd type="none" w="med" len="med"/>
                      <a:tailEnd type="none" w="med" len="med"/>
                    </a:lnL>
                    <a:lnR w="38100" cap="flat" cmpd="sng" algn="ctr">
                      <a:solidFill>
                        <a:srgbClr val="B3B3B3"/>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Tahoma" pitchFamily="34" charset="0"/>
                          <a:cs typeface="Arial" pitchFamily="34" charset="0"/>
                        </a:rPr>
                        <a:t>Command</a:t>
                      </a:r>
                    </a:p>
                  </a:txBody>
                  <a:tcPr anchor="ctr" horzOverflow="overflow">
                    <a:lnL w="38100" cap="flat" cmpd="sng" algn="ctr">
                      <a:solidFill>
                        <a:srgbClr val="B3B3B3"/>
                      </a:solidFill>
                      <a:prstDash val="solid"/>
                      <a:round/>
                      <a:headEnd type="none" w="med" len="med"/>
                      <a:tailEnd type="none" w="med" len="med"/>
                    </a:lnL>
                    <a:lnR w="38100" cap="flat" cmpd="sng" algn="ctr">
                      <a:solidFill>
                        <a:srgbClr val="B3B3B3"/>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rgbClr val="F77C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Tahoma" pitchFamily="34" charset="0"/>
                          <a:cs typeface="Arial" pitchFamily="34" charset="0"/>
                        </a:rPr>
                        <a:t>Cooperate</a:t>
                      </a:r>
                    </a:p>
                  </a:txBody>
                  <a:tcPr anchor="ctr" horzOverflow="overflow">
                    <a:lnL w="38100" cap="flat" cmpd="sng" algn="ctr">
                      <a:solidFill>
                        <a:srgbClr val="B3B3B3"/>
                      </a:solidFill>
                      <a:prstDash val="solid"/>
                      <a:round/>
                      <a:headEnd type="none" w="med" len="med"/>
                      <a:tailEnd type="none" w="med" len="med"/>
                    </a:lnL>
                    <a:lnR w="38100" cap="flat" cmpd="sng" algn="ctr">
                      <a:solidFill>
                        <a:srgbClr val="B3B3B3"/>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rgbClr val="F77C00"/>
                    </a:solidFill>
                  </a:tcPr>
                </a:tc>
              </a:tr>
              <a:tr h="132248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Tahoma" pitchFamily="34" charset="0"/>
                          <a:cs typeface="Arial" pitchFamily="34" charset="0"/>
                        </a:rPr>
                        <a:t>Cooperate</a:t>
                      </a:r>
                    </a:p>
                  </a:txBody>
                  <a:tcPr anchor="ctr" horzOverflow="overflow">
                    <a:lnL w="38100" cap="flat" cmpd="sng" algn="ctr">
                      <a:solidFill>
                        <a:srgbClr val="B3B3B3"/>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rgbClr val="5C5C5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F77F00"/>
                        </a:solidFill>
                        <a:effectLst/>
                        <a:latin typeface="Tahoma" pitchFamily="34" charset="0"/>
                        <a:cs typeface="Arial" pitchFamily="34" charset="0"/>
                      </a:endParaRPr>
                    </a:p>
                  </a:txBody>
                  <a:tcPr anchor="ctr" horzOverflow="overflow">
                    <a:lnL w="38100" cap="flat" cmpd="sng" algn="ctr">
                      <a:solidFill>
                        <a:schemeClr val="bg1"/>
                      </a:solidFill>
                      <a:prstDash val="solid"/>
                      <a:round/>
                      <a:headEnd type="none" w="med" len="med"/>
                      <a:tailEnd type="none" w="med" len="med"/>
                    </a:lnL>
                    <a:lnR w="38100" cap="flat" cmpd="sng" algn="ctr">
                      <a:solidFill>
                        <a:srgbClr val="B3B3B3"/>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F77F00"/>
                        </a:solidFill>
                        <a:effectLst/>
                        <a:latin typeface="Tahoma" pitchFamily="34" charset="0"/>
                        <a:cs typeface="Arial" pitchFamily="34" charset="0"/>
                      </a:endParaRPr>
                    </a:p>
                  </a:txBody>
                  <a:tcPr anchor="ctr" horzOverflow="overflow">
                    <a:lnL w="38100" cap="flat" cmpd="sng" algn="ctr">
                      <a:solidFill>
                        <a:srgbClr val="B3B3B3"/>
                      </a:solidFill>
                      <a:prstDash val="solid"/>
                      <a:round/>
                      <a:headEnd type="none" w="med" len="med"/>
                      <a:tailEnd type="none" w="med" len="med"/>
                    </a:lnL>
                    <a:lnR w="38100" cap="flat" cmpd="sng" algn="ctr">
                      <a:solidFill>
                        <a:srgbClr val="B3B3B3"/>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chemeClr val="bg1"/>
                    </a:solidFill>
                  </a:tcPr>
                </a:tc>
              </a:tr>
              <a:tr h="132248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Tahoma" pitchFamily="34" charset="0"/>
                          <a:cs typeface="Arial" pitchFamily="34" charset="0"/>
                        </a:rPr>
                        <a:t>Command</a:t>
                      </a:r>
                    </a:p>
                  </a:txBody>
                  <a:tcPr anchor="ctr" horzOverflow="overflow">
                    <a:lnL w="38100" cap="flat" cmpd="sng" algn="ctr">
                      <a:solidFill>
                        <a:srgbClr val="B3B3B3"/>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rgbClr val="5C5C5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cap="none" normalizeH="0" baseline="0" dirty="0" smtClean="0">
                        <a:ln>
                          <a:noFill/>
                        </a:ln>
                        <a:solidFill>
                          <a:srgbClr val="F77F00"/>
                        </a:solidFill>
                        <a:effectLst/>
                        <a:latin typeface="Tahoma" pitchFamily="34" charset="0"/>
                        <a:cs typeface="Arial" pitchFamily="34" charset="0"/>
                      </a:endParaRPr>
                    </a:p>
                  </a:txBody>
                  <a:tcPr anchor="ctr" horzOverflow="overflow">
                    <a:lnL w="38100" cap="flat" cmpd="sng" algn="ctr">
                      <a:solidFill>
                        <a:schemeClr val="bg1"/>
                      </a:solidFill>
                      <a:prstDash val="solid"/>
                      <a:round/>
                      <a:headEnd type="none" w="med" len="med"/>
                      <a:tailEnd type="none" w="med" len="med"/>
                    </a:lnL>
                    <a:lnR w="38100" cap="flat" cmpd="sng" algn="ctr">
                      <a:solidFill>
                        <a:srgbClr val="B3B3B3"/>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lang="en-US" sz="1400" dirty="0" smtClean="0">
                        <a:solidFill>
                          <a:srgbClr val="F77F00"/>
                        </a:solidFill>
                        <a:cs typeface="Arial" pitchFamily="34" charset="0"/>
                      </a:endParaRPr>
                    </a:p>
                  </a:txBody>
                  <a:tcPr anchor="ctr" horzOverflow="overflow">
                    <a:lnL w="38100" cap="flat" cmpd="sng" algn="ctr">
                      <a:solidFill>
                        <a:srgbClr val="B3B3B3"/>
                      </a:solidFill>
                      <a:prstDash val="solid"/>
                      <a:round/>
                      <a:headEnd type="none" w="med" len="med"/>
                      <a:tailEnd type="none" w="med" len="med"/>
                    </a:lnL>
                    <a:lnR w="38100" cap="flat" cmpd="sng" algn="ctr">
                      <a:solidFill>
                        <a:srgbClr val="B3B3B3"/>
                      </a:solidFill>
                      <a:prstDash val="solid"/>
                      <a:round/>
                      <a:headEnd type="none" w="med" len="med"/>
                      <a:tailEnd type="none" w="med" len="med"/>
                    </a:lnR>
                    <a:lnT w="38100" cap="flat" cmpd="sng" algn="ctr">
                      <a:solidFill>
                        <a:srgbClr val="B3B3B3"/>
                      </a:solidFill>
                      <a:prstDash val="solid"/>
                      <a:round/>
                      <a:headEnd type="none" w="med" len="med"/>
                      <a:tailEnd type="none" w="med" len="med"/>
                    </a:lnT>
                    <a:lnB w="38100" cap="flat" cmpd="sng" algn="ctr">
                      <a:solidFill>
                        <a:srgbClr val="B3B3B3"/>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Slide Number Placeholder 5"/>
          <p:cNvSpPr>
            <a:spLocks noGrp="1"/>
          </p:cNvSpPr>
          <p:nvPr>
            <p:ph type="sldNum" sz="quarter" idx="10"/>
          </p:nvPr>
        </p:nvSpPr>
        <p:spPr/>
        <p:txBody>
          <a:bodyPr/>
          <a:lstStyle/>
          <a:p>
            <a:fld id="{0A9724E5-0A80-3C41-8955-F8E17D92E2DB}" type="slidenum">
              <a:rPr lang="en-US" smtClean="0"/>
              <a:pPr/>
              <a:t>27</a:t>
            </a:fld>
            <a:endParaRPr lang="en-US" dirty="0"/>
          </a:p>
        </p:txBody>
      </p:sp>
      <p:sp>
        <p:nvSpPr>
          <p:cNvPr id="16" name="TextBox 15"/>
          <p:cNvSpPr txBox="1"/>
          <p:nvPr/>
        </p:nvSpPr>
        <p:spPr>
          <a:xfrm>
            <a:off x="3026151" y="2575691"/>
            <a:ext cx="851515" cy="646331"/>
          </a:xfrm>
          <a:prstGeom prst="rect">
            <a:avLst/>
          </a:prstGeom>
          <a:noFill/>
        </p:spPr>
        <p:txBody>
          <a:bodyPr wrap="none" rtlCol="0">
            <a:spAutoFit/>
          </a:bodyPr>
          <a:lstStyle/>
          <a:p>
            <a:pPr algn="ctr"/>
            <a:r>
              <a:rPr lang="en-US" dirty="0" smtClean="0"/>
              <a:t>WIN </a:t>
            </a:r>
          </a:p>
          <a:p>
            <a:pPr algn="ctr"/>
            <a:r>
              <a:rPr lang="en-US" dirty="0" smtClean="0"/>
              <a:t>A LOT</a:t>
            </a:r>
            <a:endParaRPr lang="en-US" dirty="0"/>
          </a:p>
        </p:txBody>
      </p:sp>
      <p:sp>
        <p:nvSpPr>
          <p:cNvPr id="19" name="Title 1"/>
          <p:cNvSpPr txBox="1">
            <a:spLocks/>
          </p:cNvSpPr>
          <p:nvPr/>
        </p:nvSpPr>
        <p:spPr>
          <a:xfrm>
            <a:off x="457200" y="5435657"/>
            <a:ext cx="4120511" cy="1019548"/>
          </a:xfrm>
          <a:prstGeom prst="rect">
            <a:avLst/>
          </a:prstGeom>
          <a:noFill/>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sz="2800" dirty="0" smtClean="0">
                <a:solidFill>
                  <a:srgbClr val="F87F00"/>
                </a:solidFill>
              </a:rPr>
              <a:t>John Nash received a Nobel Prize in 1994</a:t>
            </a:r>
            <a:endParaRPr lang="en-US" sz="2800" dirty="0">
              <a:solidFill>
                <a:srgbClr val="F87F00"/>
              </a:solidFill>
            </a:endParaRPr>
          </a:p>
        </p:txBody>
      </p:sp>
      <p:sp>
        <p:nvSpPr>
          <p:cNvPr id="8" name="Title 7"/>
          <p:cNvSpPr>
            <a:spLocks noGrp="1"/>
          </p:cNvSpPr>
          <p:nvPr>
            <p:ph type="title"/>
          </p:nvPr>
        </p:nvSpPr>
        <p:spPr/>
        <p:txBody>
          <a:bodyPr/>
          <a:lstStyle/>
          <a:p>
            <a:r>
              <a:rPr lang="en-US" dirty="0" smtClean="0"/>
              <a:t>Win-Win Is Steeped In Research</a:t>
            </a:r>
            <a:endParaRPr lang="en-US" dirty="0"/>
          </a:p>
        </p:txBody>
      </p:sp>
      <p:sp>
        <p:nvSpPr>
          <p:cNvPr id="2" name="Rectangle 1"/>
          <p:cNvSpPr/>
          <p:nvPr/>
        </p:nvSpPr>
        <p:spPr>
          <a:xfrm>
            <a:off x="5413853" y="5824236"/>
            <a:ext cx="3461658" cy="230832"/>
          </a:xfrm>
          <a:prstGeom prst="rect">
            <a:avLst/>
          </a:prstGeom>
        </p:spPr>
        <p:txBody>
          <a:bodyPr wrap="square">
            <a:spAutoFit/>
          </a:bodyPr>
          <a:lstStyle/>
          <a:p>
            <a:r>
              <a:rPr lang="en-US" sz="900" dirty="0" smtClean="0"/>
              <a:t>Source: http</a:t>
            </a:r>
            <a:r>
              <a:rPr lang="en-US" sz="900" dirty="0"/>
              <a:t>://en.wikipedia.org/wiki/A_Beautiful_Mind_(</a:t>
            </a:r>
            <a:r>
              <a:rPr lang="en-US" sz="900" dirty="0" smtClean="0"/>
              <a:t>film)</a:t>
            </a:r>
            <a:endParaRPr lang="en-US" sz="900" dirty="0">
              <a:solidFill>
                <a:srgbClr val="FF0000"/>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3404" y="1491722"/>
            <a:ext cx="2705965" cy="4031335"/>
          </a:xfrm>
          <a:prstGeom prst="rect">
            <a:avLst/>
          </a:prstGeom>
          <a:effectLst>
            <a:outerShdw blurRad="50800" dist="38100" dir="2700000" algn="ctr" rotWithShape="0">
              <a:srgbClr val="000000">
                <a:alpha val="40000"/>
              </a:srgbClr>
            </a:outerShdw>
          </a:effectLst>
        </p:spPr>
      </p:pic>
      <p:cxnSp>
        <p:nvCxnSpPr>
          <p:cNvPr id="7" name="Straight Connector 6"/>
          <p:cNvCxnSpPr/>
          <p:nvPr/>
        </p:nvCxnSpPr>
        <p:spPr>
          <a:xfrm>
            <a:off x="2142527" y="2498556"/>
            <a:ext cx="1735139" cy="1306503"/>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2174636" y="3078193"/>
            <a:ext cx="851515" cy="646331"/>
          </a:xfrm>
          <a:prstGeom prst="rect">
            <a:avLst/>
          </a:prstGeom>
          <a:noFill/>
        </p:spPr>
        <p:txBody>
          <a:bodyPr wrap="none" rtlCol="0">
            <a:spAutoFit/>
          </a:bodyPr>
          <a:lstStyle/>
          <a:p>
            <a:pPr algn="ctr"/>
            <a:r>
              <a:rPr lang="en-US" dirty="0" smtClean="0"/>
              <a:t>LOSE </a:t>
            </a:r>
          </a:p>
          <a:p>
            <a:pPr algn="ctr"/>
            <a:r>
              <a:rPr lang="en-US" dirty="0" smtClean="0"/>
              <a:t>A LOT</a:t>
            </a:r>
            <a:endParaRPr lang="en-US" dirty="0"/>
          </a:p>
        </p:txBody>
      </p:sp>
      <p:sp>
        <p:nvSpPr>
          <p:cNvPr id="21" name="TextBox 20"/>
          <p:cNvSpPr txBox="1"/>
          <p:nvPr/>
        </p:nvSpPr>
        <p:spPr>
          <a:xfrm>
            <a:off x="4780484" y="2703769"/>
            <a:ext cx="633369" cy="369332"/>
          </a:xfrm>
          <a:prstGeom prst="rect">
            <a:avLst/>
          </a:prstGeom>
          <a:noFill/>
        </p:spPr>
        <p:txBody>
          <a:bodyPr wrap="none" rtlCol="0">
            <a:spAutoFit/>
          </a:bodyPr>
          <a:lstStyle/>
          <a:p>
            <a:pPr algn="ctr"/>
            <a:r>
              <a:rPr lang="en-US" dirty="0" smtClean="0"/>
              <a:t>WIN</a:t>
            </a:r>
            <a:endParaRPr lang="en-US" dirty="0"/>
          </a:p>
        </p:txBody>
      </p:sp>
      <p:sp>
        <p:nvSpPr>
          <p:cNvPr id="23" name="TextBox 22"/>
          <p:cNvSpPr txBox="1"/>
          <p:nvPr/>
        </p:nvSpPr>
        <p:spPr>
          <a:xfrm>
            <a:off x="4038042" y="3207794"/>
            <a:ext cx="633369" cy="369332"/>
          </a:xfrm>
          <a:prstGeom prst="rect">
            <a:avLst/>
          </a:prstGeom>
          <a:noFill/>
        </p:spPr>
        <p:txBody>
          <a:bodyPr wrap="none" rtlCol="0">
            <a:spAutoFit/>
          </a:bodyPr>
          <a:lstStyle/>
          <a:p>
            <a:pPr algn="ctr"/>
            <a:r>
              <a:rPr lang="en-US" dirty="0" smtClean="0"/>
              <a:t>WIN</a:t>
            </a:r>
            <a:endParaRPr lang="en-US" dirty="0"/>
          </a:p>
        </p:txBody>
      </p:sp>
      <p:cxnSp>
        <p:nvCxnSpPr>
          <p:cNvPr id="26" name="Straight Connector 25"/>
          <p:cNvCxnSpPr/>
          <p:nvPr/>
        </p:nvCxnSpPr>
        <p:spPr>
          <a:xfrm>
            <a:off x="3877666" y="2498556"/>
            <a:ext cx="1735139" cy="1306503"/>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3000654" y="4031499"/>
            <a:ext cx="800520" cy="369332"/>
          </a:xfrm>
          <a:prstGeom prst="rect">
            <a:avLst/>
          </a:prstGeom>
          <a:noFill/>
        </p:spPr>
        <p:txBody>
          <a:bodyPr wrap="none" rtlCol="0">
            <a:spAutoFit/>
          </a:bodyPr>
          <a:lstStyle/>
          <a:p>
            <a:pPr algn="ctr"/>
            <a:r>
              <a:rPr lang="en-US" dirty="0" smtClean="0"/>
              <a:t>LOSE</a:t>
            </a:r>
            <a:endParaRPr lang="en-US" dirty="0"/>
          </a:p>
        </p:txBody>
      </p:sp>
      <p:cxnSp>
        <p:nvCxnSpPr>
          <p:cNvPr id="28" name="Straight Connector 27"/>
          <p:cNvCxnSpPr/>
          <p:nvPr/>
        </p:nvCxnSpPr>
        <p:spPr>
          <a:xfrm>
            <a:off x="2142527" y="3829377"/>
            <a:ext cx="1735139" cy="1306503"/>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2200134" y="4562933"/>
            <a:ext cx="800520" cy="369332"/>
          </a:xfrm>
          <a:prstGeom prst="rect">
            <a:avLst/>
          </a:prstGeom>
          <a:noFill/>
        </p:spPr>
        <p:txBody>
          <a:bodyPr wrap="none" rtlCol="0">
            <a:spAutoFit/>
          </a:bodyPr>
          <a:lstStyle/>
          <a:p>
            <a:pPr algn="ctr"/>
            <a:r>
              <a:rPr lang="en-US" dirty="0" smtClean="0"/>
              <a:t>LOSE</a:t>
            </a:r>
            <a:endParaRPr lang="en-US" dirty="0"/>
          </a:p>
        </p:txBody>
      </p:sp>
      <p:sp>
        <p:nvSpPr>
          <p:cNvPr id="30" name="TextBox 29"/>
          <p:cNvSpPr txBox="1"/>
          <p:nvPr/>
        </p:nvSpPr>
        <p:spPr>
          <a:xfrm>
            <a:off x="4780484" y="3906512"/>
            <a:ext cx="851515" cy="646331"/>
          </a:xfrm>
          <a:prstGeom prst="rect">
            <a:avLst/>
          </a:prstGeom>
          <a:noFill/>
        </p:spPr>
        <p:txBody>
          <a:bodyPr wrap="none" rtlCol="0">
            <a:spAutoFit/>
          </a:bodyPr>
          <a:lstStyle/>
          <a:p>
            <a:pPr algn="ctr"/>
            <a:r>
              <a:rPr lang="en-US" dirty="0" smtClean="0"/>
              <a:t>LOSE </a:t>
            </a:r>
          </a:p>
          <a:p>
            <a:pPr algn="ctr"/>
            <a:r>
              <a:rPr lang="en-US" dirty="0" smtClean="0"/>
              <a:t>A LOT</a:t>
            </a:r>
            <a:endParaRPr lang="en-US" dirty="0"/>
          </a:p>
        </p:txBody>
      </p:sp>
      <p:sp>
        <p:nvSpPr>
          <p:cNvPr id="31" name="TextBox 30"/>
          <p:cNvSpPr txBox="1"/>
          <p:nvPr/>
        </p:nvSpPr>
        <p:spPr>
          <a:xfrm>
            <a:off x="3928969" y="4409014"/>
            <a:ext cx="851515" cy="646331"/>
          </a:xfrm>
          <a:prstGeom prst="rect">
            <a:avLst/>
          </a:prstGeom>
          <a:noFill/>
        </p:spPr>
        <p:txBody>
          <a:bodyPr wrap="none" rtlCol="0">
            <a:spAutoFit/>
          </a:bodyPr>
          <a:lstStyle/>
          <a:p>
            <a:pPr algn="ctr"/>
            <a:r>
              <a:rPr lang="en-US" dirty="0" smtClean="0"/>
              <a:t>WIN</a:t>
            </a:r>
          </a:p>
          <a:p>
            <a:pPr algn="ctr"/>
            <a:r>
              <a:rPr lang="en-US" dirty="0" smtClean="0"/>
              <a:t>A LOT</a:t>
            </a:r>
            <a:endParaRPr lang="en-US" dirty="0"/>
          </a:p>
        </p:txBody>
      </p:sp>
      <p:cxnSp>
        <p:nvCxnSpPr>
          <p:cNvPr id="32" name="Straight Connector 31"/>
          <p:cNvCxnSpPr/>
          <p:nvPr/>
        </p:nvCxnSpPr>
        <p:spPr>
          <a:xfrm>
            <a:off x="3877666" y="3829377"/>
            <a:ext cx="1735139" cy="1306503"/>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10099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0A9724E5-0A80-3C41-8955-F8E17D92E2DB}" type="slidenum">
              <a:rPr lang="en-US" smtClean="0"/>
              <a:pPr/>
              <a:t>28</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9057" y="1091800"/>
            <a:ext cx="3171825" cy="4762500"/>
          </a:xfrm>
          <a:prstGeom prst="rect">
            <a:avLst/>
          </a:prstGeom>
          <a:ln>
            <a:solidFill>
              <a:schemeClr val="tx1">
                <a:lumMod val="20000"/>
                <a:lumOff val="80000"/>
              </a:schemeClr>
            </a:solidFill>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lstStyle/>
          <a:p>
            <a:r>
              <a:rPr lang="en-US" dirty="0"/>
              <a:t>Cooperative Games Win</a:t>
            </a:r>
          </a:p>
        </p:txBody>
      </p:sp>
      <p:sp>
        <p:nvSpPr>
          <p:cNvPr id="8" name="Title 1"/>
          <p:cNvSpPr txBox="1">
            <a:spLocks/>
          </p:cNvSpPr>
          <p:nvPr/>
        </p:nvSpPr>
        <p:spPr>
          <a:xfrm>
            <a:off x="750621" y="5329664"/>
            <a:ext cx="4238436" cy="1328035"/>
          </a:xfrm>
          <a:prstGeom prst="rect">
            <a:avLst/>
          </a:prstGeom>
          <a:noFill/>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sz="2800" dirty="0" smtClean="0">
                <a:solidFill>
                  <a:srgbClr val="F87F00"/>
                </a:solidFill>
              </a:rPr>
              <a:t>Axelrod’s Book is Recommended Reading</a:t>
            </a:r>
            <a:endParaRPr lang="en-US" sz="2800" dirty="0">
              <a:solidFill>
                <a:srgbClr val="F87F00"/>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40000">
            <a:off x="1026016" y="1283648"/>
            <a:ext cx="2505456" cy="3925824"/>
          </a:xfrm>
          <a:prstGeom prst="rect">
            <a:avLst/>
          </a:prstGeom>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5430101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544500" y="84138"/>
            <a:ext cx="8142300" cy="721967"/>
          </a:xfrm>
        </p:spPr>
        <p:txBody>
          <a:bodyPr>
            <a:noAutofit/>
          </a:bodyPr>
          <a:lstStyle/>
          <a:p>
            <a:r>
              <a:rPr lang="en-US" dirty="0"/>
              <a:t>The New Math </a:t>
            </a:r>
            <a:r>
              <a:rPr lang="en-US" dirty="0" smtClean="0"/>
              <a:t>Of Relationships</a:t>
            </a:r>
          </a:p>
        </p:txBody>
      </p:sp>
      <p:pic>
        <p:nvPicPr>
          <p:cNvPr id="28676" name="Picture 5"/>
          <p:cNvPicPr>
            <a:picLocks noChangeAspect="1"/>
          </p:cNvPicPr>
          <p:nvPr/>
        </p:nvPicPr>
        <p:blipFill rotWithShape="1">
          <a:blip r:embed="rId3" cstate="print"/>
          <a:srcRect b="13828"/>
          <a:stretch/>
        </p:blipFill>
        <p:spPr bwMode="auto">
          <a:xfrm rot="21248773">
            <a:off x="946284" y="1890982"/>
            <a:ext cx="2525269" cy="32641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ectangle 6"/>
          <p:cNvSpPr>
            <a:spLocks noChangeArrowheads="1"/>
          </p:cNvSpPr>
          <p:nvPr/>
        </p:nvSpPr>
        <p:spPr bwMode="auto">
          <a:xfrm>
            <a:off x="4196943" y="1718934"/>
            <a:ext cx="4351633" cy="3046988"/>
          </a:xfrm>
          <a:prstGeom prst="rect">
            <a:avLst/>
          </a:prstGeom>
          <a:noFill/>
          <a:ln w="9525">
            <a:noFill/>
            <a:miter lim="800000"/>
            <a:headEnd/>
            <a:tailEnd/>
          </a:ln>
        </p:spPr>
        <p:txBody>
          <a:bodyPr wrap="square">
            <a:prstTxWarp prst="textNoShape">
              <a:avLst/>
            </a:prstTxWarp>
            <a:spAutoFit/>
          </a:bodyPr>
          <a:lstStyle/>
          <a:p>
            <a:r>
              <a:rPr lang="en-US" sz="3200" i="1" dirty="0" smtClean="0">
                <a:latin typeface="Arial" pitchFamily="34" charset="0"/>
                <a:cs typeface="Arial" pitchFamily="34" charset="0"/>
              </a:rPr>
              <a:t>“</a:t>
            </a:r>
            <a:r>
              <a:rPr lang="en-US" sz="3200" i="1" dirty="0">
                <a:latin typeface="Arial" pitchFamily="34" charset="0"/>
                <a:cs typeface="Arial" pitchFamily="34" charset="0"/>
              </a:rPr>
              <a:t>A</a:t>
            </a:r>
            <a:r>
              <a:rPr lang="en-US" sz="3200" i="1" dirty="0" smtClean="0">
                <a:latin typeface="Arial" pitchFamily="34" charset="0"/>
                <a:cs typeface="Arial" pitchFamily="34" charset="0"/>
              </a:rPr>
              <a:t>ll </a:t>
            </a:r>
            <a:r>
              <a:rPr lang="en-US" sz="3200" i="1" dirty="0">
                <a:latin typeface="Arial" pitchFamily="34" charset="0"/>
                <a:cs typeface="Arial" pitchFamily="34" charset="0"/>
              </a:rPr>
              <a:t>complex contracts will be incomplete – there will be gaps, errors</a:t>
            </a:r>
            <a:r>
              <a:rPr lang="en-US" sz="3200" i="1" dirty="0" smtClean="0">
                <a:latin typeface="Arial" pitchFamily="34" charset="0"/>
                <a:cs typeface="Arial" pitchFamily="34" charset="0"/>
              </a:rPr>
              <a:t>, omissions </a:t>
            </a:r>
            <a:r>
              <a:rPr lang="en-US" sz="3200" i="1" dirty="0">
                <a:latin typeface="Arial" pitchFamily="34" charset="0"/>
                <a:cs typeface="Arial" pitchFamily="34" charset="0"/>
              </a:rPr>
              <a:t>and the like.” </a:t>
            </a:r>
          </a:p>
          <a:p>
            <a:pPr marL="342900" indent="-342900" algn="ctr">
              <a:buFont typeface="Arial"/>
              <a:buChar char="•"/>
            </a:pPr>
            <a:endParaRPr lang="en-US" sz="3200" dirty="0" smtClean="0">
              <a:latin typeface="Arial" pitchFamily="34" charset="0"/>
              <a:cs typeface="Arial" pitchFamily="34" charset="0"/>
            </a:endParaRPr>
          </a:p>
        </p:txBody>
      </p:sp>
      <p:sp>
        <p:nvSpPr>
          <p:cNvPr id="10" name="Title 1"/>
          <p:cNvSpPr txBox="1">
            <a:spLocks/>
          </p:cNvSpPr>
          <p:nvPr/>
        </p:nvSpPr>
        <p:spPr>
          <a:xfrm>
            <a:off x="544500" y="5589307"/>
            <a:ext cx="4217313" cy="1068392"/>
          </a:xfrm>
          <a:prstGeom prst="rect">
            <a:avLst/>
          </a:prstGeom>
          <a:noFill/>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sz="2800" dirty="0" smtClean="0">
                <a:solidFill>
                  <a:srgbClr val="F87F00"/>
                </a:solidFill>
              </a:rPr>
              <a:t>Williamson was awarded the Nobel Prize in 2009</a:t>
            </a:r>
            <a:endParaRPr lang="en-US" sz="2800" dirty="0">
              <a:solidFill>
                <a:srgbClr val="F87F00"/>
              </a:solidFill>
            </a:endParaRPr>
          </a:p>
        </p:txBody>
      </p:sp>
      <p:sp>
        <p:nvSpPr>
          <p:cNvPr id="12"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29</a:t>
            </a:fld>
            <a:endParaRPr lang="en-US" dirty="0"/>
          </a:p>
        </p:txBody>
      </p:sp>
      <p:sp>
        <p:nvSpPr>
          <p:cNvPr id="2" name="TextBox 1"/>
          <p:cNvSpPr txBox="1"/>
          <p:nvPr/>
        </p:nvSpPr>
        <p:spPr>
          <a:xfrm>
            <a:off x="544499" y="1026495"/>
            <a:ext cx="4970929" cy="523220"/>
          </a:xfrm>
          <a:prstGeom prst="rect">
            <a:avLst/>
          </a:prstGeom>
          <a:noFill/>
        </p:spPr>
        <p:txBody>
          <a:bodyPr wrap="square" rtlCol="0">
            <a:spAutoFit/>
          </a:bodyPr>
          <a:lstStyle/>
          <a:p>
            <a:r>
              <a:rPr lang="en-US" sz="2800" dirty="0"/>
              <a:t>Transaction Cost Economics</a:t>
            </a:r>
          </a:p>
        </p:txBody>
      </p:sp>
    </p:spTree>
    <p:extLst>
      <p:ext uri="{BB962C8B-B14F-4D97-AF65-F5344CB8AC3E}">
        <p14:creationId xmlns:p14="http://schemas.microsoft.com/office/powerpoint/2010/main" val="3671342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a:t>
            </a:fld>
            <a:endParaRPr lang="en-US" dirty="0"/>
          </a:p>
        </p:txBody>
      </p:sp>
      <p:sp>
        <p:nvSpPr>
          <p:cNvPr id="3" name="Title 2"/>
          <p:cNvSpPr>
            <a:spLocks noGrp="1"/>
          </p:cNvSpPr>
          <p:nvPr>
            <p:ph type="title"/>
          </p:nvPr>
        </p:nvSpPr>
        <p:spPr/>
        <p:txBody>
          <a:bodyPr/>
          <a:lstStyle/>
          <a:p>
            <a:r>
              <a:rPr lang="en-US" dirty="0" smtClean="0"/>
              <a:t>You Have </a:t>
            </a:r>
            <a:r>
              <a:rPr lang="en-US" dirty="0"/>
              <a:t>R</a:t>
            </a:r>
            <a:r>
              <a:rPr lang="en-US" dirty="0" smtClean="0"/>
              <a:t>egistered </a:t>
            </a:r>
            <a:r>
              <a:rPr lang="en-US" dirty="0"/>
              <a:t>F</a:t>
            </a:r>
            <a:r>
              <a:rPr lang="en-US" dirty="0" smtClean="0"/>
              <a:t>or….</a:t>
            </a:r>
            <a:endParaRPr lang="en-US" dirty="0"/>
          </a:p>
        </p:txBody>
      </p:sp>
      <p:sp>
        <p:nvSpPr>
          <p:cNvPr id="6" name="Title 2"/>
          <p:cNvSpPr txBox="1">
            <a:spLocks/>
          </p:cNvSpPr>
          <p:nvPr/>
        </p:nvSpPr>
        <p:spPr>
          <a:xfrm>
            <a:off x="257457" y="4050889"/>
            <a:ext cx="8796846" cy="7826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lnSpc>
                <a:spcPct val="120000"/>
              </a:lnSpc>
            </a:pPr>
            <a:r>
              <a:rPr lang="en-US" sz="2800" dirty="0" smtClean="0">
                <a:solidFill>
                  <a:srgbClr val="5C5C5C"/>
                </a:solidFill>
              </a:rPr>
              <a:t>Orientation</a:t>
            </a:r>
            <a:r>
              <a:rPr lang="en-US" sz="2800" dirty="0">
                <a:solidFill>
                  <a:srgbClr val="5C5C5C"/>
                </a:solidFill>
              </a:rPr>
              <a:t> </a:t>
            </a:r>
            <a:r>
              <a:rPr lang="en-US" sz="2800" dirty="0" smtClean="0">
                <a:solidFill>
                  <a:srgbClr val="5C5C5C"/>
                </a:solidFill>
              </a:rPr>
              <a:t>Online course</a:t>
            </a:r>
            <a:endParaRPr lang="en-US" sz="2800" dirty="0">
              <a:solidFill>
                <a:srgbClr val="5C5C5C"/>
              </a:solidFill>
            </a:endParaRPr>
          </a:p>
        </p:txBody>
      </p:sp>
      <p:pic>
        <p:nvPicPr>
          <p:cNvPr id="7" name="Picture 6"/>
          <p:cNvPicPr>
            <a:picLocks noChangeAspect="1"/>
          </p:cNvPicPr>
          <p:nvPr/>
        </p:nvPicPr>
        <p:blipFill>
          <a:blip r:embed="rId2"/>
          <a:stretch>
            <a:fillRect/>
          </a:stretch>
        </p:blipFill>
        <p:spPr>
          <a:xfrm>
            <a:off x="1722520" y="2611900"/>
            <a:ext cx="5516480" cy="1345152"/>
          </a:xfrm>
          <a:prstGeom prst="rect">
            <a:avLst/>
          </a:prstGeom>
        </p:spPr>
      </p:pic>
      <p:sp>
        <p:nvSpPr>
          <p:cNvPr id="8" name="Rectangle 7"/>
          <p:cNvSpPr/>
          <p:nvPr/>
        </p:nvSpPr>
        <p:spPr>
          <a:xfrm>
            <a:off x="269603" y="1484138"/>
            <a:ext cx="8210341" cy="923330"/>
          </a:xfrm>
          <a:prstGeom prst="rect">
            <a:avLst/>
          </a:prstGeom>
          <a:noFill/>
        </p:spPr>
        <p:txBody>
          <a:bodyPr wrap="square" lIns="91440" tIns="45720" rIns="91440" bIns="45720">
            <a:spAutoFit/>
          </a:bodyPr>
          <a:lstStyle/>
          <a:p>
            <a:pPr algn="ctr"/>
            <a:r>
              <a:rPr lang="en-US"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97699429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246743" y="84138"/>
            <a:ext cx="8679543" cy="782637"/>
          </a:xfrm>
        </p:spPr>
        <p:txBody>
          <a:bodyPr>
            <a:noAutofit/>
          </a:bodyPr>
          <a:lstStyle/>
          <a:p>
            <a:r>
              <a:rPr lang="en-US" sz="3150" dirty="0" smtClean="0"/>
              <a:t>Style Matters: Not Playing </a:t>
            </a:r>
            <a:r>
              <a:rPr lang="en-US" sz="3150" dirty="0"/>
              <a:t>N</a:t>
            </a:r>
            <a:r>
              <a:rPr lang="en-US" sz="3150" dirty="0" smtClean="0"/>
              <a:t>icely </a:t>
            </a:r>
            <a:r>
              <a:rPr lang="en-US" sz="3150" dirty="0"/>
              <a:t>C</a:t>
            </a:r>
            <a:r>
              <a:rPr lang="en-US" sz="3150" dirty="0" smtClean="0"/>
              <a:t>an </a:t>
            </a:r>
            <a:r>
              <a:rPr lang="en-US" sz="3150" dirty="0"/>
              <a:t>C</a:t>
            </a:r>
            <a:r>
              <a:rPr lang="en-US" sz="3150" dirty="0" smtClean="0"/>
              <a:t>ost </a:t>
            </a:r>
            <a:r>
              <a:rPr lang="en-US" sz="3150" dirty="0"/>
              <a:t>Y</a:t>
            </a:r>
            <a:r>
              <a:rPr lang="en-US" sz="3150" dirty="0" smtClean="0"/>
              <a:t>ou!</a:t>
            </a:r>
          </a:p>
        </p:txBody>
      </p:sp>
      <p:sp>
        <p:nvSpPr>
          <p:cNvPr id="28677" name="Rectangle 6"/>
          <p:cNvSpPr>
            <a:spLocks noChangeArrowheads="1"/>
          </p:cNvSpPr>
          <p:nvPr/>
        </p:nvSpPr>
        <p:spPr bwMode="auto">
          <a:xfrm>
            <a:off x="4132692" y="1646256"/>
            <a:ext cx="4623238" cy="4339650"/>
          </a:xfrm>
          <a:prstGeom prst="rect">
            <a:avLst/>
          </a:prstGeom>
          <a:noFill/>
          <a:ln w="9525">
            <a:noFill/>
            <a:miter lim="800000"/>
            <a:headEnd/>
            <a:tailEnd/>
          </a:ln>
        </p:spPr>
        <p:txBody>
          <a:bodyPr wrap="square">
            <a:prstTxWarp prst="textNoShape">
              <a:avLst/>
            </a:prstTxWarp>
            <a:spAutoFit/>
          </a:bodyPr>
          <a:lstStyle/>
          <a:p>
            <a:r>
              <a:rPr lang="en-US" sz="2800" i="1" dirty="0"/>
              <a:t>“Muscular buyers not only use their suppliers, but they often ‘use up’ their suppliers and discard them.</a:t>
            </a:r>
          </a:p>
          <a:p>
            <a:endParaRPr lang="en-US" sz="2800" i="1" u="sng" dirty="0"/>
          </a:p>
          <a:p>
            <a:r>
              <a:rPr lang="en-US" sz="2800" i="1" dirty="0" smtClean="0"/>
              <a:t>“The </a:t>
            </a:r>
            <a:r>
              <a:rPr lang="en-US" sz="2800" i="1" dirty="0"/>
              <a:t>muscular approach to outsourcing of goods and services is myopic and inefficient.”</a:t>
            </a:r>
            <a:endParaRPr lang="en-US" sz="2800" i="1" u="sng" dirty="0"/>
          </a:p>
          <a:p>
            <a:endParaRPr lang="en-US" sz="2400" b="1" i="1" u="sng" dirty="0">
              <a:solidFill>
                <a:srgbClr val="FF6600"/>
              </a:solidFill>
            </a:endParaRPr>
          </a:p>
        </p:txBody>
      </p:sp>
      <p:pic>
        <p:nvPicPr>
          <p:cNvPr id="6" name="Picture 5"/>
          <p:cNvPicPr>
            <a:picLocks noChangeAspect="1"/>
          </p:cNvPicPr>
          <p:nvPr/>
        </p:nvPicPr>
        <p:blipFill rotWithShape="1">
          <a:blip r:embed="rId3" cstate="print"/>
          <a:srcRect b="13828"/>
          <a:stretch/>
        </p:blipFill>
        <p:spPr bwMode="auto">
          <a:xfrm rot="21248773">
            <a:off x="946284" y="1826994"/>
            <a:ext cx="2525269" cy="32641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30</a:t>
            </a:fld>
            <a:endParaRPr lang="en-US" dirty="0"/>
          </a:p>
        </p:txBody>
      </p:sp>
    </p:spTree>
    <p:extLst>
      <p:ext uri="{BB962C8B-B14F-4D97-AF65-F5344CB8AC3E}">
        <p14:creationId xmlns:p14="http://schemas.microsoft.com/office/powerpoint/2010/main" val="2026493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31</a:t>
            </a:fld>
            <a:endParaRPr lang="en-US" dirty="0"/>
          </a:p>
        </p:txBody>
      </p:sp>
      <p:sp>
        <p:nvSpPr>
          <p:cNvPr id="3" name="Title 2"/>
          <p:cNvSpPr>
            <a:spLocks noGrp="1"/>
          </p:cNvSpPr>
          <p:nvPr>
            <p:ph type="title"/>
          </p:nvPr>
        </p:nvSpPr>
        <p:spPr/>
        <p:txBody>
          <a:bodyPr/>
          <a:lstStyle/>
          <a:p>
            <a:r>
              <a:rPr lang="en-US" dirty="0" smtClean="0"/>
              <a:t>A Methodology</a:t>
            </a:r>
            <a:endParaRPr lang="en-US" dirty="0"/>
          </a:p>
        </p:txBody>
      </p:sp>
    </p:spTree>
    <p:extLst>
      <p:ext uri="{BB962C8B-B14F-4D97-AF65-F5344CB8AC3E}">
        <p14:creationId xmlns:p14="http://schemas.microsoft.com/office/powerpoint/2010/main" val="412212544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Vested Is A Methodology</a:t>
            </a:r>
            <a:endParaRPr lang="en-US" dirty="0"/>
          </a:p>
        </p:txBody>
      </p:sp>
      <p:sp>
        <p:nvSpPr>
          <p:cNvPr id="12" name="Slide Number Placeholder 11"/>
          <p:cNvSpPr>
            <a:spLocks noGrp="1"/>
          </p:cNvSpPr>
          <p:nvPr>
            <p:ph type="sldNum" sz="quarter" idx="10"/>
          </p:nvPr>
        </p:nvSpPr>
        <p:spPr/>
        <p:txBody>
          <a:bodyPr/>
          <a:lstStyle/>
          <a:p>
            <a:fld id="{0A9724E5-0A80-3C41-8955-F8E17D92E2DB}" type="slidenum">
              <a:rPr lang="en-US" smtClean="0"/>
              <a:pPr/>
              <a:t>32</a:t>
            </a:fld>
            <a:endParaRPr lang="en-US" dirty="0"/>
          </a:p>
        </p:txBody>
      </p:sp>
      <p:pic>
        <p:nvPicPr>
          <p:cNvPr id="9" name="Picture 8" descr="book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64874" y="1617176"/>
            <a:ext cx="3476319" cy="4702012"/>
          </a:xfrm>
          <a:prstGeom prst="rect">
            <a:avLst/>
          </a:prstGeom>
        </p:spPr>
      </p:pic>
      <p:sp>
        <p:nvSpPr>
          <p:cNvPr id="4" name="TextBox 3"/>
          <p:cNvSpPr txBox="1"/>
          <p:nvPr/>
        </p:nvSpPr>
        <p:spPr>
          <a:xfrm>
            <a:off x="1663358" y="1191288"/>
            <a:ext cx="1724150" cy="461665"/>
          </a:xfrm>
          <a:prstGeom prst="rect">
            <a:avLst/>
          </a:prstGeom>
          <a:noFill/>
        </p:spPr>
        <p:txBody>
          <a:bodyPr wrap="none" rtlCol="0">
            <a:spAutoFit/>
          </a:bodyPr>
          <a:lstStyle/>
          <a:p>
            <a:r>
              <a:rPr lang="en-US" sz="2400" b="1" dirty="0" smtClean="0"/>
              <a:t>Five Rules</a:t>
            </a:r>
            <a:endParaRPr lang="en-US" sz="2400" b="1" dirty="0"/>
          </a:p>
        </p:txBody>
      </p:sp>
      <p:sp>
        <p:nvSpPr>
          <p:cNvPr id="11" name="TextBox 10"/>
          <p:cNvSpPr txBox="1"/>
          <p:nvPr/>
        </p:nvSpPr>
        <p:spPr>
          <a:xfrm>
            <a:off x="4695335" y="1227064"/>
            <a:ext cx="3331862" cy="461665"/>
          </a:xfrm>
          <a:prstGeom prst="rect">
            <a:avLst/>
          </a:prstGeom>
          <a:noFill/>
        </p:spPr>
        <p:txBody>
          <a:bodyPr wrap="none" rtlCol="0">
            <a:spAutoFit/>
          </a:bodyPr>
          <a:lstStyle/>
          <a:p>
            <a:r>
              <a:rPr lang="en-US" sz="2400" b="1" dirty="0" smtClean="0"/>
              <a:t>10 Contract Elements</a:t>
            </a:r>
            <a:endParaRPr lang="en-US" sz="2400" b="1" dirty="0"/>
          </a:p>
        </p:txBody>
      </p:sp>
      <p:pic>
        <p:nvPicPr>
          <p:cNvPr id="10" name="Picture 9" descr="vestedway_book_Outsourcing.png"/>
          <p:cNvPicPr>
            <a:picLocks noChangeAspect="1"/>
          </p:cNvPicPr>
          <p:nvPr/>
        </p:nvPicPr>
        <p:blipFill>
          <a:blip r:embed="rId4"/>
          <a:stretch>
            <a:fillRect/>
          </a:stretch>
        </p:blipFill>
        <p:spPr>
          <a:xfrm>
            <a:off x="927511" y="1617176"/>
            <a:ext cx="3767824" cy="4617882"/>
          </a:xfrm>
          <a:prstGeom prst="rect">
            <a:avLst/>
          </a:prstGeom>
        </p:spPr>
      </p:pic>
    </p:spTree>
    <p:extLst>
      <p:ext uri="{BB962C8B-B14F-4D97-AF65-F5344CB8AC3E}">
        <p14:creationId xmlns:p14="http://schemas.microsoft.com/office/powerpoint/2010/main" val="2168898648"/>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p:transitio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The 5 Rules Of Vested</a:t>
            </a:r>
            <a:endParaRPr lang="en-US" dirty="0"/>
          </a:p>
        </p:txBody>
      </p:sp>
      <p:sp>
        <p:nvSpPr>
          <p:cNvPr id="9" name="Slide Number Placeholder 8"/>
          <p:cNvSpPr>
            <a:spLocks noGrp="1"/>
          </p:cNvSpPr>
          <p:nvPr>
            <p:ph type="sldNum" sz="quarter" idx="10"/>
          </p:nvPr>
        </p:nvSpPr>
        <p:spPr/>
        <p:txBody>
          <a:bodyPr/>
          <a:lstStyle/>
          <a:p>
            <a:fld id="{0A9724E5-0A80-3C41-8955-F8E17D92E2DB}" type="slidenum">
              <a:rPr lang="en-US" smtClean="0"/>
              <a:pPr/>
              <a:t>33</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269" y="1356106"/>
            <a:ext cx="7497461" cy="4407044"/>
          </a:xfrm>
          <a:prstGeom prst="rect">
            <a:avLst/>
          </a:prstGeom>
        </p:spPr>
      </p:pic>
    </p:spTree>
    <p:extLst>
      <p:ext uri="{BB962C8B-B14F-4D97-AF65-F5344CB8AC3E}">
        <p14:creationId xmlns:p14="http://schemas.microsoft.com/office/powerpoint/2010/main" val="117229430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0" y="1454385"/>
            <a:ext cx="4044268" cy="4044268"/>
          </a:xfrm>
          <a:prstGeom prst="rect">
            <a:avLst/>
          </a:prstGeom>
          <a:effectLst>
            <a:outerShdw blurRad="50800" dist="38100" dir="2700000" algn="ctr" rotWithShape="0">
              <a:srgbClr val="000000">
                <a:alpha val="40000"/>
              </a:srgbClr>
            </a:outerShdw>
          </a:effectLst>
        </p:spPr>
      </p:pic>
      <p:sp>
        <p:nvSpPr>
          <p:cNvPr id="8" name="Content Placeholder 23"/>
          <p:cNvSpPr txBox="1">
            <a:spLocks/>
          </p:cNvSpPr>
          <p:nvPr/>
        </p:nvSpPr>
        <p:spPr>
          <a:xfrm>
            <a:off x="4571999" y="1341784"/>
            <a:ext cx="4418089" cy="5145087"/>
          </a:xfrm>
          <a:prstGeom prst="rect">
            <a:avLst/>
          </a:prstGeom>
          <a:no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10000"/>
              </a:lnSpc>
            </a:pPr>
            <a:r>
              <a:rPr lang="en-US" sz="2000" dirty="0" smtClean="0"/>
              <a:t>Most business relationships follow a </a:t>
            </a:r>
            <a:r>
              <a:rPr lang="en-US" sz="2000" b="1" i="1" dirty="0" smtClean="0"/>
              <a:t>transaction-based</a:t>
            </a:r>
            <a:r>
              <a:rPr lang="en-US" sz="2000" dirty="0" smtClean="0"/>
              <a:t> business model </a:t>
            </a:r>
          </a:p>
          <a:p>
            <a:pPr>
              <a:lnSpc>
                <a:spcPct val="110000"/>
              </a:lnSpc>
            </a:pPr>
            <a:r>
              <a:rPr lang="en-US" sz="2000" dirty="0" smtClean="0"/>
              <a:t>Service provider gets paid for every activity that is performed – either per activity or bundled into a fixed price</a:t>
            </a:r>
          </a:p>
          <a:p>
            <a:pPr>
              <a:lnSpc>
                <a:spcPct val="110000"/>
              </a:lnSpc>
            </a:pPr>
            <a:r>
              <a:rPr lang="en-US" sz="2000" dirty="0" smtClean="0"/>
              <a:t>Vested moves to an </a:t>
            </a:r>
            <a:r>
              <a:rPr lang="en-US" sz="2000" b="1" i="1" dirty="0" smtClean="0"/>
              <a:t>outcome-based </a:t>
            </a:r>
            <a:r>
              <a:rPr lang="en-US" sz="2000" dirty="0" smtClean="0"/>
              <a:t>business model where the service provider is paid for achieving results, not just for performing tasks or activities </a:t>
            </a:r>
          </a:p>
          <a:p>
            <a:pPr lvl="1">
              <a:lnSpc>
                <a:spcPct val="110000"/>
              </a:lnSpc>
            </a:pPr>
            <a:endParaRPr lang="en-US" sz="1600" dirty="0"/>
          </a:p>
        </p:txBody>
      </p:sp>
      <p:sp>
        <p:nvSpPr>
          <p:cNvPr id="2" name="Title 1"/>
          <p:cNvSpPr>
            <a:spLocks noGrp="1"/>
          </p:cNvSpPr>
          <p:nvPr>
            <p:ph type="title"/>
          </p:nvPr>
        </p:nvSpPr>
        <p:spPr>
          <a:xfrm>
            <a:off x="457199" y="61278"/>
            <a:ext cx="8352971" cy="782637"/>
          </a:xfrm>
        </p:spPr>
        <p:txBody>
          <a:bodyPr>
            <a:noAutofit/>
          </a:bodyPr>
          <a:lstStyle/>
          <a:p>
            <a:r>
              <a:rPr lang="en-US" sz="2950" dirty="0" smtClean="0"/>
              <a:t>1. Outcome Based Vs. Transaction Based Model</a:t>
            </a:r>
            <a:endParaRPr lang="en-US" sz="2950" dirty="0"/>
          </a:p>
        </p:txBody>
      </p:sp>
      <p:sp>
        <p:nvSpPr>
          <p:cNvPr id="10"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34</a:t>
            </a:fld>
            <a:endParaRPr lang="en-US" dirty="0"/>
          </a:p>
        </p:txBody>
      </p:sp>
      <p:cxnSp>
        <p:nvCxnSpPr>
          <p:cNvPr id="9" name="Straight Connector 9"/>
          <p:cNvCxnSpPr>
            <a:cxnSpLocks noChangeShapeType="1"/>
          </p:cNvCxnSpPr>
          <p:nvPr/>
        </p:nvCxnSpPr>
        <p:spPr bwMode="auto">
          <a:xfrm flipV="1">
            <a:off x="520778" y="2844688"/>
            <a:ext cx="3775451" cy="984250"/>
          </a:xfrm>
          <a:prstGeom prst="line">
            <a:avLst/>
          </a:prstGeom>
          <a:noFill/>
          <a:ln w="228600">
            <a:solidFill>
              <a:schemeClr val="accent4"/>
            </a:solidFill>
            <a:round/>
            <a:headEnd/>
            <a:tailEnd/>
          </a:ln>
          <a:extLst>
            <a:ext uri="{909E8E84-426E-40dd-AFC4-6F175D3DCCD1}">
              <a14:hiddenFill xmlns:a14="http://schemas.microsoft.com/office/drawing/2010/main">
                <a:noFill/>
              </a14:hiddenFill>
            </a:ext>
          </a:extLst>
        </p:spPr>
      </p:cxnSp>
      <p:sp>
        <p:nvSpPr>
          <p:cNvPr id="11" name="Oval 6"/>
          <p:cNvSpPr>
            <a:spLocks noChangeArrowheads="1"/>
          </p:cNvSpPr>
          <p:nvPr/>
        </p:nvSpPr>
        <p:spPr bwMode="auto">
          <a:xfrm>
            <a:off x="454540" y="1308447"/>
            <a:ext cx="3952509" cy="4336144"/>
          </a:xfrm>
          <a:prstGeom prst="ellipse">
            <a:avLst/>
          </a:prstGeom>
          <a:noFill/>
          <a:ln w="228600">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US"/>
          </a:p>
        </p:txBody>
      </p:sp>
    </p:spTree>
    <p:extLst>
      <p:ext uri="{BB962C8B-B14F-4D97-AF65-F5344CB8AC3E}">
        <p14:creationId xmlns:p14="http://schemas.microsoft.com/office/powerpoint/2010/main" val="73524296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A9724E5-0A80-3C41-8955-F8E17D92E2DB}" type="slidenum">
              <a:rPr lang="en-US" smtClean="0"/>
              <a:pPr/>
              <a:t>35</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74554">
            <a:off x="592235" y="1578144"/>
            <a:ext cx="4350520" cy="42638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p:txBody>
          <a:bodyPr/>
          <a:lstStyle/>
          <a:p>
            <a:r>
              <a:rPr lang="en-US" dirty="0">
                <a:ea typeface="Arial" charset="0"/>
                <a:cs typeface="Arial" charset="0"/>
              </a:rPr>
              <a:t>2. Focus </a:t>
            </a:r>
            <a:r>
              <a:rPr lang="en-US" dirty="0" smtClean="0">
                <a:ea typeface="Arial" charset="0"/>
                <a:cs typeface="Arial" charset="0"/>
              </a:rPr>
              <a:t>On </a:t>
            </a:r>
            <a:r>
              <a:rPr lang="en-US" dirty="0">
                <a:ea typeface="Arial" charset="0"/>
                <a:cs typeface="Arial" charset="0"/>
              </a:rPr>
              <a:t>T</a:t>
            </a:r>
            <a:r>
              <a:rPr lang="en-US" dirty="0" smtClean="0">
                <a:ea typeface="Arial" charset="0"/>
                <a:cs typeface="Arial" charset="0"/>
              </a:rPr>
              <a:t>he </a:t>
            </a:r>
            <a:r>
              <a:rPr lang="en-US" dirty="0">
                <a:ea typeface="Arial" charset="0"/>
                <a:cs typeface="Arial" charset="0"/>
              </a:rPr>
              <a:t>WHAT, </a:t>
            </a:r>
            <a:r>
              <a:rPr lang="en-US" dirty="0" smtClean="0">
                <a:ea typeface="Arial" charset="0"/>
                <a:cs typeface="Arial" charset="0"/>
              </a:rPr>
              <a:t>Not </a:t>
            </a:r>
            <a:r>
              <a:rPr lang="en-US" dirty="0">
                <a:ea typeface="Arial" charset="0"/>
                <a:cs typeface="Arial" charset="0"/>
              </a:rPr>
              <a:t>T</a:t>
            </a:r>
            <a:r>
              <a:rPr lang="en-US" dirty="0" smtClean="0">
                <a:ea typeface="Arial" charset="0"/>
                <a:cs typeface="Arial" charset="0"/>
              </a:rPr>
              <a:t>he </a:t>
            </a:r>
            <a:r>
              <a:rPr lang="en-US" dirty="0">
                <a:ea typeface="Arial" charset="0"/>
                <a:cs typeface="Arial" charset="0"/>
              </a:rPr>
              <a:t>HOW</a:t>
            </a:r>
            <a:endParaRPr lang="en-US" dirty="0"/>
          </a:p>
        </p:txBody>
      </p:sp>
      <p:sp>
        <p:nvSpPr>
          <p:cNvPr id="6" name="Rectangle 12"/>
          <p:cNvSpPr>
            <a:spLocks noChangeArrowheads="1"/>
          </p:cNvSpPr>
          <p:nvPr/>
        </p:nvSpPr>
        <p:spPr bwMode="auto">
          <a:xfrm>
            <a:off x="5296646" y="2048789"/>
            <a:ext cx="3548530" cy="3046988"/>
          </a:xfrm>
          <a:prstGeom prst="rect">
            <a:avLst/>
          </a:prstGeom>
          <a:noFill/>
          <a:ln w="9525">
            <a:noFill/>
            <a:miter lim="800000"/>
            <a:headEnd/>
            <a:tailEnd/>
          </a:ln>
        </p:spPr>
        <p:txBody>
          <a:bodyPr wrap="square">
            <a:prstTxWarp prst="textNoShape">
              <a:avLst/>
            </a:prstTxWarp>
            <a:spAutoFit/>
          </a:bodyPr>
          <a:lstStyle/>
          <a:p>
            <a:pPr marL="60325" lvl="1">
              <a:buFont typeface="Symbol" charset="2"/>
              <a:buNone/>
            </a:pPr>
            <a:r>
              <a:rPr lang="en-US" sz="3200" b="1" i="1" dirty="0" smtClean="0"/>
              <a:t>Joy’s Law:</a:t>
            </a:r>
          </a:p>
          <a:p>
            <a:pPr marL="60325" lvl="1">
              <a:buFont typeface="Symbol" charset="2"/>
              <a:buNone/>
            </a:pPr>
            <a:r>
              <a:rPr lang="en-US" sz="3200" dirty="0"/>
              <a:t/>
            </a:r>
            <a:br>
              <a:rPr lang="en-US" sz="3200" dirty="0"/>
            </a:br>
            <a:r>
              <a:rPr lang="en-US" sz="3200" dirty="0" smtClean="0"/>
              <a:t>No </a:t>
            </a:r>
            <a:r>
              <a:rPr lang="en-US" sz="3200" dirty="0"/>
              <a:t>matter </a:t>
            </a:r>
            <a:r>
              <a:rPr lang="en-US" sz="3200" dirty="0" smtClean="0"/>
              <a:t>who you </a:t>
            </a:r>
            <a:r>
              <a:rPr lang="en-US" sz="3200" dirty="0"/>
              <a:t>are, </a:t>
            </a:r>
            <a:r>
              <a:rPr lang="en-US" sz="3200" dirty="0" smtClean="0"/>
              <a:t>most </a:t>
            </a:r>
            <a:r>
              <a:rPr lang="en-US" sz="3200" dirty="0"/>
              <a:t>of the bright people don’t </a:t>
            </a:r>
            <a:r>
              <a:rPr lang="en-US" sz="3200" dirty="0" smtClean="0"/>
              <a:t>work for </a:t>
            </a:r>
            <a:r>
              <a:rPr lang="en-US" sz="3200" dirty="0"/>
              <a:t>you</a:t>
            </a:r>
          </a:p>
        </p:txBody>
      </p:sp>
      <p:sp>
        <p:nvSpPr>
          <p:cNvPr id="3" name="TextBox 2"/>
          <p:cNvSpPr txBox="1"/>
          <p:nvPr/>
        </p:nvSpPr>
        <p:spPr>
          <a:xfrm>
            <a:off x="9450186" y="131528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41258284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8227">
            <a:off x="677214" y="1770528"/>
            <a:ext cx="3613672" cy="41899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3"/>
          <p:cNvSpPr txBox="1">
            <a:spLocks noChangeArrowheads="1"/>
          </p:cNvSpPr>
          <p:nvPr/>
        </p:nvSpPr>
        <p:spPr bwMode="auto">
          <a:xfrm>
            <a:off x="4778477" y="2197510"/>
            <a:ext cx="3923071" cy="2005779"/>
          </a:xfrm>
          <a:prstGeom prst="rect">
            <a:avLst/>
          </a:prstGeom>
          <a:noFill/>
          <a:ln w="9525">
            <a:noFill/>
            <a:miter lim="800000"/>
            <a:headEnd/>
            <a:tailEnd/>
          </a:ln>
        </p:spPr>
        <p:txBody>
          <a:bodyPr anchor="ctr"/>
          <a:lstStyle/>
          <a:p>
            <a:pPr defTabSz="969963">
              <a:spcAft>
                <a:spcPct val="20000"/>
              </a:spcAft>
              <a:buSzPct val="80000"/>
              <a:defRPr/>
            </a:pPr>
            <a:r>
              <a:rPr lang="en-US" sz="2400" kern="0" dirty="0" smtClean="0">
                <a:cs typeface="+mn-cs"/>
              </a:rPr>
              <a:t>“You </a:t>
            </a:r>
            <a:r>
              <a:rPr lang="en-US" sz="2400" kern="0" dirty="0">
                <a:cs typeface="+mn-cs"/>
              </a:rPr>
              <a:t>got to be very careful if you don't know where you're going, because you might not get there</a:t>
            </a:r>
            <a:r>
              <a:rPr lang="en-US" sz="2400" kern="0" dirty="0" smtClean="0">
                <a:cs typeface="+mn-cs"/>
              </a:rPr>
              <a:t>.”</a:t>
            </a:r>
            <a:endParaRPr lang="en-US" sz="2400" kern="0" dirty="0">
              <a:cs typeface="+mn-cs"/>
            </a:endParaRPr>
          </a:p>
          <a:p>
            <a:pPr algn="r" defTabSz="969963">
              <a:spcAft>
                <a:spcPct val="20000"/>
              </a:spcAft>
              <a:buSzPct val="80000"/>
              <a:defRPr/>
            </a:pPr>
            <a:r>
              <a:rPr lang="en-US" sz="2400" kern="0" dirty="0">
                <a:cs typeface="+mn-cs"/>
              </a:rPr>
              <a:t>  - Yogi Berra</a:t>
            </a:r>
          </a:p>
        </p:txBody>
      </p:sp>
      <p:sp>
        <p:nvSpPr>
          <p:cNvPr id="9" name="Title 8"/>
          <p:cNvSpPr>
            <a:spLocks noGrp="1"/>
          </p:cNvSpPr>
          <p:nvPr>
            <p:ph type="title"/>
          </p:nvPr>
        </p:nvSpPr>
        <p:spPr>
          <a:xfrm>
            <a:off x="457200" y="109695"/>
            <a:ext cx="8303342" cy="733425"/>
          </a:xfrm>
        </p:spPr>
        <p:txBody>
          <a:bodyPr>
            <a:normAutofit fontScale="90000"/>
          </a:bodyPr>
          <a:lstStyle/>
          <a:p>
            <a:r>
              <a:rPr lang="en-US" dirty="0" smtClean="0">
                <a:solidFill>
                  <a:srgbClr val="FFFFFF"/>
                </a:solidFill>
                <a:ea typeface="Arial" charset="0"/>
                <a:cs typeface="Arial" charset="0"/>
              </a:rPr>
              <a:t>3. Clearly Defined/Measurable Desired Outcomes</a:t>
            </a:r>
            <a:endParaRPr lang="en-US" dirty="0"/>
          </a:p>
        </p:txBody>
      </p:sp>
      <p:sp>
        <p:nvSpPr>
          <p:cNvPr id="6" name="Slide Number Placeholder 5"/>
          <p:cNvSpPr>
            <a:spLocks noGrp="1"/>
          </p:cNvSpPr>
          <p:nvPr>
            <p:ph type="sldNum" sz="quarter" idx="10"/>
          </p:nvPr>
        </p:nvSpPr>
        <p:spPr/>
        <p:txBody>
          <a:bodyPr/>
          <a:lstStyle/>
          <a:p>
            <a:fld id="{0A9724E5-0A80-3C41-8955-F8E17D92E2DB}" type="slidenum">
              <a:rPr lang="en-US" smtClean="0"/>
              <a:pPr/>
              <a:t>36</a:t>
            </a:fld>
            <a:endParaRPr lang="en-US" dirty="0"/>
          </a:p>
        </p:txBody>
      </p:sp>
    </p:spTree>
    <p:extLst>
      <p:ext uri="{BB962C8B-B14F-4D97-AF65-F5344CB8AC3E}">
        <p14:creationId xmlns:p14="http://schemas.microsoft.com/office/powerpoint/2010/main" val="9747921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18656" y="124443"/>
            <a:ext cx="8535058" cy="733425"/>
          </a:xfrm>
        </p:spPr>
        <p:txBody>
          <a:bodyPr>
            <a:noAutofit/>
          </a:bodyPr>
          <a:lstStyle/>
          <a:p>
            <a:r>
              <a:rPr lang="en-US" sz="2800" dirty="0" smtClean="0">
                <a:solidFill>
                  <a:srgbClr val="FFFFFF"/>
                </a:solidFill>
                <a:ea typeface="Arial" charset="0"/>
                <a:cs typeface="Arial" charset="0"/>
              </a:rPr>
              <a:t>4. Pricing Model Incentives Optimize For Trade-ups!</a:t>
            </a:r>
            <a:endParaRPr lang="en-US" sz="2800"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37</a:t>
            </a:fld>
            <a:endParaRPr lang="en-US" dirty="0"/>
          </a:p>
        </p:txBody>
      </p:sp>
      <p:sp>
        <p:nvSpPr>
          <p:cNvPr id="7" name="Content Placeholder 2"/>
          <p:cNvSpPr txBox="1">
            <a:spLocks/>
          </p:cNvSpPr>
          <p:nvPr/>
        </p:nvSpPr>
        <p:spPr>
          <a:xfrm>
            <a:off x="318656" y="1127125"/>
            <a:ext cx="8408657" cy="1853640"/>
          </a:xfrm>
          <a:prstGeom prst="rect">
            <a:avLst/>
          </a:prstGeom>
        </p:spPr>
        <p:txBody>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Solow’s Law: Business Growth is Driven by Innovation</a:t>
            </a:r>
          </a:p>
          <a:p>
            <a:pPr marL="0" lvl="1" indent="0">
              <a:buFont typeface="Symbol" charset="2"/>
              <a:buNone/>
            </a:pPr>
            <a:r>
              <a:rPr lang="en-US" b="1" i="1" dirty="0" smtClean="0">
                <a:solidFill>
                  <a:srgbClr val="F87F00"/>
                </a:solidFill>
              </a:rPr>
              <a:t>87% of economic growth is driven by “technical change” that comes from improvements in business process or technical improvements in products.</a:t>
            </a:r>
          </a:p>
        </p:txBody>
      </p:sp>
      <p:sp>
        <p:nvSpPr>
          <p:cNvPr id="10" name="TextBox 5"/>
          <p:cNvSpPr txBox="1">
            <a:spLocks noChangeArrowheads="1"/>
          </p:cNvSpPr>
          <p:nvPr/>
        </p:nvSpPr>
        <p:spPr bwMode="auto">
          <a:xfrm>
            <a:off x="4069533" y="3141474"/>
            <a:ext cx="3259114" cy="646331"/>
          </a:xfrm>
          <a:prstGeom prst="rect">
            <a:avLst/>
          </a:prstGeom>
          <a:noFill/>
          <a:ln w="9525">
            <a:noFill/>
            <a:miter lim="800000"/>
            <a:headEnd/>
            <a:tailEnd/>
          </a:ln>
        </p:spPr>
        <p:txBody>
          <a:bodyPr wrap="square">
            <a:prstTxWarp prst="textNoShape">
              <a:avLst/>
            </a:prstTxWarp>
            <a:spAutoFit/>
          </a:bodyPr>
          <a:lstStyle/>
          <a:p>
            <a:r>
              <a:rPr lang="en-US" dirty="0">
                <a:latin typeface="Arial" pitchFamily="34" charset="0"/>
              </a:rPr>
              <a:t>Labor &amp; </a:t>
            </a:r>
            <a:r>
              <a:rPr lang="en-US" dirty="0" smtClean="0">
                <a:latin typeface="Arial" pitchFamily="34" charset="0"/>
              </a:rPr>
              <a:t>Physical Capital </a:t>
            </a:r>
            <a:r>
              <a:rPr lang="en-US" dirty="0">
                <a:latin typeface="Arial" pitchFamily="34" charset="0"/>
              </a:rPr>
              <a:t>13</a:t>
            </a:r>
            <a:r>
              <a:rPr lang="en-US" dirty="0" smtClean="0">
                <a:latin typeface="Arial" pitchFamily="34" charset="0"/>
              </a:rPr>
              <a:t>% </a:t>
            </a:r>
            <a:br>
              <a:rPr lang="en-US" dirty="0" smtClean="0">
                <a:latin typeface="Arial" pitchFamily="34" charset="0"/>
              </a:rPr>
            </a:br>
            <a:r>
              <a:rPr lang="en-US" dirty="0" smtClean="0">
                <a:latin typeface="Arial" pitchFamily="34" charset="0"/>
              </a:rPr>
              <a:t>(e.g. buildings, machinery)</a:t>
            </a:r>
            <a:endParaRPr lang="en-US" dirty="0">
              <a:latin typeface="Arial" pitchFamily="34" charset="0"/>
            </a:endParaRPr>
          </a:p>
        </p:txBody>
      </p:sp>
      <p:sp>
        <p:nvSpPr>
          <p:cNvPr id="11" name="TextBox 8"/>
          <p:cNvSpPr txBox="1">
            <a:spLocks noChangeArrowheads="1"/>
          </p:cNvSpPr>
          <p:nvPr/>
        </p:nvSpPr>
        <p:spPr bwMode="auto">
          <a:xfrm>
            <a:off x="1303937" y="5830512"/>
            <a:ext cx="2330450" cy="400050"/>
          </a:xfrm>
          <a:prstGeom prst="rect">
            <a:avLst/>
          </a:prstGeom>
          <a:noFill/>
          <a:ln w="9525">
            <a:noFill/>
            <a:miter lim="800000"/>
            <a:headEnd/>
            <a:tailEnd/>
          </a:ln>
        </p:spPr>
        <p:txBody>
          <a:bodyPr wrap="none">
            <a:prstTxWarp prst="textNoShape">
              <a:avLst/>
            </a:prstTxWarp>
            <a:spAutoFit/>
          </a:bodyPr>
          <a:lstStyle/>
          <a:p>
            <a:r>
              <a:rPr lang="en-US" sz="2000" b="1" dirty="0">
                <a:latin typeface="Arial" pitchFamily="34" charset="0"/>
              </a:rPr>
              <a:t>Solow’s Findings</a:t>
            </a:r>
          </a:p>
        </p:txBody>
      </p:sp>
      <p:sp>
        <p:nvSpPr>
          <p:cNvPr id="12" name="TextBox 11"/>
          <p:cNvSpPr txBox="1"/>
          <p:nvPr/>
        </p:nvSpPr>
        <p:spPr>
          <a:xfrm>
            <a:off x="4967941" y="4248259"/>
            <a:ext cx="3759372" cy="1631216"/>
          </a:xfrm>
          <a:prstGeom prst="rect">
            <a:avLst/>
          </a:prstGeom>
          <a:noFill/>
        </p:spPr>
        <p:txBody>
          <a:bodyPr wrap="square" rtlCol="0">
            <a:spAutoFit/>
          </a:bodyPr>
          <a:lstStyle/>
          <a:p>
            <a:pPr fontAlgn="base">
              <a:spcBef>
                <a:spcPct val="0"/>
              </a:spcBef>
              <a:spcAft>
                <a:spcPct val="0"/>
              </a:spcAft>
            </a:pPr>
            <a:r>
              <a:rPr lang="en-US" sz="2000" b="1" dirty="0" smtClean="0">
                <a:solidFill>
                  <a:schemeClr val="accent1"/>
                </a:solidFill>
                <a:latin typeface="Arial" pitchFamily="34" charset="0"/>
              </a:rPr>
              <a:t>The vast majority of today’s commercial contracts are for labor and physical capital rather than for innovation and problem solving!  </a:t>
            </a:r>
            <a:endParaRPr lang="en-US" sz="2000" b="1" dirty="0">
              <a:solidFill>
                <a:schemeClr val="accent1"/>
              </a:solidFill>
              <a:latin typeface="Arial" pitchFamily="34" charset="0"/>
            </a:endParaRPr>
          </a:p>
        </p:txBody>
      </p:sp>
      <p:graphicFrame>
        <p:nvGraphicFramePr>
          <p:cNvPr id="14" name="Chart 13"/>
          <p:cNvGraphicFramePr>
            <a:graphicFrameLocks/>
          </p:cNvGraphicFramePr>
          <p:nvPr>
            <p:extLst>
              <p:ext uri="{D42A27DB-BD31-4B8C-83A1-F6EECF244321}">
                <p14:modId xmlns:p14="http://schemas.microsoft.com/office/powerpoint/2010/main" val="2050009768"/>
              </p:ext>
            </p:extLst>
          </p:nvPr>
        </p:nvGraphicFramePr>
        <p:xfrm>
          <a:off x="318656" y="3087312"/>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6209182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12955" y="122238"/>
            <a:ext cx="8495518" cy="782637"/>
          </a:xfrm>
        </p:spPr>
        <p:txBody>
          <a:bodyPr>
            <a:noAutofit/>
          </a:bodyPr>
          <a:lstStyle/>
          <a:p>
            <a:r>
              <a:rPr lang="en-US" dirty="0" smtClean="0">
                <a:ea typeface="Arial" charset="0"/>
                <a:cs typeface="Arial" charset="0"/>
              </a:rPr>
              <a:t>5. Insight Vs. Oversight Governance Structure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38</a:t>
            </a:fld>
            <a:endParaRPr lang="en-US" dirty="0"/>
          </a:p>
        </p:txBody>
      </p:sp>
      <p:sp>
        <p:nvSpPr>
          <p:cNvPr id="8" name="Rectangle 3"/>
          <p:cNvSpPr txBox="1">
            <a:spLocks noChangeArrowheads="1"/>
          </p:cNvSpPr>
          <p:nvPr/>
        </p:nvSpPr>
        <p:spPr bwMode="auto">
          <a:xfrm>
            <a:off x="404355" y="1703981"/>
            <a:ext cx="3840480" cy="9070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Getting the supplier to meet my needs</a:t>
            </a:r>
          </a:p>
        </p:txBody>
      </p:sp>
      <p:sp>
        <p:nvSpPr>
          <p:cNvPr id="9" name="Rectangle 3"/>
          <p:cNvSpPr txBox="1">
            <a:spLocks noChangeArrowheads="1"/>
          </p:cNvSpPr>
          <p:nvPr/>
        </p:nvSpPr>
        <p:spPr bwMode="auto">
          <a:xfrm>
            <a:off x="404355" y="2538504"/>
            <a:ext cx="3525174" cy="9801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It’s in the contract, now it’s the supplier’s problem</a:t>
            </a:r>
          </a:p>
        </p:txBody>
      </p:sp>
      <p:sp>
        <p:nvSpPr>
          <p:cNvPr id="10" name="Rectangle 3"/>
          <p:cNvSpPr txBox="1">
            <a:spLocks noChangeArrowheads="1"/>
          </p:cNvSpPr>
          <p:nvPr/>
        </p:nvSpPr>
        <p:spPr bwMode="auto">
          <a:xfrm>
            <a:off x="404355" y="3757728"/>
            <a:ext cx="3659645" cy="85162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Blame and punish the </a:t>
            </a:r>
            <a:b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b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supplier</a:t>
            </a:r>
          </a:p>
        </p:txBody>
      </p:sp>
      <p:sp>
        <p:nvSpPr>
          <p:cNvPr id="11" name="Rectangle 3"/>
          <p:cNvSpPr txBox="1">
            <a:spLocks noChangeArrowheads="1"/>
          </p:cNvSpPr>
          <p:nvPr/>
        </p:nvSpPr>
        <p:spPr bwMode="auto">
          <a:xfrm>
            <a:off x="404355" y="4721816"/>
            <a:ext cx="3525174" cy="7285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Unpleasant surprises</a:t>
            </a:r>
          </a:p>
        </p:txBody>
      </p:sp>
      <p:sp>
        <p:nvSpPr>
          <p:cNvPr id="12" name="Rectangle 4"/>
          <p:cNvSpPr txBox="1">
            <a:spLocks noChangeArrowheads="1"/>
          </p:cNvSpPr>
          <p:nvPr/>
        </p:nvSpPr>
        <p:spPr bwMode="auto">
          <a:xfrm>
            <a:off x="5023941" y="1703981"/>
            <a:ext cx="3776412" cy="723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Finding a way to meet </a:t>
            </a:r>
            <a:r>
              <a:rPr kumimoji="0" lang="en-US" sz="2000" b="0" i="0" u="none" strike="sngStrike" kern="0" cap="none" spc="0" normalizeH="0" baseline="0" noProof="0" dirty="0" smtClean="0">
                <a:ln>
                  <a:noFill/>
                </a:ln>
                <a:solidFill>
                  <a:srgbClr val="5C5C5C"/>
                </a:solidFill>
                <a:effectLst/>
                <a:uLnTx/>
                <a:uFillTx/>
                <a:latin typeface="+mn-lt"/>
                <a:ea typeface="ＭＳ Ｐゴシック" pitchFamily="34" charset="-128"/>
                <a:cs typeface="+mn-cs"/>
              </a:rPr>
              <a:t>both</a:t>
            </a: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 our mutual needs</a:t>
            </a:r>
          </a:p>
        </p:txBody>
      </p:sp>
      <p:sp>
        <p:nvSpPr>
          <p:cNvPr id="13" name="Rectangle 4"/>
          <p:cNvSpPr txBox="1">
            <a:spLocks noChangeArrowheads="1"/>
          </p:cNvSpPr>
          <p:nvPr/>
        </p:nvSpPr>
        <p:spPr bwMode="auto">
          <a:xfrm>
            <a:off x="5023940" y="2528070"/>
            <a:ext cx="3776413" cy="10652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Work together to achieve performance and compensation goals</a:t>
            </a:r>
          </a:p>
        </p:txBody>
      </p:sp>
      <p:sp>
        <p:nvSpPr>
          <p:cNvPr id="14" name="Rectangle 4"/>
          <p:cNvSpPr txBox="1">
            <a:spLocks noChangeArrowheads="1"/>
          </p:cNvSpPr>
          <p:nvPr/>
        </p:nvSpPr>
        <p:spPr bwMode="auto">
          <a:xfrm>
            <a:off x="5023941" y="3736860"/>
            <a:ext cx="3724118" cy="8724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Communicate the issues, jointly find solutions</a:t>
            </a:r>
          </a:p>
        </p:txBody>
      </p:sp>
      <p:sp>
        <p:nvSpPr>
          <p:cNvPr id="15" name="Rectangle 4"/>
          <p:cNvSpPr txBox="1">
            <a:spLocks noChangeArrowheads="1"/>
          </p:cNvSpPr>
          <p:nvPr/>
        </p:nvSpPr>
        <p:spPr bwMode="auto">
          <a:xfrm>
            <a:off x="5023941" y="4690514"/>
            <a:ext cx="3776412" cy="8536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1775" marR="0" lvl="0" indent="-231775" algn="l" defTabSz="969963" rtl="0" eaLnBrk="0" fontAlgn="base" latinLnBrk="0" hangingPunct="0">
              <a:lnSpc>
                <a:spcPct val="100000"/>
              </a:lnSpc>
              <a:spcBef>
                <a:spcPct val="0"/>
              </a:spcBef>
              <a:spcAft>
                <a:spcPct val="20000"/>
              </a:spcAft>
              <a:buClrTx/>
              <a:buSzPct val="100000"/>
              <a:buFont typeface="Arial" pitchFamily="34" charset="0"/>
              <a:buChar char="•"/>
              <a:tabLst/>
              <a:defRPr/>
            </a:pPr>
            <a:r>
              <a:rPr kumimoji="0" lang="en-US" sz="2000" b="0" i="0" u="none" strike="noStrike" kern="0" cap="none" spc="0" normalizeH="0" baseline="0" noProof="0" dirty="0" smtClean="0">
                <a:ln>
                  <a:noFill/>
                </a:ln>
                <a:solidFill>
                  <a:srgbClr val="5C5C5C"/>
                </a:solidFill>
                <a:effectLst/>
                <a:uLnTx/>
                <a:uFillTx/>
                <a:latin typeface="+mn-lt"/>
                <a:ea typeface="ＭＳ Ｐゴシック" pitchFamily="34" charset="-128"/>
                <a:cs typeface="+mn-cs"/>
              </a:rPr>
              <a:t>Integrated planning and communications</a:t>
            </a:r>
          </a:p>
        </p:txBody>
      </p:sp>
      <p:sp>
        <p:nvSpPr>
          <p:cNvPr id="17" name="TextBox 16"/>
          <p:cNvSpPr txBox="1"/>
          <p:nvPr/>
        </p:nvSpPr>
        <p:spPr>
          <a:xfrm>
            <a:off x="6403797" y="1106324"/>
            <a:ext cx="859531" cy="584775"/>
          </a:xfrm>
          <a:prstGeom prst="rect">
            <a:avLst/>
          </a:prstGeom>
          <a:solidFill>
            <a:schemeClr val="bg1">
              <a:lumMod val="95000"/>
            </a:schemeClr>
          </a:solidFill>
          <a:ln>
            <a:solidFill>
              <a:schemeClr val="accent1"/>
            </a:solidFill>
          </a:ln>
        </p:spPr>
        <p:txBody>
          <a:bodyPr wrap="none" rtlCol="0">
            <a:spAutoFit/>
          </a:bodyPr>
          <a:lstStyle/>
          <a:p>
            <a:pPr algn="ctr"/>
            <a:r>
              <a:rPr lang="en-US" sz="3200" b="1" dirty="0" smtClean="0">
                <a:solidFill>
                  <a:srgbClr val="F77F00"/>
                </a:solidFill>
              </a:rPr>
              <a:t>WE</a:t>
            </a:r>
            <a:endParaRPr lang="en-US" sz="3200" b="1" dirty="0">
              <a:solidFill>
                <a:srgbClr val="F77F00"/>
              </a:solidFill>
            </a:endParaRPr>
          </a:p>
        </p:txBody>
      </p:sp>
      <p:sp>
        <p:nvSpPr>
          <p:cNvPr id="18" name="Title 1"/>
          <p:cNvSpPr txBox="1">
            <a:spLocks/>
          </p:cNvSpPr>
          <p:nvPr/>
        </p:nvSpPr>
        <p:spPr>
          <a:xfrm>
            <a:off x="0" y="5405537"/>
            <a:ext cx="9144000" cy="782637"/>
          </a:xfrm>
          <a:prstGeom prst="rect">
            <a:avLst/>
          </a:prstGeom>
          <a:noFill/>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dirty="0" smtClean="0">
                <a:solidFill>
                  <a:srgbClr val="F87F00"/>
                </a:solidFill>
              </a:rPr>
              <a:t>Manage the Business…Not Just the Supplier</a:t>
            </a:r>
            <a:endParaRPr lang="en-US" dirty="0">
              <a:solidFill>
                <a:srgbClr val="F87F00"/>
              </a:solidFill>
            </a:endParaRPr>
          </a:p>
        </p:txBody>
      </p:sp>
      <p:sp>
        <p:nvSpPr>
          <p:cNvPr id="19" name="Right Arrow 18"/>
          <p:cNvSpPr/>
          <p:nvPr/>
        </p:nvSpPr>
        <p:spPr>
          <a:xfrm>
            <a:off x="4064000" y="1928859"/>
            <a:ext cx="832535" cy="3373391"/>
          </a:xfrm>
          <a:prstGeom prst="rightArrow">
            <a:avLst>
              <a:gd name="adj1" fmla="val 61294"/>
              <a:gd name="adj2" fmla="val 50000"/>
            </a:avLst>
          </a:prstGeom>
          <a:solidFill>
            <a:schemeClr val="accent1"/>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rot="5400000">
            <a:off x="3676241" y="3410523"/>
            <a:ext cx="1740831" cy="461665"/>
          </a:xfrm>
          <a:prstGeom prst="rect">
            <a:avLst/>
          </a:prstGeom>
          <a:noFill/>
        </p:spPr>
        <p:txBody>
          <a:bodyPr wrap="none" rtlCol="0">
            <a:spAutoFit/>
          </a:bodyPr>
          <a:lstStyle/>
          <a:p>
            <a:r>
              <a:rPr lang="en-US" sz="2400" b="1" dirty="0" smtClean="0">
                <a:solidFill>
                  <a:schemeClr val="bg1"/>
                </a:solidFill>
              </a:rPr>
              <a:t>BECOMES</a:t>
            </a:r>
            <a:endParaRPr lang="en-US" sz="2400" b="1" dirty="0">
              <a:solidFill>
                <a:schemeClr val="bg1"/>
              </a:solidFill>
            </a:endParaRPr>
          </a:p>
        </p:txBody>
      </p:sp>
      <p:sp>
        <p:nvSpPr>
          <p:cNvPr id="26" name="TextBox 25"/>
          <p:cNvSpPr txBox="1"/>
          <p:nvPr/>
        </p:nvSpPr>
        <p:spPr>
          <a:xfrm>
            <a:off x="2011091" y="1106324"/>
            <a:ext cx="859531" cy="584776"/>
          </a:xfrm>
          <a:prstGeom prst="rect">
            <a:avLst/>
          </a:prstGeom>
          <a:solidFill>
            <a:schemeClr val="bg1">
              <a:lumMod val="95000"/>
            </a:schemeClr>
          </a:solidFill>
          <a:ln>
            <a:solidFill>
              <a:schemeClr val="accent1"/>
            </a:solidFill>
          </a:ln>
        </p:spPr>
        <p:txBody>
          <a:bodyPr wrap="square" rtlCol="0">
            <a:spAutoFit/>
          </a:bodyPr>
          <a:lstStyle/>
          <a:p>
            <a:pPr algn="ctr"/>
            <a:r>
              <a:rPr lang="en-US" sz="3200" b="1" dirty="0" smtClean="0">
                <a:solidFill>
                  <a:srgbClr val="F77F00"/>
                </a:solidFill>
              </a:rPr>
              <a:t>ME</a:t>
            </a:r>
            <a:endParaRPr lang="en-US" sz="3200" b="1" dirty="0">
              <a:solidFill>
                <a:srgbClr val="F77F00"/>
              </a:solidFill>
            </a:endParaRPr>
          </a:p>
        </p:txBody>
      </p:sp>
    </p:spTree>
    <p:extLst>
      <p:ext uri="{BB962C8B-B14F-4D97-AF65-F5344CB8AC3E}">
        <p14:creationId xmlns:p14="http://schemas.microsoft.com/office/powerpoint/2010/main" val="14032275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email"/>
          <a:srcRect/>
          <a:stretch>
            <a:fillRect/>
          </a:stretch>
        </p:blipFill>
        <p:spPr bwMode="auto">
          <a:xfrm>
            <a:off x="4937760" y="1228478"/>
            <a:ext cx="3511475" cy="4749812"/>
          </a:xfrm>
          <a:prstGeom prst="rect">
            <a:avLst/>
          </a:prstGeom>
          <a:noFill/>
          <a:ln w="9525">
            <a:noFill/>
            <a:miter lim="800000"/>
            <a:headEnd/>
            <a:tailEnd/>
          </a:ln>
          <a:effectLst/>
        </p:spPr>
      </p:pic>
      <p:sp>
        <p:nvSpPr>
          <p:cNvPr id="2" name="Slide Number Placeholder 1"/>
          <p:cNvSpPr>
            <a:spLocks noGrp="1"/>
          </p:cNvSpPr>
          <p:nvPr>
            <p:ph type="sldNum" sz="quarter" idx="10"/>
          </p:nvPr>
        </p:nvSpPr>
        <p:spPr/>
        <p:txBody>
          <a:bodyPr/>
          <a:lstStyle/>
          <a:p>
            <a:fld id="{0A9724E5-0A80-3C41-8955-F8E17D92E2DB}" type="slidenum">
              <a:rPr lang="en-US" smtClean="0"/>
              <a:pPr/>
              <a:t>39</a:t>
            </a:fld>
            <a:endParaRPr lang="en-US" dirty="0"/>
          </a:p>
        </p:txBody>
      </p:sp>
      <p:pic>
        <p:nvPicPr>
          <p:cNvPr id="11" name="Picture 10" descr="book2.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5760" y="1435608"/>
            <a:ext cx="3163865" cy="4279392"/>
          </a:xfrm>
          <a:prstGeom prst="rect">
            <a:avLst/>
          </a:prstGeom>
        </p:spPr>
      </p:pic>
      <p:sp>
        <p:nvSpPr>
          <p:cNvPr id="3" name="Title 2"/>
          <p:cNvSpPr>
            <a:spLocks noGrp="1"/>
          </p:cNvSpPr>
          <p:nvPr>
            <p:ph type="title"/>
          </p:nvPr>
        </p:nvSpPr>
        <p:spPr/>
        <p:txBody>
          <a:bodyPr/>
          <a:lstStyle/>
          <a:p>
            <a:r>
              <a:rPr lang="en-US" dirty="0" smtClean="0"/>
              <a:t>The 10 Elements Of </a:t>
            </a:r>
            <a:r>
              <a:rPr lang="en-US" dirty="0"/>
              <a:t>A</a:t>
            </a:r>
            <a:r>
              <a:rPr lang="en-US" dirty="0" smtClean="0"/>
              <a:t> Vested Agreement</a:t>
            </a:r>
            <a:endParaRPr lang="en-US" dirty="0"/>
          </a:p>
        </p:txBody>
      </p:sp>
      <p:sp>
        <p:nvSpPr>
          <p:cNvPr id="8" name="Right Arrow 7"/>
          <p:cNvSpPr>
            <a:spLocks noChangeAspect="1"/>
          </p:cNvSpPr>
          <p:nvPr/>
        </p:nvSpPr>
        <p:spPr>
          <a:xfrm>
            <a:off x="3641271" y="2349774"/>
            <a:ext cx="763070" cy="2743200"/>
          </a:xfrm>
          <a:prstGeom prst="rightArrow">
            <a:avLst>
              <a:gd name="adj1" fmla="val 44352"/>
              <a:gd name="adj2" fmla="val 67797"/>
            </a:avLst>
          </a:prstGeom>
          <a:solidFill>
            <a:schemeClr val="accent1"/>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5163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help anyone, anywhere in the world, anytime of the day, gain a basic understanding of the Vested </a:t>
            </a:r>
            <a:r>
              <a:rPr lang="en-US" dirty="0"/>
              <a:t>b</a:t>
            </a:r>
            <a:r>
              <a:rPr lang="en-US" dirty="0" smtClean="0"/>
              <a:t>usiness model, free of charge</a:t>
            </a:r>
            <a:endParaRPr lang="en-US" dirty="0"/>
          </a:p>
          <a:p>
            <a:r>
              <a:rPr lang="en-US" dirty="0" smtClean="0"/>
              <a:t>To provide advocates of the Vested business model with an easy way to share the basics of the Vested mindset and business model</a:t>
            </a:r>
          </a:p>
          <a:p>
            <a:endParaRPr lang="en-US" dirty="0" smtClean="0"/>
          </a:p>
          <a:p>
            <a:endParaRPr lang="en-US"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4</a:t>
            </a:fld>
            <a:endParaRPr lang="en-US" dirty="0"/>
          </a:p>
        </p:txBody>
      </p:sp>
      <p:sp>
        <p:nvSpPr>
          <p:cNvPr id="4" name="Title 3"/>
          <p:cNvSpPr>
            <a:spLocks noGrp="1"/>
          </p:cNvSpPr>
          <p:nvPr>
            <p:ph type="title"/>
          </p:nvPr>
        </p:nvSpPr>
        <p:spPr>
          <a:xfrm>
            <a:off x="457200" y="61278"/>
            <a:ext cx="8229600" cy="782637"/>
          </a:xfrm>
        </p:spPr>
        <p:txBody>
          <a:bodyPr>
            <a:normAutofit/>
          </a:bodyPr>
          <a:lstStyle/>
          <a:p>
            <a:r>
              <a:rPr lang="en-US" dirty="0" smtClean="0"/>
              <a:t>Purpose </a:t>
            </a:r>
            <a:r>
              <a:rPr lang="en-US" dirty="0"/>
              <a:t>O</a:t>
            </a:r>
            <a:r>
              <a:rPr lang="en-US" dirty="0" smtClean="0"/>
              <a:t>f This </a:t>
            </a:r>
            <a:r>
              <a:rPr lang="en-US" dirty="0"/>
              <a:t>C</a:t>
            </a:r>
            <a:r>
              <a:rPr lang="en-US" dirty="0" smtClean="0"/>
              <a:t>ourse</a:t>
            </a:r>
            <a:endParaRPr lang="en-US" dirty="0"/>
          </a:p>
        </p:txBody>
      </p:sp>
    </p:spTree>
    <p:extLst>
      <p:ext uri="{BB962C8B-B14F-4D97-AF65-F5344CB8AC3E}">
        <p14:creationId xmlns:p14="http://schemas.microsoft.com/office/powerpoint/2010/main" val="254684664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61278"/>
            <a:ext cx="8229601" cy="782637"/>
          </a:xfrm>
        </p:spPr>
        <p:txBody>
          <a:bodyPr>
            <a:noAutofit/>
          </a:bodyPr>
          <a:lstStyle/>
          <a:p>
            <a:r>
              <a:rPr lang="en-US" sz="3000" dirty="0" smtClean="0"/>
              <a:t>Today’s </a:t>
            </a:r>
            <a:r>
              <a:rPr lang="en-US" sz="3000" dirty="0"/>
              <a:t>C</a:t>
            </a:r>
            <a:r>
              <a:rPr lang="en-US" sz="3000" dirty="0" smtClean="0"/>
              <a:t>ontracts </a:t>
            </a:r>
            <a:r>
              <a:rPr lang="en-US" sz="3000" dirty="0"/>
              <a:t>F</a:t>
            </a:r>
            <a:r>
              <a:rPr lang="en-US" sz="3000" dirty="0" smtClean="0"/>
              <a:t>ocus </a:t>
            </a:r>
            <a:r>
              <a:rPr lang="en-US" sz="3000" dirty="0"/>
              <a:t>O</a:t>
            </a:r>
            <a:r>
              <a:rPr lang="en-US" sz="3000" dirty="0" smtClean="0"/>
              <a:t>n </a:t>
            </a:r>
            <a:r>
              <a:rPr lang="en-US" sz="3000" dirty="0"/>
              <a:t>T</a:t>
            </a:r>
            <a:r>
              <a:rPr lang="en-US" sz="3000" dirty="0" smtClean="0"/>
              <a:t>he </a:t>
            </a:r>
            <a:r>
              <a:rPr lang="en-US" sz="3000" dirty="0"/>
              <a:t>W</a:t>
            </a:r>
            <a:r>
              <a:rPr lang="en-US" sz="3000" dirty="0" smtClean="0"/>
              <a:t>rong </a:t>
            </a:r>
            <a:r>
              <a:rPr lang="en-US" sz="3000" dirty="0"/>
              <a:t>T</a:t>
            </a:r>
            <a:r>
              <a:rPr lang="en-US" sz="3000" dirty="0" smtClean="0"/>
              <a:t>hings </a:t>
            </a:r>
            <a:endParaRPr lang="en-US" sz="3000" dirty="0"/>
          </a:p>
        </p:txBody>
      </p:sp>
      <p:graphicFrame>
        <p:nvGraphicFramePr>
          <p:cNvPr id="3" name="Table 2"/>
          <p:cNvGraphicFramePr>
            <a:graphicFrameLocks noGrp="1"/>
          </p:cNvGraphicFramePr>
          <p:nvPr>
            <p:extLst>
              <p:ext uri="{D42A27DB-BD31-4B8C-83A1-F6EECF244321}">
                <p14:modId xmlns:p14="http://schemas.microsoft.com/office/powerpoint/2010/main" val="95925366"/>
              </p:ext>
            </p:extLst>
          </p:nvPr>
        </p:nvGraphicFramePr>
        <p:xfrm>
          <a:off x="1397000" y="1327890"/>
          <a:ext cx="6364514" cy="4002648"/>
        </p:xfrm>
        <a:graphic>
          <a:graphicData uri="http://schemas.openxmlformats.org/drawingml/2006/table">
            <a:tbl>
              <a:tblPr/>
              <a:tblGrid>
                <a:gridCol w="6364514"/>
              </a:tblGrid>
              <a:tr h="518888">
                <a:tc>
                  <a:txBody>
                    <a:bodyPr/>
                    <a:lstStyle/>
                    <a:p>
                      <a:pPr marL="104775" marR="104140" algn="ctr" fontAlgn="ctr">
                        <a:lnSpc>
                          <a:spcPct val="115000"/>
                        </a:lnSpc>
                        <a:spcBef>
                          <a:spcPts val="0"/>
                        </a:spcBef>
                        <a:spcAft>
                          <a:spcPts val="0"/>
                        </a:spcAft>
                      </a:pPr>
                      <a:r>
                        <a:rPr lang="en-GB" sz="1800" b="1" kern="1200" dirty="0">
                          <a:solidFill>
                            <a:srgbClr val="FFFFFF"/>
                          </a:solidFill>
                          <a:latin typeface="Arial" pitchFamily="34" charset="0"/>
                          <a:ea typeface="Times New Roman"/>
                          <a:cs typeface="Arial" pitchFamily="34" charset="0"/>
                        </a:rPr>
                        <a:t>Terms where internal and external concern </a:t>
                      </a:r>
                      <a:r>
                        <a:rPr lang="en-GB" sz="1800" b="1" kern="1200" dirty="0" smtClean="0">
                          <a:solidFill>
                            <a:srgbClr val="FFFFFF"/>
                          </a:solidFill>
                          <a:latin typeface="Arial" pitchFamily="34" charset="0"/>
                          <a:ea typeface="Times New Roman"/>
                          <a:cs typeface="Arial" pitchFamily="34" charset="0"/>
                        </a:rPr>
                        <a:t>increased</a:t>
                      </a:r>
                      <a:endParaRPr lang="en-US" sz="1800" dirty="0">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7F00"/>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Price / Charge / Price Changes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Payment</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Limitation of Liability</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Invoices / Late Payment</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Indemnification</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Service Withdrawal or Termination (cause / convenience)</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Service Levels and Warranties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Business Continuity / Disaster Recovery</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Confidential Information / Data Protection</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48376">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Liquidated Damages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bl>
          </a:graphicData>
        </a:graphic>
      </p:graphicFrame>
      <p:sp>
        <p:nvSpPr>
          <p:cNvPr id="4" name="TextBox 3"/>
          <p:cNvSpPr txBox="1"/>
          <p:nvPr/>
        </p:nvSpPr>
        <p:spPr>
          <a:xfrm>
            <a:off x="1882015" y="5470510"/>
            <a:ext cx="5823857" cy="646331"/>
          </a:xfrm>
          <a:prstGeom prst="rect">
            <a:avLst/>
          </a:prstGeom>
          <a:noFill/>
        </p:spPr>
        <p:txBody>
          <a:bodyPr wrap="square" rtlCol="0">
            <a:spAutoFit/>
          </a:bodyPr>
          <a:lstStyle/>
          <a:p>
            <a:r>
              <a:rPr lang="en-US" dirty="0" smtClean="0"/>
              <a:t>Source: International Association for Contract and 		      Commercial Management</a:t>
            </a:r>
            <a:endParaRPr lang="en-US" dirty="0"/>
          </a:p>
        </p:txBody>
      </p:sp>
      <p:sp>
        <p:nvSpPr>
          <p:cNvPr id="5" name="Oval 4"/>
          <p:cNvSpPr/>
          <p:nvPr/>
        </p:nvSpPr>
        <p:spPr>
          <a:xfrm>
            <a:off x="1397000" y="1966519"/>
            <a:ext cx="6364514" cy="2797629"/>
          </a:xfrm>
          <a:prstGeom prst="ellipse">
            <a:avLst/>
          </a:prstGeom>
          <a:noFill/>
          <a:ln w="28575" cmpd="sng">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0"/>
          </p:nvPr>
        </p:nvSpPr>
        <p:spPr/>
        <p:txBody>
          <a:bodyPr/>
          <a:lstStyle/>
          <a:p>
            <a:fld id="{0A9724E5-0A80-3C41-8955-F8E17D92E2DB}" type="slidenum">
              <a:rPr lang="en-US" smtClean="0"/>
              <a:pPr/>
              <a:t>40</a:t>
            </a:fld>
            <a:endParaRPr lang="en-US" dirty="0"/>
          </a:p>
        </p:txBody>
      </p:sp>
    </p:spTree>
    <p:extLst>
      <p:ext uri="{BB962C8B-B14F-4D97-AF65-F5344CB8AC3E}">
        <p14:creationId xmlns:p14="http://schemas.microsoft.com/office/powerpoint/2010/main" val="222652890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They Should Focus On….</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801006169"/>
              </p:ext>
            </p:extLst>
          </p:nvPr>
        </p:nvGraphicFramePr>
        <p:xfrm>
          <a:off x="1422401" y="1132731"/>
          <a:ext cx="6262914" cy="4277109"/>
        </p:xfrm>
        <a:graphic>
          <a:graphicData uri="http://schemas.openxmlformats.org/drawingml/2006/table">
            <a:tbl>
              <a:tblPr/>
              <a:tblGrid>
                <a:gridCol w="6262914"/>
              </a:tblGrid>
              <a:tr h="772269">
                <a:tc>
                  <a:txBody>
                    <a:bodyPr/>
                    <a:lstStyle/>
                    <a:p>
                      <a:pPr marL="80010" marR="146685" algn="ctr">
                        <a:lnSpc>
                          <a:spcPct val="115000"/>
                        </a:lnSpc>
                        <a:spcBef>
                          <a:spcPts val="0"/>
                        </a:spcBef>
                        <a:spcAft>
                          <a:spcPts val="0"/>
                        </a:spcAft>
                      </a:pPr>
                      <a:r>
                        <a:rPr lang="en-GB" sz="1800" b="1" kern="1200" dirty="0">
                          <a:solidFill>
                            <a:schemeClr val="bg1"/>
                          </a:solidFill>
                          <a:latin typeface="Arial" pitchFamily="34" charset="0"/>
                          <a:ea typeface="Times New Roman"/>
                          <a:cs typeface="Arial" pitchFamily="34" charset="0"/>
                        </a:rPr>
                        <a:t>Terms </a:t>
                      </a:r>
                      <a:r>
                        <a:rPr lang="en-GB" sz="1800" b="1" kern="1200" dirty="0" smtClean="0">
                          <a:solidFill>
                            <a:schemeClr val="bg1"/>
                          </a:solidFill>
                          <a:latin typeface="Arial" pitchFamily="34" charset="0"/>
                          <a:ea typeface="Times New Roman"/>
                          <a:cs typeface="Arial" pitchFamily="34" charset="0"/>
                        </a:rPr>
                        <a:t>that are more </a:t>
                      </a:r>
                      <a:r>
                        <a:rPr lang="en-GB" sz="1800" b="1" kern="1200" dirty="0">
                          <a:solidFill>
                            <a:schemeClr val="bg1"/>
                          </a:solidFill>
                          <a:latin typeface="Arial" pitchFamily="34" charset="0"/>
                          <a:ea typeface="Times New Roman"/>
                          <a:cs typeface="Arial" pitchFamily="34" charset="0"/>
                        </a:rPr>
                        <a:t>productive in supporting successful relationships</a:t>
                      </a:r>
                      <a:endParaRPr lang="en-US" sz="1800" dirty="0">
                        <a:solidFill>
                          <a:schemeClr val="bg1"/>
                        </a:solidFill>
                        <a:latin typeface="Arial" pitchFamily="34" charset="0"/>
                        <a:ea typeface="Times New Roman"/>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77F00"/>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Scope and Goals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Change Management</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Communications and Reporting</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Responsibilities of the Parties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Service Levels and Warranties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Price / Charge / Price Changes</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Limitation of Liability</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Delivery / Acceptance</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Dispute Resolution</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r>
              <a:tr h="350484">
                <a:tc>
                  <a:txBody>
                    <a:bodyPr/>
                    <a:lstStyle/>
                    <a:p>
                      <a:pPr marL="0" marR="0" algn="ctr" fontAlgn="b">
                        <a:lnSpc>
                          <a:spcPct val="115000"/>
                        </a:lnSpc>
                        <a:spcBef>
                          <a:spcPts val="0"/>
                        </a:spcBef>
                        <a:spcAft>
                          <a:spcPts val="0"/>
                        </a:spcAft>
                      </a:pPr>
                      <a:r>
                        <a:rPr lang="en-GB" sz="1600" kern="1200" dirty="0">
                          <a:solidFill>
                            <a:srgbClr val="5C5C5C"/>
                          </a:solidFill>
                          <a:latin typeface="Arial" pitchFamily="34" charset="0"/>
                          <a:ea typeface="Times New Roman"/>
                          <a:cs typeface="Arial" pitchFamily="34" charset="0"/>
                        </a:rPr>
                        <a:t>Indemnification</a:t>
                      </a:r>
                      <a:endParaRPr lang="en-US" sz="1600" dirty="0">
                        <a:solidFill>
                          <a:srgbClr val="5C5C5C"/>
                        </a:solidFill>
                        <a:latin typeface="Arial" pitchFamily="34" charset="0"/>
                        <a:ea typeface="Times New Roman"/>
                        <a:cs typeface="Arial"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9ED"/>
                    </a:solidFill>
                  </a:tcPr>
                </a:tc>
              </a:tr>
            </a:tbl>
          </a:graphicData>
        </a:graphic>
      </p:graphicFrame>
      <p:sp>
        <p:nvSpPr>
          <p:cNvPr id="5" name="Oval 4"/>
          <p:cNvSpPr/>
          <p:nvPr/>
        </p:nvSpPr>
        <p:spPr>
          <a:xfrm>
            <a:off x="1792515" y="1923143"/>
            <a:ext cx="5537199" cy="1505857"/>
          </a:xfrm>
          <a:prstGeom prst="ellipse">
            <a:avLst/>
          </a:prstGeom>
          <a:noFill/>
          <a:ln w="28575" cmpd="sng">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0"/>
          </p:nvPr>
        </p:nvSpPr>
        <p:spPr/>
        <p:txBody>
          <a:bodyPr/>
          <a:lstStyle/>
          <a:p>
            <a:fld id="{0A9724E5-0A80-3C41-8955-F8E17D92E2DB}" type="slidenum">
              <a:rPr lang="en-US" smtClean="0"/>
              <a:pPr/>
              <a:t>41</a:t>
            </a:fld>
            <a:endParaRPr lang="en-US" dirty="0"/>
          </a:p>
        </p:txBody>
      </p:sp>
      <p:sp>
        <p:nvSpPr>
          <p:cNvPr id="7" name="TextBox 6"/>
          <p:cNvSpPr txBox="1"/>
          <p:nvPr/>
        </p:nvSpPr>
        <p:spPr>
          <a:xfrm>
            <a:off x="1861458" y="5548699"/>
            <a:ext cx="5823857" cy="646331"/>
          </a:xfrm>
          <a:prstGeom prst="rect">
            <a:avLst/>
          </a:prstGeom>
          <a:noFill/>
        </p:spPr>
        <p:txBody>
          <a:bodyPr wrap="square" rtlCol="0">
            <a:spAutoFit/>
          </a:bodyPr>
          <a:lstStyle/>
          <a:p>
            <a:r>
              <a:rPr lang="en-US" dirty="0" smtClean="0"/>
              <a:t>Source: International Association for Contract and 		      Commercial Management</a:t>
            </a:r>
            <a:endParaRPr lang="en-US" dirty="0"/>
          </a:p>
        </p:txBody>
      </p:sp>
    </p:spTree>
    <p:extLst>
      <p:ext uri="{BB962C8B-B14F-4D97-AF65-F5344CB8AC3E}">
        <p14:creationId xmlns:p14="http://schemas.microsoft.com/office/powerpoint/2010/main" val="200324602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337671" y="136318"/>
            <a:ext cx="8229600" cy="567766"/>
          </a:xfrm>
        </p:spPr>
        <p:txBody>
          <a:bodyPr>
            <a:noAutofit/>
          </a:bodyPr>
          <a:lstStyle/>
          <a:p>
            <a:r>
              <a:rPr lang="en-US" sz="2800" dirty="0" smtClean="0"/>
              <a:t>Vested Methodology Prevents Agreement Failures</a:t>
            </a:r>
          </a:p>
        </p:txBody>
      </p:sp>
      <p:graphicFrame>
        <p:nvGraphicFramePr>
          <p:cNvPr id="7" name="Object 3"/>
          <p:cNvGraphicFramePr>
            <a:graphicFrameLocks noGrp="1" noChangeAspect="1"/>
          </p:cNvGraphicFramePr>
          <p:nvPr>
            <p:ph type="chart" idx="4294967295"/>
            <p:extLst>
              <p:ext uri="{D42A27DB-BD31-4B8C-83A1-F6EECF244321}">
                <p14:modId xmlns:p14="http://schemas.microsoft.com/office/powerpoint/2010/main" val="2653021177"/>
              </p:ext>
            </p:extLst>
          </p:nvPr>
        </p:nvGraphicFramePr>
        <p:xfrm>
          <a:off x="593259" y="1146629"/>
          <a:ext cx="7974012" cy="5080000"/>
        </p:xfrm>
        <a:graphic>
          <a:graphicData uri="http://schemas.openxmlformats.org/drawingml/2006/chart">
            <c:chart xmlns:c="http://schemas.openxmlformats.org/drawingml/2006/chart" xmlns:r="http://schemas.openxmlformats.org/officeDocument/2006/relationships" r:id="rId3"/>
          </a:graphicData>
        </a:graphic>
      </p:graphicFrame>
      <p:sp>
        <p:nvSpPr>
          <p:cNvPr id="1028" name="Text Box 4"/>
          <p:cNvSpPr txBox="1">
            <a:spLocks noChangeArrowheads="1"/>
          </p:cNvSpPr>
          <p:nvPr/>
        </p:nvSpPr>
        <p:spPr bwMode="auto">
          <a:xfrm>
            <a:off x="4459181" y="6140928"/>
            <a:ext cx="4495800" cy="222250"/>
          </a:xfrm>
          <a:prstGeom prst="rect">
            <a:avLst/>
          </a:prstGeom>
          <a:noFill/>
          <a:ln w="9525">
            <a:noFill/>
            <a:miter lim="800000"/>
            <a:headEnd/>
            <a:tailEnd/>
          </a:ln>
        </p:spPr>
        <p:txBody>
          <a:bodyPr lIns="0" tIns="0" rIns="0" bIns="0"/>
          <a:lstStyle/>
          <a:p>
            <a:pPr marL="114300" indent="-114300" algn="ctr">
              <a:spcBef>
                <a:spcPct val="50000"/>
              </a:spcBef>
            </a:pPr>
            <a:r>
              <a:rPr lang="en-US" sz="1100" i="0" dirty="0" smtClean="0">
                <a:solidFill>
                  <a:srgbClr val="5C5C5C"/>
                </a:solidFill>
                <a:ea typeface="Tahoma" pitchFamily="34" charset="0"/>
                <a:cs typeface="Tahoma" pitchFamily="34" charset="0"/>
              </a:rPr>
              <a:t>Source</a:t>
            </a:r>
            <a:r>
              <a:rPr lang="en-US" sz="1100" i="0" dirty="0">
                <a:solidFill>
                  <a:srgbClr val="5C5C5C"/>
                </a:solidFill>
                <a:ea typeface="Tahoma" pitchFamily="34" charset="0"/>
                <a:cs typeface="Tahoma" pitchFamily="34" charset="0"/>
              </a:rPr>
              <a:t>:  </a:t>
            </a:r>
            <a:r>
              <a:rPr lang="en-US" sz="1100" dirty="0">
                <a:solidFill>
                  <a:srgbClr val="5C5C5C"/>
                </a:solidFill>
                <a:ea typeface="Tahoma" pitchFamily="34" charset="0"/>
                <a:cs typeface="Tahoma" pitchFamily="34" charset="0"/>
              </a:rPr>
              <a:t>Outsourcing Center </a:t>
            </a:r>
            <a:r>
              <a:rPr lang="en-US" sz="1100" dirty="0" smtClean="0">
                <a:solidFill>
                  <a:srgbClr val="5C5C5C"/>
                </a:solidFill>
                <a:ea typeface="Tahoma" pitchFamily="34" charset="0"/>
                <a:cs typeface="Tahoma" pitchFamily="34" charset="0"/>
              </a:rPr>
              <a:t>Survey</a:t>
            </a:r>
            <a:r>
              <a:rPr lang="en-US" sz="1100" i="0" dirty="0">
                <a:solidFill>
                  <a:srgbClr val="5C5C5C"/>
                </a:solidFill>
                <a:ea typeface="Tahoma" pitchFamily="34" charset="0"/>
                <a:cs typeface="Tahoma" pitchFamily="34" charset="0"/>
              </a:rPr>
              <a:t>.  Outsourcing </a:t>
            </a:r>
            <a:r>
              <a:rPr lang="en-US" sz="1100" i="0" dirty="0" smtClean="0">
                <a:solidFill>
                  <a:srgbClr val="5C5C5C"/>
                </a:solidFill>
                <a:ea typeface="Tahoma" pitchFamily="34" charset="0"/>
                <a:cs typeface="Tahoma" pitchFamily="34" charset="0"/>
              </a:rPr>
              <a:t>Center</a:t>
            </a:r>
            <a:endParaRPr lang="en-US" sz="1100" i="0" dirty="0">
              <a:solidFill>
                <a:srgbClr val="5C5C5C"/>
              </a:solidFill>
              <a:ea typeface="Tahoma" pitchFamily="34" charset="0"/>
              <a:cs typeface="Tahoma" pitchFamily="34" charset="0"/>
            </a:endParaRPr>
          </a:p>
        </p:txBody>
      </p:sp>
      <p:sp>
        <p:nvSpPr>
          <p:cNvPr id="1029" name="Rectangle 5"/>
          <p:cNvSpPr>
            <a:spLocks noChangeArrowheads="1"/>
          </p:cNvSpPr>
          <p:nvPr/>
        </p:nvSpPr>
        <p:spPr bwMode="auto">
          <a:xfrm>
            <a:off x="1809077" y="5782239"/>
            <a:ext cx="2045110" cy="302774"/>
          </a:xfrm>
          <a:prstGeom prst="rect">
            <a:avLst/>
          </a:prstGeom>
          <a:noFill/>
          <a:ln w="12700">
            <a:noFill/>
            <a:miter lim="800000"/>
            <a:headEnd/>
            <a:tailEnd/>
          </a:ln>
        </p:spPr>
        <p:txBody>
          <a:bodyPr wrap="none" lIns="86486" tIns="43243" rIns="86486" bIns="43243">
            <a:spAutoFit/>
          </a:bodyPr>
          <a:lstStyle/>
          <a:p>
            <a:r>
              <a:rPr lang="en-US" sz="1400" dirty="0">
                <a:solidFill>
                  <a:srgbClr val="5C5C5C"/>
                </a:solidFill>
              </a:rPr>
              <a:t>Percent of Respondents</a:t>
            </a:r>
          </a:p>
        </p:txBody>
      </p:sp>
      <p:sp>
        <p:nvSpPr>
          <p:cNvPr id="1030" name="Rectangle 6"/>
          <p:cNvSpPr>
            <a:spLocks noChangeArrowheads="1"/>
          </p:cNvSpPr>
          <p:nvPr/>
        </p:nvSpPr>
        <p:spPr bwMode="auto">
          <a:xfrm>
            <a:off x="2052050" y="6002763"/>
            <a:ext cx="1643589" cy="271997"/>
          </a:xfrm>
          <a:prstGeom prst="rect">
            <a:avLst/>
          </a:prstGeom>
          <a:noFill/>
          <a:ln w="12700">
            <a:noFill/>
            <a:miter lim="800000"/>
            <a:headEnd/>
            <a:tailEnd/>
          </a:ln>
        </p:spPr>
        <p:txBody>
          <a:bodyPr wrap="none" lIns="86486" tIns="43243" rIns="86486" bIns="43243">
            <a:spAutoFit/>
          </a:bodyPr>
          <a:lstStyle/>
          <a:p>
            <a:r>
              <a:rPr lang="en-US" sz="1200" dirty="0">
                <a:solidFill>
                  <a:srgbClr val="5C5C5C"/>
                </a:solidFill>
              </a:rPr>
              <a:t>Note: 11% in “Other”</a:t>
            </a:r>
          </a:p>
        </p:txBody>
      </p:sp>
      <p:sp>
        <p:nvSpPr>
          <p:cNvPr id="8" name="Oval 7"/>
          <p:cNvSpPr/>
          <p:nvPr/>
        </p:nvSpPr>
        <p:spPr bwMode="auto">
          <a:xfrm>
            <a:off x="407773" y="2718485"/>
            <a:ext cx="8526162" cy="3163331"/>
          </a:xfrm>
          <a:prstGeom prst="ellipse">
            <a:avLst/>
          </a:prstGeom>
          <a:noFill/>
          <a:ln w="28575" cap="flat" cmpd="sng" algn="ctr">
            <a:solidFill>
              <a:schemeClr val="accent4"/>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cs typeface="Arial" charset="0"/>
            </a:endParaRPr>
          </a:p>
        </p:txBody>
      </p:sp>
      <p:sp>
        <p:nvSpPr>
          <p:cNvPr id="9" name="Slide Number Placeholder 8"/>
          <p:cNvSpPr>
            <a:spLocks noGrp="1"/>
          </p:cNvSpPr>
          <p:nvPr>
            <p:ph type="sldNum" sz="quarter" idx="10"/>
          </p:nvPr>
        </p:nvSpPr>
        <p:spPr/>
        <p:txBody>
          <a:bodyPr/>
          <a:lstStyle/>
          <a:p>
            <a:fld id="{0A9724E5-0A80-3C41-8955-F8E17D92E2DB}" type="slidenum">
              <a:rPr lang="en-US" smtClean="0"/>
              <a:pPr/>
              <a:t>42</a:t>
            </a:fld>
            <a:endParaRPr lang="en-US" dirty="0"/>
          </a:p>
        </p:txBody>
      </p:sp>
    </p:spTree>
    <p:extLst>
      <p:ext uri="{BB962C8B-B14F-4D97-AF65-F5344CB8AC3E}">
        <p14:creationId xmlns:p14="http://schemas.microsoft.com/office/powerpoint/2010/main" val="19077915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70014" y="61278"/>
            <a:ext cx="8216786" cy="782637"/>
          </a:xfrm>
        </p:spPr>
        <p:txBody>
          <a:bodyPr/>
          <a:lstStyle/>
          <a:p>
            <a:r>
              <a:rPr lang="en-US" dirty="0"/>
              <a:t>A Vested Agreement Has Structure</a:t>
            </a:r>
          </a:p>
        </p:txBody>
      </p:sp>
      <p:cxnSp>
        <p:nvCxnSpPr>
          <p:cNvPr id="4" name="Straight Connector 3"/>
          <p:cNvCxnSpPr/>
          <p:nvPr/>
        </p:nvCxnSpPr>
        <p:spPr>
          <a:xfrm flipH="1">
            <a:off x="1040788" y="1908797"/>
            <a:ext cx="1212" cy="1817903"/>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5400000">
            <a:off x="763696" y="3386858"/>
            <a:ext cx="3349821" cy="0"/>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835222" y="1908798"/>
            <a:ext cx="2789" cy="1826282"/>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4785958" y="3747124"/>
            <a:ext cx="3676648" cy="0"/>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0011" y="6064024"/>
            <a:ext cx="5290136" cy="600164"/>
          </a:xfrm>
          <a:prstGeom prst="rect">
            <a:avLst/>
          </a:prstGeom>
          <a:noFill/>
        </p:spPr>
        <p:txBody>
          <a:bodyPr wrap="square" rtlCol="0">
            <a:spAutoFit/>
          </a:bodyPr>
          <a:lstStyle/>
          <a:p>
            <a:r>
              <a:rPr lang="en-US" sz="1100" dirty="0">
                <a:latin typeface="+mj-lt"/>
                <a:cs typeface="Times New Roman" pitchFamily="18" charset="0"/>
              </a:rPr>
              <a:t>A </a:t>
            </a:r>
            <a:r>
              <a:rPr lang="en-US" sz="1100" dirty="0" smtClean="0">
                <a:latin typeface="+mj-lt"/>
                <a:cs typeface="Times New Roman" pitchFamily="18" charset="0"/>
              </a:rPr>
              <a:t>Vested agreement </a:t>
            </a:r>
            <a:r>
              <a:rPr lang="en-US" sz="1100" dirty="0">
                <a:latin typeface="+mj-lt"/>
                <a:cs typeface="Times New Roman" pitchFamily="18" charset="0"/>
              </a:rPr>
              <a:t>is structured as </a:t>
            </a:r>
            <a:r>
              <a:rPr lang="en-US" sz="1100" dirty="0" smtClean="0">
                <a:latin typeface="+mj-lt"/>
                <a:cs typeface="Times New Roman" pitchFamily="18" charset="0"/>
              </a:rPr>
              <a:t>follows: A </a:t>
            </a:r>
            <a:r>
              <a:rPr lang="en-US" sz="1100" dirty="0">
                <a:latin typeface="+mj-lt"/>
                <a:cs typeface="Times New Roman" pitchFamily="18" charset="0"/>
              </a:rPr>
              <a:t>Master agreement </a:t>
            </a:r>
            <a:r>
              <a:rPr lang="en-US" sz="1100" dirty="0" smtClean="0">
                <a:latin typeface="+mj-lt"/>
                <a:cs typeface="Times New Roman" pitchFamily="18" charset="0"/>
              </a:rPr>
              <a:t>is combined with subordinated schedules or exhibits that individually outline each of the 5 Rules and 10 elements of Vested.  </a:t>
            </a:r>
            <a:endParaRPr lang="en-US" sz="1100" dirty="0">
              <a:latin typeface="+mj-lt"/>
              <a:cs typeface="Times New Roman" pitchFamily="18" charset="0"/>
            </a:endParaRPr>
          </a:p>
        </p:txBody>
      </p:sp>
      <p:sp>
        <p:nvSpPr>
          <p:cNvPr id="10" name="TextBox 9"/>
          <p:cNvSpPr txBox="1"/>
          <p:nvPr/>
        </p:nvSpPr>
        <p:spPr>
          <a:xfrm>
            <a:off x="5224671" y="1048284"/>
            <a:ext cx="3436374" cy="707886"/>
          </a:xfrm>
          <a:prstGeom prst="rect">
            <a:avLst/>
          </a:prstGeom>
          <a:noFill/>
        </p:spPr>
        <p:txBody>
          <a:bodyPr wrap="square" rtlCol="0">
            <a:spAutoFit/>
          </a:bodyPr>
          <a:lstStyle/>
          <a:p>
            <a:pPr algn="ctr"/>
            <a:r>
              <a:rPr lang="en-US" sz="2000" b="1" dirty="0" smtClean="0">
                <a:latin typeface="+mj-lt"/>
                <a:cs typeface="Times New Roman" pitchFamily="18" charset="0"/>
              </a:rPr>
              <a:t>Vested Agreement Structure</a:t>
            </a:r>
            <a:endParaRPr lang="en-US" sz="2000" b="1" dirty="0">
              <a:latin typeface="+mj-lt"/>
              <a:cs typeface="Times New Roman" pitchFamily="18" charset="0"/>
            </a:endParaRPr>
          </a:p>
        </p:txBody>
      </p:sp>
      <p:sp>
        <p:nvSpPr>
          <p:cNvPr id="11" name="TextBox 10"/>
          <p:cNvSpPr txBox="1"/>
          <p:nvPr/>
        </p:nvSpPr>
        <p:spPr>
          <a:xfrm>
            <a:off x="7549161" y="5993389"/>
            <a:ext cx="1102312" cy="215444"/>
          </a:xfrm>
          <a:prstGeom prst="rect">
            <a:avLst/>
          </a:prstGeom>
          <a:noFill/>
        </p:spPr>
        <p:txBody>
          <a:bodyPr wrap="square" rtlCol="0">
            <a:spAutoFit/>
          </a:bodyPr>
          <a:lstStyle/>
          <a:p>
            <a:pPr algn="r"/>
            <a:r>
              <a:rPr lang="en-US" sz="800" b="1" dirty="0" smtClean="0">
                <a:latin typeface="+mj-lt"/>
                <a:cs typeface="Times New Roman" pitchFamily="18" charset="0"/>
              </a:rPr>
              <a:t>© 2013 Vested</a:t>
            </a:r>
            <a:r>
              <a:rPr lang="en-US" sz="800" b="1" baseline="30000" dirty="0" smtClean="0">
                <a:latin typeface="+mj-lt"/>
                <a:cs typeface="Times New Roman" pitchFamily="18" charset="0"/>
              </a:rPr>
              <a:t>®</a:t>
            </a:r>
            <a:endParaRPr lang="en-US" sz="800" b="1" baseline="30000" dirty="0">
              <a:latin typeface="+mj-lt"/>
              <a:cs typeface="Times New Roman" pitchFamily="18" charset="0"/>
            </a:endParaRPr>
          </a:p>
        </p:txBody>
      </p:sp>
      <p:cxnSp>
        <p:nvCxnSpPr>
          <p:cNvPr id="12" name="Straight Connector 11"/>
          <p:cNvCxnSpPr/>
          <p:nvPr/>
        </p:nvCxnSpPr>
        <p:spPr>
          <a:xfrm flipH="1">
            <a:off x="1020030" y="1920140"/>
            <a:ext cx="7028478" cy="14"/>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55" idx="2"/>
          </p:cNvCxnSpPr>
          <p:nvPr/>
        </p:nvCxnSpPr>
        <p:spPr>
          <a:xfrm flipH="1">
            <a:off x="8012917" y="1920140"/>
            <a:ext cx="17303" cy="1259029"/>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94200" y="5575789"/>
            <a:ext cx="1625902" cy="261610"/>
          </a:xfrm>
          <a:prstGeom prst="rect">
            <a:avLst/>
          </a:prstGeom>
          <a:noFill/>
        </p:spPr>
        <p:txBody>
          <a:bodyPr wrap="square" rtlCol="0">
            <a:spAutoFit/>
          </a:bodyPr>
          <a:lstStyle/>
          <a:p>
            <a:r>
              <a:rPr lang="en-US" sz="1050" dirty="0" smtClean="0">
                <a:latin typeface="+mj-lt"/>
                <a:cs typeface="Times New Roman" pitchFamily="18" charset="0"/>
              </a:rPr>
              <a:t>Service Provider Owned</a:t>
            </a:r>
            <a:endParaRPr lang="en-US" sz="1050" dirty="0">
              <a:latin typeface="+mj-lt"/>
              <a:cs typeface="Times New Roman" pitchFamily="18" charset="0"/>
            </a:endParaRPr>
          </a:p>
        </p:txBody>
      </p:sp>
      <p:cxnSp>
        <p:nvCxnSpPr>
          <p:cNvPr id="15" name="Straight Connector 14"/>
          <p:cNvCxnSpPr/>
          <p:nvPr/>
        </p:nvCxnSpPr>
        <p:spPr>
          <a:xfrm rot="16200000" flipH="1">
            <a:off x="3314679" y="3829545"/>
            <a:ext cx="3841948" cy="13153"/>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2905261" y="1391316"/>
            <a:ext cx="304819" cy="0"/>
          </a:xfrm>
          <a:prstGeom prst="line">
            <a:avLst/>
          </a:prstGeom>
          <a:ln w="38100">
            <a:solidFill>
              <a:srgbClr val="5C5C5C"/>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70967" y="2345404"/>
            <a:ext cx="804656" cy="219453"/>
          </a:xfrm>
          <a:prstGeom prst="rect">
            <a:avLst/>
          </a:prstGeom>
          <a:noFill/>
        </p:spPr>
        <p:txBody>
          <a:bodyPr wrap="square" rtlCol="0">
            <a:spAutoFit/>
          </a:bodyPr>
          <a:lstStyle/>
          <a:p>
            <a:r>
              <a:rPr lang="en-US" sz="900" b="1" dirty="0" smtClean="0">
                <a:latin typeface="+mj-lt"/>
                <a:cs typeface="Times New Roman" pitchFamily="18" charset="0"/>
              </a:rPr>
              <a:t>Element 1</a:t>
            </a:r>
            <a:endParaRPr lang="en-US" sz="900" b="1" dirty="0">
              <a:latin typeface="+mj-lt"/>
              <a:cs typeface="Times New Roman" pitchFamily="18" charset="0"/>
            </a:endParaRPr>
          </a:p>
        </p:txBody>
      </p:sp>
      <p:sp>
        <p:nvSpPr>
          <p:cNvPr id="18" name="TextBox 17"/>
          <p:cNvSpPr txBox="1"/>
          <p:nvPr/>
        </p:nvSpPr>
        <p:spPr>
          <a:xfrm>
            <a:off x="276005" y="3218691"/>
            <a:ext cx="804656" cy="219453"/>
          </a:xfrm>
          <a:prstGeom prst="rect">
            <a:avLst/>
          </a:prstGeom>
          <a:noFill/>
        </p:spPr>
        <p:txBody>
          <a:bodyPr wrap="square" rtlCol="0">
            <a:spAutoFit/>
          </a:bodyPr>
          <a:lstStyle/>
          <a:p>
            <a:r>
              <a:rPr lang="en-US" sz="900" b="1" dirty="0" smtClean="0">
                <a:latin typeface="+mj-lt"/>
                <a:cs typeface="Times New Roman" pitchFamily="18" charset="0"/>
              </a:rPr>
              <a:t>Element 2</a:t>
            </a:r>
            <a:endParaRPr lang="en-US" sz="900" b="1" dirty="0">
              <a:latin typeface="+mj-lt"/>
              <a:cs typeface="Times New Roman" pitchFamily="18" charset="0"/>
            </a:endParaRPr>
          </a:p>
        </p:txBody>
      </p:sp>
      <p:sp>
        <p:nvSpPr>
          <p:cNvPr id="19" name="TextBox 18"/>
          <p:cNvSpPr txBox="1"/>
          <p:nvPr/>
        </p:nvSpPr>
        <p:spPr>
          <a:xfrm>
            <a:off x="1673483" y="2345404"/>
            <a:ext cx="804656" cy="219453"/>
          </a:xfrm>
          <a:prstGeom prst="rect">
            <a:avLst/>
          </a:prstGeom>
          <a:noFill/>
        </p:spPr>
        <p:txBody>
          <a:bodyPr wrap="square" rtlCol="0">
            <a:spAutoFit/>
          </a:bodyPr>
          <a:lstStyle/>
          <a:p>
            <a:r>
              <a:rPr lang="en-US" sz="900" b="1" dirty="0" smtClean="0">
                <a:latin typeface="+mj-lt"/>
                <a:cs typeface="Times New Roman" pitchFamily="18" charset="0"/>
              </a:rPr>
              <a:t>Element 3</a:t>
            </a:r>
            <a:endParaRPr lang="en-US" sz="900" b="1" dirty="0">
              <a:latin typeface="+mj-lt"/>
              <a:cs typeface="Times New Roman" pitchFamily="18" charset="0"/>
            </a:endParaRPr>
          </a:p>
        </p:txBody>
      </p:sp>
      <p:sp>
        <p:nvSpPr>
          <p:cNvPr id="20" name="TextBox 19"/>
          <p:cNvSpPr txBox="1"/>
          <p:nvPr/>
        </p:nvSpPr>
        <p:spPr>
          <a:xfrm>
            <a:off x="3064192" y="2345404"/>
            <a:ext cx="804656" cy="219453"/>
          </a:xfrm>
          <a:prstGeom prst="rect">
            <a:avLst/>
          </a:prstGeom>
          <a:noFill/>
        </p:spPr>
        <p:txBody>
          <a:bodyPr wrap="square" rtlCol="0">
            <a:spAutoFit/>
          </a:bodyPr>
          <a:lstStyle/>
          <a:p>
            <a:r>
              <a:rPr lang="en-US" sz="900" b="1" dirty="0" smtClean="0">
                <a:latin typeface="+mj-lt"/>
                <a:cs typeface="Times New Roman" pitchFamily="18" charset="0"/>
              </a:rPr>
              <a:t>Element 4</a:t>
            </a:r>
            <a:endParaRPr lang="en-US" sz="900" b="1" dirty="0">
              <a:latin typeface="+mj-lt"/>
              <a:cs typeface="Times New Roman" pitchFamily="18" charset="0"/>
            </a:endParaRPr>
          </a:p>
        </p:txBody>
      </p:sp>
      <p:sp>
        <p:nvSpPr>
          <p:cNvPr id="21" name="TextBox 20"/>
          <p:cNvSpPr txBox="1"/>
          <p:nvPr/>
        </p:nvSpPr>
        <p:spPr>
          <a:xfrm>
            <a:off x="3074192" y="3199189"/>
            <a:ext cx="804656" cy="219453"/>
          </a:xfrm>
          <a:prstGeom prst="rect">
            <a:avLst/>
          </a:prstGeom>
          <a:noFill/>
        </p:spPr>
        <p:txBody>
          <a:bodyPr wrap="square" rtlCol="0">
            <a:spAutoFit/>
          </a:bodyPr>
          <a:lstStyle/>
          <a:p>
            <a:r>
              <a:rPr lang="en-US" sz="900" b="1" dirty="0" smtClean="0">
                <a:latin typeface="+mj-lt"/>
                <a:cs typeface="Times New Roman" pitchFamily="18" charset="0"/>
              </a:rPr>
              <a:t>Element 5</a:t>
            </a:r>
            <a:endParaRPr lang="en-US" sz="900" b="1" dirty="0">
              <a:latin typeface="+mj-lt"/>
              <a:cs typeface="Times New Roman" pitchFamily="18" charset="0"/>
            </a:endParaRPr>
          </a:p>
        </p:txBody>
      </p:sp>
      <p:sp>
        <p:nvSpPr>
          <p:cNvPr id="22" name="TextBox 21"/>
          <p:cNvSpPr txBox="1"/>
          <p:nvPr/>
        </p:nvSpPr>
        <p:spPr>
          <a:xfrm>
            <a:off x="4458492" y="2345404"/>
            <a:ext cx="804656" cy="219453"/>
          </a:xfrm>
          <a:prstGeom prst="rect">
            <a:avLst/>
          </a:prstGeom>
          <a:noFill/>
        </p:spPr>
        <p:txBody>
          <a:bodyPr wrap="square" rtlCol="0">
            <a:spAutoFit/>
          </a:bodyPr>
          <a:lstStyle/>
          <a:p>
            <a:r>
              <a:rPr lang="en-US" sz="900" b="1" dirty="0" smtClean="0">
                <a:latin typeface="+mj-lt"/>
                <a:cs typeface="Times New Roman" pitchFamily="18" charset="0"/>
              </a:rPr>
              <a:t>Element 6</a:t>
            </a:r>
            <a:endParaRPr lang="en-US" sz="900" b="1" dirty="0">
              <a:latin typeface="+mj-lt"/>
              <a:cs typeface="Times New Roman" pitchFamily="18" charset="0"/>
            </a:endParaRPr>
          </a:p>
        </p:txBody>
      </p:sp>
      <p:sp>
        <p:nvSpPr>
          <p:cNvPr id="23" name="TextBox 22"/>
          <p:cNvSpPr txBox="1"/>
          <p:nvPr/>
        </p:nvSpPr>
        <p:spPr>
          <a:xfrm>
            <a:off x="5849292" y="3218691"/>
            <a:ext cx="804656" cy="219453"/>
          </a:xfrm>
          <a:prstGeom prst="rect">
            <a:avLst/>
          </a:prstGeom>
          <a:noFill/>
        </p:spPr>
        <p:txBody>
          <a:bodyPr wrap="square" rtlCol="0">
            <a:spAutoFit/>
          </a:bodyPr>
          <a:lstStyle/>
          <a:p>
            <a:r>
              <a:rPr lang="en-US" sz="900" b="1" dirty="0" smtClean="0">
                <a:latin typeface="+mj-lt"/>
                <a:cs typeface="Times New Roman" pitchFamily="18" charset="0"/>
              </a:rPr>
              <a:t>Element 7</a:t>
            </a:r>
            <a:endParaRPr lang="en-US" sz="900" b="1" dirty="0">
              <a:latin typeface="+mj-lt"/>
              <a:cs typeface="Times New Roman" pitchFamily="18" charset="0"/>
            </a:endParaRPr>
          </a:p>
        </p:txBody>
      </p:sp>
      <p:sp>
        <p:nvSpPr>
          <p:cNvPr id="24" name="TextBox 23"/>
          <p:cNvSpPr txBox="1"/>
          <p:nvPr/>
        </p:nvSpPr>
        <p:spPr>
          <a:xfrm>
            <a:off x="5869292" y="4085741"/>
            <a:ext cx="804656" cy="219453"/>
          </a:xfrm>
          <a:prstGeom prst="rect">
            <a:avLst/>
          </a:prstGeom>
          <a:noFill/>
        </p:spPr>
        <p:txBody>
          <a:bodyPr wrap="square" rtlCol="0">
            <a:spAutoFit/>
          </a:bodyPr>
          <a:lstStyle/>
          <a:p>
            <a:r>
              <a:rPr lang="en-US" sz="900" b="1" dirty="0" smtClean="0">
                <a:latin typeface="+mj-lt"/>
                <a:cs typeface="Times New Roman" pitchFamily="18" charset="0"/>
              </a:rPr>
              <a:t>Element 8</a:t>
            </a:r>
            <a:endParaRPr lang="en-US" sz="900" b="1" dirty="0">
              <a:latin typeface="+mj-lt"/>
              <a:cs typeface="Times New Roman" pitchFamily="18" charset="0"/>
            </a:endParaRPr>
          </a:p>
        </p:txBody>
      </p:sp>
      <p:sp>
        <p:nvSpPr>
          <p:cNvPr id="25" name="TextBox 24"/>
          <p:cNvSpPr txBox="1"/>
          <p:nvPr/>
        </p:nvSpPr>
        <p:spPr>
          <a:xfrm>
            <a:off x="5869292" y="4982980"/>
            <a:ext cx="804656" cy="219453"/>
          </a:xfrm>
          <a:prstGeom prst="rect">
            <a:avLst/>
          </a:prstGeom>
          <a:noFill/>
        </p:spPr>
        <p:txBody>
          <a:bodyPr wrap="square" rtlCol="0">
            <a:spAutoFit/>
          </a:bodyPr>
          <a:lstStyle/>
          <a:p>
            <a:r>
              <a:rPr lang="en-US" sz="900" b="1" dirty="0" smtClean="0">
                <a:latin typeface="+mj-lt"/>
                <a:cs typeface="Times New Roman" pitchFamily="18" charset="0"/>
              </a:rPr>
              <a:t>Element 9</a:t>
            </a:r>
            <a:endParaRPr lang="en-US" sz="900" b="1" dirty="0">
              <a:latin typeface="+mj-lt"/>
              <a:cs typeface="Times New Roman" pitchFamily="18" charset="0"/>
            </a:endParaRPr>
          </a:p>
        </p:txBody>
      </p:sp>
      <p:sp>
        <p:nvSpPr>
          <p:cNvPr id="26" name="TextBox 25"/>
          <p:cNvSpPr txBox="1"/>
          <p:nvPr/>
        </p:nvSpPr>
        <p:spPr>
          <a:xfrm>
            <a:off x="7270416" y="2358675"/>
            <a:ext cx="804656" cy="219453"/>
          </a:xfrm>
          <a:prstGeom prst="rect">
            <a:avLst/>
          </a:prstGeom>
          <a:noFill/>
        </p:spPr>
        <p:txBody>
          <a:bodyPr wrap="square" rtlCol="0">
            <a:spAutoFit/>
          </a:bodyPr>
          <a:lstStyle/>
          <a:p>
            <a:r>
              <a:rPr lang="en-US" sz="900" b="1" dirty="0" smtClean="0">
                <a:latin typeface="+mj-lt"/>
                <a:cs typeface="Times New Roman" pitchFamily="18" charset="0"/>
              </a:rPr>
              <a:t>Element 10</a:t>
            </a:r>
            <a:endParaRPr lang="en-US" sz="900" b="1" dirty="0">
              <a:latin typeface="+mj-lt"/>
              <a:cs typeface="Times New Roman" pitchFamily="18" charset="0"/>
            </a:endParaRPr>
          </a:p>
        </p:txBody>
      </p:sp>
      <p:sp>
        <p:nvSpPr>
          <p:cNvPr id="27" name="Flowchart: Alternate Process 26"/>
          <p:cNvSpPr/>
          <p:nvPr/>
        </p:nvSpPr>
        <p:spPr>
          <a:xfrm>
            <a:off x="1901614" y="5631565"/>
            <a:ext cx="228600" cy="152400"/>
          </a:xfrm>
          <a:prstGeom prst="flowChartAlternateProcess">
            <a:avLst/>
          </a:prstGeom>
          <a:solidFill>
            <a:srgbClr val="5C5C5C"/>
          </a:solidFill>
          <a:ln>
            <a:solidFill>
              <a:srgbClr val="5C5C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00" dirty="0" smtClean="0">
              <a:solidFill>
                <a:sysClr val="windowText" lastClr="000000"/>
              </a:solidFill>
              <a:latin typeface="+mj-lt"/>
              <a:cs typeface="Times New Roman" pitchFamily="18" charset="0"/>
            </a:endParaRPr>
          </a:p>
        </p:txBody>
      </p:sp>
      <p:sp>
        <p:nvSpPr>
          <p:cNvPr id="28" name="Rounded Rectangle 27"/>
          <p:cNvSpPr/>
          <p:nvPr/>
        </p:nvSpPr>
        <p:spPr>
          <a:xfrm>
            <a:off x="1904554" y="1048416"/>
            <a:ext cx="1066800" cy="685800"/>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smtClean="0">
                <a:solidFill>
                  <a:schemeClr val="bg1"/>
                </a:solidFill>
              </a:rPr>
              <a:t>Master Services agreement (MSA)</a:t>
            </a:r>
            <a:endParaRPr lang="en-US" sz="890" cap="all" dirty="0">
              <a:solidFill>
                <a:schemeClr val="bg1"/>
              </a:solidFill>
            </a:endParaRPr>
          </a:p>
        </p:txBody>
      </p:sp>
      <p:sp>
        <p:nvSpPr>
          <p:cNvPr id="29" name="Rounded Rectangle 28"/>
          <p:cNvSpPr/>
          <p:nvPr/>
        </p:nvSpPr>
        <p:spPr>
          <a:xfrm>
            <a:off x="632019" y="2089492"/>
            <a:ext cx="816861" cy="228600"/>
          </a:xfrm>
          <a:prstGeom prst="roundRect">
            <a:avLst>
              <a:gd name="adj" fmla="val 34012"/>
            </a:avLst>
          </a:prstGeom>
          <a:solidFill>
            <a:schemeClr val="bg1"/>
          </a:solidFill>
          <a:ln w="28575"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1000" cap="all" dirty="0" smtClean="0">
                <a:solidFill>
                  <a:srgbClr val="5C5C5C"/>
                </a:solidFill>
              </a:rPr>
              <a:t>Rule 1</a:t>
            </a:r>
            <a:endParaRPr lang="en-US" sz="1000" cap="all" dirty="0">
              <a:solidFill>
                <a:srgbClr val="5C5C5C"/>
              </a:solidFill>
            </a:endParaRPr>
          </a:p>
        </p:txBody>
      </p:sp>
      <p:sp>
        <p:nvSpPr>
          <p:cNvPr id="30" name="Rounded Rectangle 29"/>
          <p:cNvSpPr/>
          <p:nvPr/>
        </p:nvSpPr>
        <p:spPr>
          <a:xfrm>
            <a:off x="402196" y="2557824"/>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smtClean="0">
                <a:solidFill>
                  <a:schemeClr val="bg1"/>
                </a:solidFill>
              </a:rPr>
              <a:t>Business Model</a:t>
            </a:r>
            <a:endParaRPr lang="en-US" sz="890" cap="all" dirty="0">
              <a:solidFill>
                <a:schemeClr val="bg1"/>
              </a:solidFill>
            </a:endParaRPr>
          </a:p>
        </p:txBody>
      </p:sp>
      <p:sp>
        <p:nvSpPr>
          <p:cNvPr id="31" name="Rounded Rectangle 30"/>
          <p:cNvSpPr/>
          <p:nvPr/>
        </p:nvSpPr>
        <p:spPr>
          <a:xfrm>
            <a:off x="402232" y="3426670"/>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Shared Vision Statement of Intent</a:t>
            </a:r>
          </a:p>
        </p:txBody>
      </p:sp>
      <p:sp>
        <p:nvSpPr>
          <p:cNvPr id="32" name="Rounded Rectangle 31"/>
          <p:cNvSpPr/>
          <p:nvPr/>
        </p:nvSpPr>
        <p:spPr>
          <a:xfrm>
            <a:off x="3208108" y="999570"/>
            <a:ext cx="2102037" cy="783493"/>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marL="114300" indent="-114300">
              <a:buFont typeface="Arial" pitchFamily="34" charset="0"/>
              <a:buChar char="•"/>
            </a:pPr>
            <a:r>
              <a:rPr lang="en-US" sz="890" dirty="0">
                <a:solidFill>
                  <a:schemeClr val="bg1"/>
                </a:solidFill>
                <a:cs typeface="Times New Roman" pitchFamily="18" charset="0"/>
              </a:rPr>
              <a:t>Non-disclosure </a:t>
            </a:r>
          </a:p>
          <a:p>
            <a:pPr marL="114300" indent="-114300">
              <a:buFont typeface="Arial" pitchFamily="34" charset="0"/>
              <a:buChar char="•"/>
            </a:pPr>
            <a:r>
              <a:rPr lang="en-US" sz="890" dirty="0">
                <a:solidFill>
                  <a:schemeClr val="bg1"/>
                </a:solidFill>
                <a:cs typeface="Times New Roman" pitchFamily="18" charset="0"/>
              </a:rPr>
              <a:t>Non-compete</a:t>
            </a:r>
          </a:p>
          <a:p>
            <a:pPr marL="114300" indent="-114300">
              <a:buFont typeface="Arial" pitchFamily="34" charset="0"/>
              <a:buChar char="•"/>
            </a:pPr>
            <a:r>
              <a:rPr lang="en-US" sz="890" dirty="0">
                <a:solidFill>
                  <a:schemeClr val="bg1"/>
                </a:solidFill>
                <a:cs typeface="Times New Roman" pitchFamily="18" charset="0"/>
              </a:rPr>
              <a:t>Limitation of Liability </a:t>
            </a:r>
          </a:p>
          <a:p>
            <a:pPr marL="114300" indent="-114300">
              <a:buFont typeface="Arial" pitchFamily="34" charset="0"/>
              <a:buChar char="•"/>
            </a:pPr>
            <a:r>
              <a:rPr lang="en-US" sz="890" dirty="0">
                <a:solidFill>
                  <a:schemeClr val="bg1"/>
                </a:solidFill>
                <a:cs typeface="Times New Roman" pitchFamily="18" charset="0"/>
              </a:rPr>
              <a:t>Termination /Renewal</a:t>
            </a:r>
          </a:p>
          <a:p>
            <a:pPr marL="114300" indent="-114300">
              <a:buFont typeface="Arial" pitchFamily="34" charset="0"/>
              <a:buChar char="•"/>
            </a:pPr>
            <a:r>
              <a:rPr lang="en-US" sz="890" dirty="0">
                <a:solidFill>
                  <a:schemeClr val="bg1"/>
                </a:solidFill>
                <a:cs typeface="Times New Roman" pitchFamily="18" charset="0"/>
              </a:rPr>
              <a:t>Other</a:t>
            </a:r>
          </a:p>
        </p:txBody>
      </p:sp>
      <p:sp>
        <p:nvSpPr>
          <p:cNvPr id="33" name="Rounded Rectangle 32"/>
          <p:cNvSpPr/>
          <p:nvPr/>
        </p:nvSpPr>
        <p:spPr>
          <a:xfrm>
            <a:off x="5985726" y="3426670"/>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Relationship Management Framework</a:t>
            </a:r>
          </a:p>
        </p:txBody>
      </p:sp>
      <p:sp>
        <p:nvSpPr>
          <p:cNvPr id="34" name="Rounded Rectangle 33"/>
          <p:cNvSpPr/>
          <p:nvPr/>
        </p:nvSpPr>
        <p:spPr>
          <a:xfrm>
            <a:off x="4597097" y="2562601"/>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Pricing Model</a:t>
            </a:r>
          </a:p>
        </p:txBody>
      </p:sp>
      <p:sp>
        <p:nvSpPr>
          <p:cNvPr id="35" name="Rounded Rectangle 34"/>
          <p:cNvSpPr/>
          <p:nvPr/>
        </p:nvSpPr>
        <p:spPr>
          <a:xfrm>
            <a:off x="3199455" y="3426670"/>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Performance Management Plan</a:t>
            </a:r>
          </a:p>
        </p:txBody>
      </p:sp>
      <p:sp>
        <p:nvSpPr>
          <p:cNvPr id="36" name="Rounded Rectangle 35"/>
          <p:cNvSpPr/>
          <p:nvPr/>
        </p:nvSpPr>
        <p:spPr>
          <a:xfrm>
            <a:off x="3201854" y="2547376"/>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Desired Outcomes </a:t>
            </a:r>
          </a:p>
        </p:txBody>
      </p:sp>
      <p:sp>
        <p:nvSpPr>
          <p:cNvPr id="37" name="Rounded Rectangle 36"/>
          <p:cNvSpPr/>
          <p:nvPr/>
        </p:nvSpPr>
        <p:spPr>
          <a:xfrm>
            <a:off x="1805236" y="2547034"/>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Statement of Objectives</a:t>
            </a:r>
          </a:p>
          <a:p>
            <a:pPr algn="ctr"/>
            <a:r>
              <a:rPr lang="en-US" sz="890" cap="all" dirty="0">
                <a:solidFill>
                  <a:schemeClr val="bg1"/>
                </a:solidFill>
              </a:rPr>
              <a:t>(What)</a:t>
            </a:r>
          </a:p>
        </p:txBody>
      </p:sp>
      <p:sp>
        <p:nvSpPr>
          <p:cNvPr id="38" name="Rounded Rectangle 37"/>
          <p:cNvSpPr/>
          <p:nvPr/>
        </p:nvSpPr>
        <p:spPr>
          <a:xfrm>
            <a:off x="1894417" y="3426670"/>
            <a:ext cx="1094232" cy="557778"/>
          </a:xfrm>
          <a:prstGeom prst="roundRect">
            <a:avLst>
              <a:gd name="adj" fmla="val 7341"/>
            </a:avLst>
          </a:prstGeom>
          <a:solidFill>
            <a:srgbClr val="5C5C5C"/>
          </a:solidFill>
          <a:ln w="19050">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Work Scope </a:t>
            </a:r>
            <a:r>
              <a:rPr lang="en-US" sz="890" cap="all" dirty="0" smtClean="0">
                <a:solidFill>
                  <a:schemeClr val="bg1"/>
                </a:solidFill>
              </a:rPr>
              <a:t>&amp; Allocation</a:t>
            </a:r>
            <a:endParaRPr lang="en-US" sz="890" cap="all" dirty="0">
              <a:solidFill>
                <a:schemeClr val="bg1"/>
              </a:solidFill>
            </a:endParaRPr>
          </a:p>
          <a:p>
            <a:pPr algn="ctr"/>
            <a:r>
              <a:rPr lang="en-US" sz="890" cap="all" dirty="0">
                <a:solidFill>
                  <a:schemeClr val="bg1"/>
                </a:solidFill>
              </a:rPr>
              <a:t>(How) </a:t>
            </a:r>
          </a:p>
        </p:txBody>
      </p:sp>
      <p:sp>
        <p:nvSpPr>
          <p:cNvPr id="39" name="Rounded Rectangle 38"/>
          <p:cNvSpPr/>
          <p:nvPr/>
        </p:nvSpPr>
        <p:spPr>
          <a:xfrm>
            <a:off x="5985726" y="4325102"/>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Transformation Management Framework</a:t>
            </a:r>
          </a:p>
        </p:txBody>
      </p:sp>
      <p:sp>
        <p:nvSpPr>
          <p:cNvPr id="40" name="Rounded Rectangle 39"/>
          <p:cNvSpPr/>
          <p:nvPr/>
        </p:nvSpPr>
        <p:spPr>
          <a:xfrm>
            <a:off x="5985726" y="5207551"/>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Exit Management Plan</a:t>
            </a:r>
          </a:p>
        </p:txBody>
      </p:sp>
      <p:sp>
        <p:nvSpPr>
          <p:cNvPr id="41" name="Rounded Rectangle 40"/>
          <p:cNvSpPr/>
          <p:nvPr/>
        </p:nvSpPr>
        <p:spPr>
          <a:xfrm>
            <a:off x="4688537" y="3426670"/>
            <a:ext cx="1094232" cy="548634"/>
          </a:xfrm>
          <a:prstGeom prst="roundRect">
            <a:avLst>
              <a:gd name="adj" fmla="val 7341"/>
            </a:avLst>
          </a:prstGeom>
          <a:solidFill>
            <a:srgbClr val="F77C00"/>
          </a:solidFill>
          <a:ln w="19050"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Guardrails</a:t>
            </a:r>
          </a:p>
          <a:p>
            <a:pPr algn="ctr"/>
            <a:r>
              <a:rPr lang="en-US" sz="890" cap="all" dirty="0" smtClean="0">
                <a:solidFill>
                  <a:schemeClr val="bg1"/>
                </a:solidFill>
              </a:rPr>
              <a:t>&amp; Assumptions</a:t>
            </a:r>
            <a:endParaRPr lang="en-US" sz="890" cap="all" dirty="0">
              <a:solidFill>
                <a:schemeClr val="bg1"/>
              </a:solidFill>
            </a:endParaRPr>
          </a:p>
        </p:txBody>
      </p:sp>
      <p:sp>
        <p:nvSpPr>
          <p:cNvPr id="42" name="Rounded Rectangle 41"/>
          <p:cNvSpPr/>
          <p:nvPr/>
        </p:nvSpPr>
        <p:spPr>
          <a:xfrm>
            <a:off x="1884417" y="4113302"/>
            <a:ext cx="1094232" cy="557778"/>
          </a:xfrm>
          <a:prstGeom prst="roundRect">
            <a:avLst>
              <a:gd name="adj" fmla="val 7341"/>
            </a:avLst>
          </a:prstGeom>
          <a:solidFill>
            <a:srgbClr val="5C5C5C"/>
          </a:solidFill>
          <a:ln w="19050">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Operational Performance Reporting</a:t>
            </a:r>
          </a:p>
        </p:txBody>
      </p:sp>
      <p:sp>
        <p:nvSpPr>
          <p:cNvPr id="43" name="Rounded Rectangle 42"/>
          <p:cNvSpPr/>
          <p:nvPr/>
        </p:nvSpPr>
        <p:spPr>
          <a:xfrm>
            <a:off x="1884417" y="4799934"/>
            <a:ext cx="1094232" cy="557778"/>
          </a:xfrm>
          <a:prstGeom prst="roundRect">
            <a:avLst>
              <a:gd name="adj" fmla="val 7341"/>
            </a:avLst>
          </a:prstGeom>
          <a:solidFill>
            <a:srgbClr val="5C5C5C"/>
          </a:solidFill>
          <a:ln w="19050">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QA Plan</a:t>
            </a:r>
          </a:p>
        </p:txBody>
      </p:sp>
      <p:sp>
        <p:nvSpPr>
          <p:cNvPr id="44" name="Rounded Rectangle 43"/>
          <p:cNvSpPr/>
          <p:nvPr/>
        </p:nvSpPr>
        <p:spPr>
          <a:xfrm>
            <a:off x="4688537" y="4099365"/>
            <a:ext cx="1094232" cy="548634"/>
          </a:xfrm>
          <a:prstGeom prst="roundRect">
            <a:avLst>
              <a:gd name="adj" fmla="val 7341"/>
            </a:avLst>
          </a:prstGeom>
          <a:solidFill>
            <a:srgbClr val="F77C00"/>
          </a:solidFill>
          <a:ln w="19050"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Risk Assessment  </a:t>
            </a:r>
          </a:p>
        </p:txBody>
      </p:sp>
      <p:sp>
        <p:nvSpPr>
          <p:cNvPr id="45" name="Rounded Rectangle 44"/>
          <p:cNvSpPr/>
          <p:nvPr/>
        </p:nvSpPr>
        <p:spPr>
          <a:xfrm>
            <a:off x="4688537" y="4772060"/>
            <a:ext cx="1094232" cy="548634"/>
          </a:xfrm>
          <a:prstGeom prst="roundRect">
            <a:avLst>
              <a:gd name="adj" fmla="val 7341"/>
            </a:avLst>
          </a:prstGeom>
          <a:solidFill>
            <a:srgbClr val="F77C00"/>
          </a:solidFill>
          <a:ln w="19050"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Margin Matching  </a:t>
            </a:r>
          </a:p>
        </p:txBody>
      </p:sp>
      <p:sp>
        <p:nvSpPr>
          <p:cNvPr id="46" name="Rounded Rectangle 45"/>
          <p:cNvSpPr/>
          <p:nvPr/>
        </p:nvSpPr>
        <p:spPr>
          <a:xfrm>
            <a:off x="4688537" y="5444755"/>
            <a:ext cx="1094232" cy="548634"/>
          </a:xfrm>
          <a:prstGeom prst="roundRect">
            <a:avLst>
              <a:gd name="adj" fmla="val 7341"/>
            </a:avLst>
          </a:prstGeom>
          <a:solidFill>
            <a:srgbClr val="F77C00"/>
          </a:solidFill>
          <a:ln w="19050"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Incentives</a:t>
            </a:r>
          </a:p>
        </p:txBody>
      </p:sp>
      <p:sp>
        <p:nvSpPr>
          <p:cNvPr id="47" name="Rounded Rectangle 46"/>
          <p:cNvSpPr/>
          <p:nvPr/>
        </p:nvSpPr>
        <p:spPr>
          <a:xfrm>
            <a:off x="2031953" y="2089492"/>
            <a:ext cx="816861" cy="228600"/>
          </a:xfrm>
          <a:prstGeom prst="roundRect">
            <a:avLst>
              <a:gd name="adj" fmla="val 34012"/>
            </a:avLst>
          </a:prstGeom>
          <a:solidFill>
            <a:schemeClr val="bg1"/>
          </a:solidFill>
          <a:ln w="28575"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1000" cap="all" dirty="0" smtClean="0">
                <a:solidFill>
                  <a:srgbClr val="5C5C5C"/>
                </a:solidFill>
              </a:rPr>
              <a:t>Rule 2</a:t>
            </a:r>
            <a:endParaRPr lang="en-US" sz="1000" cap="all" dirty="0">
              <a:solidFill>
                <a:srgbClr val="5C5C5C"/>
              </a:solidFill>
            </a:endParaRPr>
          </a:p>
        </p:txBody>
      </p:sp>
      <p:sp>
        <p:nvSpPr>
          <p:cNvPr id="48" name="Rounded Rectangle 47"/>
          <p:cNvSpPr/>
          <p:nvPr/>
        </p:nvSpPr>
        <p:spPr>
          <a:xfrm>
            <a:off x="3431887" y="2089492"/>
            <a:ext cx="816861" cy="228600"/>
          </a:xfrm>
          <a:prstGeom prst="roundRect">
            <a:avLst>
              <a:gd name="adj" fmla="val 34012"/>
            </a:avLst>
          </a:prstGeom>
          <a:solidFill>
            <a:schemeClr val="bg1"/>
          </a:solidFill>
          <a:ln w="28575"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1000" cap="all" dirty="0" smtClean="0">
                <a:solidFill>
                  <a:srgbClr val="5C5C5C"/>
                </a:solidFill>
              </a:rPr>
              <a:t>Rule 3</a:t>
            </a:r>
            <a:endParaRPr lang="en-US" sz="1000" cap="all" dirty="0">
              <a:solidFill>
                <a:srgbClr val="5C5C5C"/>
              </a:solidFill>
            </a:endParaRPr>
          </a:p>
        </p:txBody>
      </p:sp>
      <p:sp>
        <p:nvSpPr>
          <p:cNvPr id="49" name="Rounded Rectangle 48"/>
          <p:cNvSpPr/>
          <p:nvPr/>
        </p:nvSpPr>
        <p:spPr>
          <a:xfrm>
            <a:off x="4834652" y="2089492"/>
            <a:ext cx="816861" cy="228600"/>
          </a:xfrm>
          <a:prstGeom prst="roundRect">
            <a:avLst>
              <a:gd name="adj" fmla="val 34012"/>
            </a:avLst>
          </a:prstGeom>
          <a:solidFill>
            <a:schemeClr val="bg1"/>
          </a:solidFill>
          <a:ln w="28575"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1000" cap="all" dirty="0" smtClean="0">
                <a:solidFill>
                  <a:srgbClr val="5C5C5C"/>
                </a:solidFill>
              </a:rPr>
              <a:t>Rule 4</a:t>
            </a:r>
            <a:endParaRPr lang="en-US" sz="1000" cap="all" dirty="0">
              <a:solidFill>
                <a:srgbClr val="5C5C5C"/>
              </a:solidFill>
            </a:endParaRPr>
          </a:p>
        </p:txBody>
      </p:sp>
      <p:sp>
        <p:nvSpPr>
          <p:cNvPr id="50" name="Rounded Rectangle 49"/>
          <p:cNvSpPr/>
          <p:nvPr/>
        </p:nvSpPr>
        <p:spPr>
          <a:xfrm>
            <a:off x="6261757" y="2089492"/>
            <a:ext cx="2100457" cy="228964"/>
          </a:xfrm>
          <a:prstGeom prst="roundRect">
            <a:avLst>
              <a:gd name="adj" fmla="val 34012"/>
            </a:avLst>
          </a:prstGeom>
          <a:solidFill>
            <a:schemeClr val="bg1"/>
          </a:solidFill>
          <a:ln w="28575" cmpd="sng">
            <a:solidFill>
              <a:srgbClr val="5C5C5C"/>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1000" cap="all" dirty="0" smtClean="0">
                <a:solidFill>
                  <a:srgbClr val="5C5C5C"/>
                </a:solidFill>
              </a:rPr>
              <a:t>Rule 5</a:t>
            </a:r>
            <a:endParaRPr lang="en-US" sz="1000" cap="all" dirty="0">
              <a:solidFill>
                <a:srgbClr val="5C5C5C"/>
              </a:solidFill>
            </a:endParaRPr>
          </a:p>
        </p:txBody>
      </p:sp>
      <p:grpSp>
        <p:nvGrpSpPr>
          <p:cNvPr id="51" name="Group 50"/>
          <p:cNvGrpSpPr/>
          <p:nvPr/>
        </p:nvGrpSpPr>
        <p:grpSpPr>
          <a:xfrm>
            <a:off x="7374361" y="2539097"/>
            <a:ext cx="1451912" cy="814859"/>
            <a:chOff x="7444361" y="2289072"/>
            <a:chExt cx="1451912" cy="814859"/>
          </a:xfrm>
        </p:grpSpPr>
        <p:sp>
          <p:nvSpPr>
            <p:cNvPr id="52" name="Rounded Rectangle 51"/>
            <p:cNvSpPr/>
            <p:nvPr/>
          </p:nvSpPr>
          <p:spPr>
            <a:xfrm>
              <a:off x="7619161" y="2463859"/>
              <a:ext cx="1277112" cy="640072"/>
            </a:xfrm>
            <a:prstGeom prst="roundRect">
              <a:avLst>
                <a:gd name="adj" fmla="val 7341"/>
              </a:avLst>
            </a:prstGeom>
            <a:solidFill>
              <a:srgbClr val="F77C00"/>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Special Concerns &amp; Requirements</a:t>
              </a:r>
            </a:p>
          </p:txBody>
        </p:sp>
        <p:sp>
          <p:nvSpPr>
            <p:cNvPr id="53" name="Rounded Rectangle 52"/>
            <p:cNvSpPr/>
            <p:nvPr/>
          </p:nvSpPr>
          <p:spPr>
            <a:xfrm>
              <a:off x="7531761" y="2376465"/>
              <a:ext cx="1277112" cy="640072"/>
            </a:xfrm>
            <a:prstGeom prst="roundRect">
              <a:avLst>
                <a:gd name="adj" fmla="val 7341"/>
              </a:avLst>
            </a:prstGeom>
            <a:solidFill>
              <a:srgbClr val="F77C00"/>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Special Concerns &amp; Requirements</a:t>
              </a:r>
            </a:p>
          </p:txBody>
        </p:sp>
        <p:sp>
          <p:nvSpPr>
            <p:cNvPr id="55" name="Rounded Rectangle 54"/>
            <p:cNvSpPr/>
            <p:nvPr/>
          </p:nvSpPr>
          <p:spPr>
            <a:xfrm>
              <a:off x="7444361" y="2289072"/>
              <a:ext cx="1277112" cy="640072"/>
            </a:xfrm>
            <a:prstGeom prst="roundRect">
              <a:avLst>
                <a:gd name="adj" fmla="val 7341"/>
              </a:avLst>
            </a:prstGeom>
            <a:solidFill>
              <a:srgbClr val="F77C00"/>
            </a:solid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a:solidFill>
                    <a:schemeClr val="bg1"/>
                  </a:solidFill>
                </a:rPr>
                <a:t>Special Concerns &amp; Requirements</a:t>
              </a:r>
            </a:p>
          </p:txBody>
        </p:sp>
      </p:grpSp>
      <p:sp>
        <p:nvSpPr>
          <p:cNvPr id="56" name="Rounded Rectangle 55"/>
          <p:cNvSpPr/>
          <p:nvPr/>
        </p:nvSpPr>
        <p:spPr>
          <a:xfrm>
            <a:off x="5985726" y="2552599"/>
            <a:ext cx="1277112" cy="640072"/>
          </a:xfrm>
          <a:prstGeom prst="roundRect">
            <a:avLst>
              <a:gd name="adj" fmla="val 7341"/>
            </a:avLst>
          </a:prstGeom>
          <a:solidFill>
            <a:srgbClr val="F77C00"/>
          </a:solidFill>
          <a:effectLst/>
        </p:spPr>
        <p:style>
          <a:lnRef idx="1">
            <a:schemeClr val="accent1"/>
          </a:lnRef>
          <a:fillRef idx="3">
            <a:schemeClr val="accent1"/>
          </a:fillRef>
          <a:effectRef idx="2">
            <a:schemeClr val="accent1"/>
          </a:effectRef>
          <a:fontRef idx="minor">
            <a:schemeClr val="lt1"/>
          </a:fontRef>
        </p:style>
        <p:txBody>
          <a:bodyPr lIns="91440" rtlCol="0" anchor="ctr"/>
          <a:lstStyle/>
          <a:p>
            <a:pPr algn="ctr"/>
            <a:r>
              <a:rPr lang="en-US" sz="890" cap="all" dirty="0" smtClean="0">
                <a:solidFill>
                  <a:schemeClr val="bg1"/>
                </a:solidFill>
              </a:rPr>
              <a:t>Governance structure</a:t>
            </a:r>
            <a:endParaRPr lang="en-US" sz="890" cap="all" dirty="0">
              <a:solidFill>
                <a:schemeClr val="bg1"/>
              </a:solidFill>
            </a:endParaRPr>
          </a:p>
        </p:txBody>
      </p:sp>
    </p:spTree>
    <p:extLst>
      <p:ext uri="{BB962C8B-B14F-4D97-AF65-F5344CB8AC3E}">
        <p14:creationId xmlns:p14="http://schemas.microsoft.com/office/powerpoint/2010/main" val="236262664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44</a:t>
            </a:fld>
            <a:endParaRPr lang="en-US" dirty="0"/>
          </a:p>
        </p:txBody>
      </p:sp>
      <p:sp>
        <p:nvSpPr>
          <p:cNvPr id="3" name="Title 2"/>
          <p:cNvSpPr>
            <a:spLocks noGrp="1"/>
          </p:cNvSpPr>
          <p:nvPr>
            <p:ph type="title"/>
          </p:nvPr>
        </p:nvSpPr>
        <p:spPr/>
        <p:txBody>
          <a:bodyPr/>
          <a:lstStyle/>
          <a:p>
            <a:r>
              <a:rPr lang="en-US" dirty="0" smtClean="0"/>
              <a:t>A Business Model</a:t>
            </a:r>
            <a:endParaRPr lang="en-US" dirty="0"/>
          </a:p>
        </p:txBody>
      </p:sp>
    </p:spTree>
    <p:extLst>
      <p:ext uri="{BB962C8B-B14F-4D97-AF65-F5344CB8AC3E}">
        <p14:creationId xmlns:p14="http://schemas.microsoft.com/office/powerpoint/2010/main" val="338633368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5823" y="1329765"/>
            <a:ext cx="4395163" cy="4938059"/>
          </a:xfrm>
        </p:spPr>
        <p:txBody>
          <a:bodyPr>
            <a:noAutofit/>
          </a:bodyPr>
          <a:lstStyle/>
          <a:p>
            <a:pPr marL="231775" indent="-231775"/>
            <a:r>
              <a:rPr lang="en-US" sz="2200" dirty="0" smtClean="0"/>
              <a:t>The Sourcing Interests Group, Center for Outsource Research and Education, International Association for Contract and Commercial Management and the University of Tennessee outlined six sourcing business models in the whitepaper, “Unpacking Sourcing Business Models: 21</a:t>
            </a:r>
            <a:r>
              <a:rPr lang="en-US" sz="2200" baseline="30000" dirty="0" smtClean="0"/>
              <a:t>st</a:t>
            </a:r>
            <a:r>
              <a:rPr lang="en-US" sz="2200" dirty="0" smtClean="0"/>
              <a:t> Century Solutions for Sourcing Services.”</a:t>
            </a:r>
          </a:p>
          <a:p>
            <a:pPr marL="231775" indent="-231775"/>
            <a:r>
              <a:rPr lang="en-US" sz="2200" dirty="0" smtClean="0"/>
              <a:t>Vested is one of the six sourcing business models</a:t>
            </a:r>
            <a:endParaRPr lang="en-GB" sz="2200" dirty="0" smtClean="0"/>
          </a:p>
        </p:txBody>
      </p:sp>
      <p:sp>
        <p:nvSpPr>
          <p:cNvPr id="2" name="Title 1"/>
          <p:cNvSpPr>
            <a:spLocks noGrp="1"/>
          </p:cNvSpPr>
          <p:nvPr>
            <p:ph type="title"/>
          </p:nvPr>
        </p:nvSpPr>
        <p:spPr>
          <a:xfrm>
            <a:off x="246743" y="61278"/>
            <a:ext cx="8650727" cy="790369"/>
          </a:xfrm>
        </p:spPr>
        <p:txBody>
          <a:bodyPr>
            <a:normAutofit/>
          </a:bodyPr>
          <a:lstStyle/>
          <a:p>
            <a:r>
              <a:rPr lang="en-US" sz="3050" dirty="0"/>
              <a:t>Vested </a:t>
            </a:r>
            <a:r>
              <a:rPr lang="en-US" sz="3050" dirty="0" smtClean="0"/>
              <a:t>Is </a:t>
            </a:r>
            <a:r>
              <a:rPr lang="en-US" sz="3050" dirty="0"/>
              <a:t>O</a:t>
            </a:r>
            <a:r>
              <a:rPr lang="en-US" sz="3050" dirty="0" smtClean="0"/>
              <a:t>ne </a:t>
            </a:r>
            <a:r>
              <a:rPr lang="en-US" sz="3050" dirty="0"/>
              <a:t>O</a:t>
            </a:r>
            <a:r>
              <a:rPr lang="en-US" sz="3050" dirty="0" smtClean="0"/>
              <a:t>f </a:t>
            </a:r>
            <a:r>
              <a:rPr lang="en-US" sz="3050" dirty="0"/>
              <a:t>Six Sourcing </a:t>
            </a:r>
            <a:r>
              <a:rPr lang="en-US" sz="3050" dirty="0" smtClean="0"/>
              <a:t>Business </a:t>
            </a:r>
            <a:r>
              <a:rPr lang="en-US" sz="3050" dirty="0"/>
              <a:t>Models</a:t>
            </a:r>
          </a:p>
        </p:txBody>
      </p:sp>
      <p:pic>
        <p:nvPicPr>
          <p:cNvPr id="6" name="Picture 5" descr="Cover Sourcing W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2401" y="1464234"/>
            <a:ext cx="3480209" cy="4503799"/>
          </a:xfrm>
          <a:prstGeom prst="rect">
            <a:avLst/>
          </a:prstGeom>
          <a:ln>
            <a:solidFill>
              <a:schemeClr val="tx1">
                <a:lumMod val="20000"/>
                <a:lumOff val="80000"/>
              </a:schemeClr>
            </a:solidFill>
          </a:ln>
          <a:effectLst>
            <a:outerShdw blurRad="50800" dist="38100" dir="2700000" algn="tl" rotWithShape="0">
              <a:prstClr val="black">
                <a:alpha val="40000"/>
              </a:prstClr>
            </a:outerShdw>
          </a:effectLst>
        </p:spPr>
      </p:pic>
      <p:sp>
        <p:nvSpPr>
          <p:cNvPr id="7"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45</a:t>
            </a:fld>
            <a:endParaRPr lang="en-US" dirty="0"/>
          </a:p>
        </p:txBody>
      </p:sp>
    </p:spTree>
    <p:extLst>
      <p:ext uri="{BB962C8B-B14F-4D97-AF65-F5344CB8AC3E}">
        <p14:creationId xmlns:p14="http://schemas.microsoft.com/office/powerpoint/2010/main" val="4142539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Figure 3.1-03.png"/>
          <p:cNvPicPr>
            <a:picLocks noChangeAspect="1"/>
          </p:cNvPicPr>
          <p:nvPr/>
        </p:nvPicPr>
        <p:blipFill rotWithShape="1">
          <a:blip r:embed="rId2"/>
          <a:srcRect l="19150" t="14715" r="14617" b="8769"/>
          <a:stretch/>
        </p:blipFill>
        <p:spPr>
          <a:xfrm>
            <a:off x="3748179" y="1010442"/>
            <a:ext cx="6055895" cy="5247105"/>
          </a:xfrm>
          <a:prstGeom prst="rect">
            <a:avLst/>
          </a:prstGeom>
        </p:spPr>
      </p:pic>
      <p:pic>
        <p:nvPicPr>
          <p:cNvPr id="24" name="Picture 23" descr="Figure 3.1-02.png"/>
          <p:cNvPicPr>
            <a:picLocks noChangeAspect="1"/>
          </p:cNvPicPr>
          <p:nvPr/>
        </p:nvPicPr>
        <p:blipFill rotWithShape="1">
          <a:blip r:embed="rId3"/>
          <a:srcRect l="19662" t="14715" r="20320" b="7795"/>
          <a:stretch/>
        </p:blipFill>
        <p:spPr>
          <a:xfrm>
            <a:off x="3794969" y="1010442"/>
            <a:ext cx="5487736" cy="5313947"/>
          </a:xfrm>
          <a:prstGeom prst="rect">
            <a:avLst/>
          </a:prstGeom>
        </p:spPr>
      </p:pic>
      <p:pic>
        <p:nvPicPr>
          <p:cNvPr id="63" name="Picture 62" descr="Figure 3.1-04.png"/>
          <p:cNvPicPr>
            <a:picLocks noChangeAspect="1"/>
          </p:cNvPicPr>
          <p:nvPr/>
        </p:nvPicPr>
        <p:blipFill rotWithShape="1">
          <a:blip r:embed="rId4"/>
          <a:srcRect l="38377" t="30116" r="25802" b="25047"/>
          <a:stretch/>
        </p:blipFill>
        <p:spPr>
          <a:xfrm>
            <a:off x="5506127" y="2074270"/>
            <a:ext cx="3275263" cy="3074737"/>
          </a:xfrm>
          <a:prstGeom prst="rect">
            <a:avLst/>
          </a:prstGeom>
        </p:spPr>
      </p:pic>
      <p:sp>
        <p:nvSpPr>
          <p:cNvPr id="48" name="TextBox 47"/>
          <p:cNvSpPr txBox="1">
            <a:spLocks/>
          </p:cNvSpPr>
          <p:nvPr/>
        </p:nvSpPr>
        <p:spPr>
          <a:xfrm rot="2700000">
            <a:off x="4889370" y="4335402"/>
            <a:ext cx="1776408" cy="246221"/>
          </a:xfrm>
          <a:prstGeom prst="rect">
            <a:avLst/>
          </a:prstGeom>
          <a:noFill/>
        </p:spPr>
        <p:txBody>
          <a:bodyPr wrap="square" rtlCol="0">
            <a:spAutoFit/>
          </a:bodyPr>
          <a:lstStyle/>
          <a:p>
            <a:pPr algn="ctr"/>
            <a:r>
              <a:rPr lang="en-US" sz="1000" b="1" dirty="0" smtClean="0">
                <a:solidFill>
                  <a:schemeClr val="accent2"/>
                </a:solidFill>
                <a:latin typeface="Arial" pitchFamily="34" charset="0"/>
                <a:cs typeface="Arial" pitchFamily="34" charset="0"/>
              </a:rPr>
              <a:t>PREFERRED PROVIDER</a:t>
            </a:r>
            <a:endParaRPr lang="en-US" sz="1000" b="1" dirty="0">
              <a:solidFill>
                <a:schemeClr val="accent2"/>
              </a:solidFill>
              <a:latin typeface="Arial" pitchFamily="34" charset="0"/>
              <a:cs typeface="Arial" pitchFamily="34" charset="0"/>
            </a:endParaRPr>
          </a:p>
        </p:txBody>
      </p:sp>
      <p:sp>
        <p:nvSpPr>
          <p:cNvPr id="49" name="TextBox 48"/>
          <p:cNvSpPr txBox="1">
            <a:spLocks/>
          </p:cNvSpPr>
          <p:nvPr/>
        </p:nvSpPr>
        <p:spPr>
          <a:xfrm rot="2700000">
            <a:off x="4801419" y="4632255"/>
            <a:ext cx="1237594" cy="400110"/>
          </a:xfrm>
          <a:prstGeom prst="rect">
            <a:avLst/>
          </a:prstGeom>
          <a:noFill/>
        </p:spPr>
        <p:txBody>
          <a:bodyPr wrap="square" rtlCol="0">
            <a:spAutoFit/>
          </a:bodyPr>
          <a:lstStyle/>
          <a:p>
            <a:pPr algn="ctr"/>
            <a:r>
              <a:rPr lang="en-US" sz="1000" b="1" dirty="0" smtClean="0">
                <a:solidFill>
                  <a:schemeClr val="accent2"/>
                </a:solidFill>
                <a:latin typeface="Arial" pitchFamily="34" charset="0"/>
                <a:cs typeface="Arial" pitchFamily="34" charset="0"/>
              </a:rPr>
              <a:t>APPROVEDPROVIDER</a:t>
            </a:r>
            <a:endParaRPr lang="en-US" sz="1000" b="1" dirty="0">
              <a:solidFill>
                <a:schemeClr val="accent2"/>
              </a:solidFill>
              <a:latin typeface="Arial" pitchFamily="34" charset="0"/>
              <a:cs typeface="Arial" pitchFamily="34" charset="0"/>
            </a:endParaRPr>
          </a:p>
        </p:txBody>
      </p:sp>
      <p:sp>
        <p:nvSpPr>
          <p:cNvPr id="50" name="TextBox 49"/>
          <p:cNvSpPr txBox="1">
            <a:spLocks/>
          </p:cNvSpPr>
          <p:nvPr/>
        </p:nvSpPr>
        <p:spPr>
          <a:xfrm rot="2700000">
            <a:off x="4409029" y="4985201"/>
            <a:ext cx="1185394" cy="553998"/>
          </a:xfrm>
          <a:prstGeom prst="rect">
            <a:avLst/>
          </a:prstGeom>
          <a:noFill/>
        </p:spPr>
        <p:txBody>
          <a:bodyPr wrap="square" rtlCol="0">
            <a:spAutoFit/>
          </a:bodyPr>
          <a:lstStyle/>
          <a:p>
            <a:pPr algn="ctr"/>
            <a:r>
              <a:rPr lang="en-US" sz="1000" b="1" dirty="0" smtClean="0">
                <a:solidFill>
                  <a:schemeClr val="accent2"/>
                </a:solidFill>
                <a:latin typeface="Arial" pitchFamily="34" charset="0"/>
                <a:cs typeface="Arial" pitchFamily="34" charset="0"/>
              </a:rPr>
              <a:t>SIMPLE TRANSACTION PROVIDER </a:t>
            </a:r>
            <a:endParaRPr lang="en-US" sz="1000" b="1" dirty="0">
              <a:solidFill>
                <a:schemeClr val="accent2"/>
              </a:solidFill>
              <a:latin typeface="Arial" pitchFamily="34" charset="0"/>
              <a:cs typeface="Arial" pitchFamily="34" charset="0"/>
            </a:endParaRPr>
          </a:p>
        </p:txBody>
      </p:sp>
      <p:sp>
        <p:nvSpPr>
          <p:cNvPr id="51" name="TextBox 50"/>
          <p:cNvSpPr txBox="1"/>
          <p:nvPr/>
        </p:nvSpPr>
        <p:spPr>
          <a:xfrm rot="17886474">
            <a:off x="4125813" y="4313908"/>
            <a:ext cx="1111114" cy="230832"/>
          </a:xfrm>
          <a:prstGeom prst="rect">
            <a:avLst/>
          </a:prstGeom>
          <a:noFill/>
        </p:spPr>
        <p:txBody>
          <a:bodyPr wrap="square" rtlCol="0">
            <a:spAutoFit/>
          </a:bodyPr>
          <a:lstStyle/>
          <a:p>
            <a:pPr algn="ctr"/>
            <a:r>
              <a:rPr lang="en-US" sz="900" b="1" dirty="0" smtClean="0">
                <a:solidFill>
                  <a:schemeClr val="accent2"/>
                </a:solidFill>
                <a:latin typeface="Arial" pitchFamily="34" charset="0"/>
                <a:cs typeface="Arial" pitchFamily="34" charset="0"/>
              </a:rPr>
              <a:t>TRANSACTION</a:t>
            </a:r>
            <a:endParaRPr lang="en-US" sz="900" b="1" dirty="0">
              <a:solidFill>
                <a:schemeClr val="accent2"/>
              </a:solidFill>
              <a:latin typeface="Arial" pitchFamily="34" charset="0"/>
              <a:cs typeface="Arial" pitchFamily="34" charset="0"/>
            </a:endParaRPr>
          </a:p>
        </p:txBody>
      </p:sp>
      <p:sp>
        <p:nvSpPr>
          <p:cNvPr id="57" name="TextBox 56"/>
          <p:cNvSpPr txBox="1"/>
          <p:nvPr/>
        </p:nvSpPr>
        <p:spPr>
          <a:xfrm rot="17886474">
            <a:off x="4552227" y="3389869"/>
            <a:ext cx="1256561" cy="230832"/>
          </a:xfrm>
          <a:prstGeom prst="rect">
            <a:avLst/>
          </a:prstGeom>
          <a:noFill/>
        </p:spPr>
        <p:txBody>
          <a:bodyPr wrap="square" rtlCol="0">
            <a:spAutoFit/>
          </a:bodyPr>
          <a:lstStyle/>
          <a:p>
            <a:pPr algn="ctr"/>
            <a:r>
              <a:rPr lang="en-US" sz="900" b="1" dirty="0" smtClean="0">
                <a:solidFill>
                  <a:schemeClr val="accent2"/>
                </a:solidFill>
                <a:latin typeface="Arial" pitchFamily="34" charset="0"/>
                <a:cs typeface="Arial" pitchFamily="34" charset="0"/>
              </a:rPr>
              <a:t>PERFORMANCE</a:t>
            </a:r>
            <a:endParaRPr lang="en-US" sz="900" b="1" dirty="0">
              <a:solidFill>
                <a:schemeClr val="accent2"/>
              </a:solidFill>
              <a:latin typeface="Arial" pitchFamily="34" charset="0"/>
              <a:cs typeface="Arial" pitchFamily="34" charset="0"/>
            </a:endParaRPr>
          </a:p>
        </p:txBody>
      </p:sp>
      <p:sp>
        <p:nvSpPr>
          <p:cNvPr id="58" name="TextBox 57"/>
          <p:cNvSpPr txBox="1">
            <a:spLocks/>
          </p:cNvSpPr>
          <p:nvPr/>
        </p:nvSpPr>
        <p:spPr>
          <a:xfrm rot="2700000">
            <a:off x="5248822" y="3806679"/>
            <a:ext cx="1964604" cy="400110"/>
          </a:xfrm>
          <a:prstGeom prst="rect">
            <a:avLst/>
          </a:prstGeom>
          <a:noFill/>
        </p:spPr>
        <p:txBody>
          <a:bodyPr wrap="square" rtlCol="0">
            <a:spAutoFit/>
          </a:bodyPr>
          <a:lstStyle/>
          <a:p>
            <a:pPr algn="ctr"/>
            <a:r>
              <a:rPr lang="en-US" sz="1000" b="1" dirty="0" smtClean="0">
                <a:solidFill>
                  <a:schemeClr val="accent2"/>
                </a:solidFill>
                <a:latin typeface="Arial" pitchFamily="34" charset="0"/>
                <a:cs typeface="Arial" pitchFamily="34" charset="0"/>
              </a:rPr>
              <a:t>PERFORMANCE-BASED RELATIONSHIP</a:t>
            </a:r>
            <a:endParaRPr lang="en-US" sz="1000" b="1" dirty="0">
              <a:solidFill>
                <a:schemeClr val="accent2"/>
              </a:solidFill>
              <a:latin typeface="Arial" pitchFamily="34" charset="0"/>
              <a:cs typeface="Arial" pitchFamily="34" charset="0"/>
            </a:endParaRPr>
          </a:p>
        </p:txBody>
      </p:sp>
      <p:sp>
        <p:nvSpPr>
          <p:cNvPr id="61" name="TextBox 60"/>
          <p:cNvSpPr txBox="1">
            <a:spLocks/>
          </p:cNvSpPr>
          <p:nvPr/>
        </p:nvSpPr>
        <p:spPr>
          <a:xfrm rot="2700000">
            <a:off x="6209272" y="2742583"/>
            <a:ext cx="1964604" cy="584776"/>
          </a:xfrm>
          <a:prstGeom prst="rect">
            <a:avLst/>
          </a:prstGeom>
          <a:noFill/>
        </p:spPr>
        <p:txBody>
          <a:bodyPr wrap="square" rtlCol="0">
            <a:spAutoFit/>
          </a:bodyPr>
          <a:lstStyle/>
          <a:p>
            <a:pPr algn="ctr"/>
            <a:r>
              <a:rPr lang="en-US" sz="1600" b="1" dirty="0" smtClean="0">
                <a:solidFill>
                  <a:schemeClr val="accent2"/>
                </a:solidFill>
                <a:latin typeface="Arial" pitchFamily="34" charset="0"/>
                <a:cs typeface="Arial" pitchFamily="34" charset="0"/>
              </a:rPr>
              <a:t>VESTED</a:t>
            </a:r>
          </a:p>
          <a:p>
            <a:pPr algn="ctr"/>
            <a:r>
              <a:rPr lang="en-US" sz="1600" b="1" dirty="0" smtClean="0">
                <a:solidFill>
                  <a:schemeClr val="accent2"/>
                </a:solidFill>
                <a:latin typeface="Arial" pitchFamily="34" charset="0"/>
                <a:cs typeface="Arial" pitchFamily="34" charset="0"/>
              </a:rPr>
              <a:t>RELATIONSHIPS</a:t>
            </a:r>
            <a:endParaRPr lang="en-US" sz="1600" b="1" dirty="0">
              <a:solidFill>
                <a:schemeClr val="accent2"/>
              </a:solidFill>
              <a:latin typeface="Arial" pitchFamily="34" charset="0"/>
              <a:cs typeface="Arial" pitchFamily="34" charset="0"/>
            </a:endParaRPr>
          </a:p>
        </p:txBody>
      </p:sp>
      <p:sp>
        <p:nvSpPr>
          <p:cNvPr id="62" name="TextBox 61"/>
          <p:cNvSpPr txBox="1"/>
          <p:nvPr/>
        </p:nvSpPr>
        <p:spPr>
          <a:xfrm rot="17886474">
            <a:off x="5262306" y="2526949"/>
            <a:ext cx="784419" cy="230832"/>
          </a:xfrm>
          <a:prstGeom prst="rect">
            <a:avLst/>
          </a:prstGeom>
          <a:noFill/>
        </p:spPr>
        <p:txBody>
          <a:bodyPr wrap="square" rtlCol="0">
            <a:spAutoFit/>
          </a:bodyPr>
          <a:lstStyle/>
          <a:p>
            <a:pPr algn="ctr"/>
            <a:r>
              <a:rPr lang="en-US" sz="900" b="1" dirty="0" smtClean="0">
                <a:solidFill>
                  <a:schemeClr val="accent2"/>
                </a:solidFill>
                <a:latin typeface="Arial" pitchFamily="34" charset="0"/>
                <a:cs typeface="Arial" pitchFamily="34" charset="0"/>
              </a:rPr>
              <a:t>OUTCOME </a:t>
            </a:r>
            <a:endParaRPr lang="en-US" sz="900" b="1" dirty="0">
              <a:solidFill>
                <a:schemeClr val="accent2"/>
              </a:solidFill>
              <a:latin typeface="Arial" pitchFamily="34" charset="0"/>
              <a:cs typeface="Arial" pitchFamily="34" charset="0"/>
            </a:endParaRPr>
          </a:p>
        </p:txBody>
      </p:sp>
      <p:sp>
        <p:nvSpPr>
          <p:cNvPr id="65" name="TextBox 64"/>
          <p:cNvSpPr txBox="1"/>
          <p:nvPr/>
        </p:nvSpPr>
        <p:spPr>
          <a:xfrm rot="17886474">
            <a:off x="5447661" y="1748069"/>
            <a:ext cx="1236115" cy="230832"/>
          </a:xfrm>
          <a:prstGeom prst="rect">
            <a:avLst/>
          </a:prstGeom>
          <a:noFill/>
        </p:spPr>
        <p:txBody>
          <a:bodyPr wrap="square" rtlCol="0">
            <a:spAutoFit/>
          </a:bodyPr>
          <a:lstStyle/>
          <a:p>
            <a:pPr algn="ctr"/>
            <a:r>
              <a:rPr lang="en-US" sz="900" b="1" dirty="0" smtClean="0">
                <a:solidFill>
                  <a:schemeClr val="accent2"/>
                </a:solidFill>
                <a:latin typeface="Arial" pitchFamily="34" charset="0"/>
                <a:cs typeface="Arial" pitchFamily="34" charset="0"/>
              </a:rPr>
              <a:t>INVESTMENT </a:t>
            </a:r>
            <a:endParaRPr lang="en-US" sz="900" b="1" dirty="0">
              <a:solidFill>
                <a:schemeClr val="accent2"/>
              </a:solidFill>
              <a:latin typeface="Arial" pitchFamily="34" charset="0"/>
              <a:cs typeface="Arial" pitchFamily="34" charset="0"/>
            </a:endParaRPr>
          </a:p>
        </p:txBody>
      </p:sp>
      <p:sp>
        <p:nvSpPr>
          <p:cNvPr id="67" name="TextBox 66"/>
          <p:cNvSpPr txBox="1">
            <a:spLocks/>
          </p:cNvSpPr>
          <p:nvPr/>
        </p:nvSpPr>
        <p:spPr>
          <a:xfrm rot="2700000">
            <a:off x="7185311" y="1933912"/>
            <a:ext cx="1964604" cy="246221"/>
          </a:xfrm>
          <a:prstGeom prst="rect">
            <a:avLst/>
          </a:prstGeom>
          <a:noFill/>
        </p:spPr>
        <p:txBody>
          <a:bodyPr wrap="square" rtlCol="0">
            <a:spAutoFit/>
          </a:bodyPr>
          <a:lstStyle/>
          <a:p>
            <a:pPr algn="ctr"/>
            <a:r>
              <a:rPr lang="en-US" sz="1000" b="1" dirty="0" smtClean="0">
                <a:solidFill>
                  <a:schemeClr val="accent2"/>
                </a:solidFill>
                <a:latin typeface="Arial" pitchFamily="34" charset="0"/>
                <a:cs typeface="Arial" pitchFamily="34" charset="0"/>
              </a:rPr>
              <a:t>EQUITABLE PARTNER</a:t>
            </a:r>
            <a:endParaRPr lang="en-US" sz="1000" b="1" dirty="0">
              <a:solidFill>
                <a:schemeClr val="accent2"/>
              </a:solidFill>
              <a:latin typeface="Arial" pitchFamily="34" charset="0"/>
              <a:cs typeface="Arial" pitchFamily="34" charset="0"/>
            </a:endParaRPr>
          </a:p>
        </p:txBody>
      </p:sp>
      <p:sp>
        <p:nvSpPr>
          <p:cNvPr id="68" name="TextBox 67"/>
          <p:cNvSpPr txBox="1">
            <a:spLocks/>
          </p:cNvSpPr>
          <p:nvPr/>
        </p:nvSpPr>
        <p:spPr>
          <a:xfrm rot="2700000">
            <a:off x="6438404" y="2372970"/>
            <a:ext cx="2586314" cy="246221"/>
          </a:xfrm>
          <a:prstGeom prst="rect">
            <a:avLst/>
          </a:prstGeom>
          <a:noFill/>
        </p:spPr>
        <p:txBody>
          <a:bodyPr wrap="square" rtlCol="0">
            <a:spAutoFit/>
          </a:bodyPr>
          <a:lstStyle/>
          <a:p>
            <a:pPr algn="ctr"/>
            <a:r>
              <a:rPr lang="en-US" sz="1000" b="1" dirty="0" smtClean="0">
                <a:solidFill>
                  <a:schemeClr val="accent2"/>
                </a:solidFill>
                <a:latin typeface="Arial" pitchFamily="34" charset="0"/>
                <a:cs typeface="Arial" pitchFamily="34" charset="0"/>
              </a:rPr>
              <a:t>SHARED SERVICES</a:t>
            </a:r>
            <a:endParaRPr lang="en-US" sz="1000" b="1" dirty="0">
              <a:solidFill>
                <a:schemeClr val="accent2"/>
              </a:solidFill>
              <a:latin typeface="Arial" pitchFamily="34" charset="0"/>
              <a:cs typeface="Arial" pitchFamily="34" charset="0"/>
            </a:endParaRPr>
          </a:p>
        </p:txBody>
      </p:sp>
      <p:sp>
        <p:nvSpPr>
          <p:cNvPr id="69" name="TextBox 68"/>
          <p:cNvSpPr txBox="1">
            <a:spLocks/>
          </p:cNvSpPr>
          <p:nvPr/>
        </p:nvSpPr>
        <p:spPr>
          <a:xfrm rot="2700000">
            <a:off x="7185310" y="1941664"/>
            <a:ext cx="1964604" cy="246221"/>
          </a:xfrm>
          <a:prstGeom prst="rect">
            <a:avLst/>
          </a:prstGeom>
          <a:noFill/>
        </p:spPr>
        <p:txBody>
          <a:bodyPr wrap="square" rtlCol="0">
            <a:spAutoFit/>
          </a:bodyPr>
          <a:lstStyle/>
          <a:p>
            <a:pPr algn="ctr"/>
            <a:r>
              <a:rPr lang="en-US" sz="1000" dirty="0" smtClean="0">
                <a:solidFill>
                  <a:schemeClr val="bg1"/>
                </a:solidFill>
                <a:latin typeface="Arial" pitchFamily="34" charset="0"/>
                <a:cs typeface="Arial" pitchFamily="34" charset="0"/>
              </a:rPr>
              <a:t>EQUITABLE PARTNER</a:t>
            </a:r>
            <a:endParaRPr lang="en-US" sz="1000" dirty="0">
              <a:solidFill>
                <a:schemeClr val="bg1"/>
              </a:solidFill>
              <a:latin typeface="Arial" pitchFamily="34" charset="0"/>
              <a:cs typeface="Arial" pitchFamily="34" charset="0"/>
            </a:endParaRPr>
          </a:p>
        </p:txBody>
      </p:sp>
      <p:sp>
        <p:nvSpPr>
          <p:cNvPr id="71" name="TextBox 70"/>
          <p:cNvSpPr txBox="1">
            <a:spLocks/>
          </p:cNvSpPr>
          <p:nvPr/>
        </p:nvSpPr>
        <p:spPr>
          <a:xfrm rot="2700000">
            <a:off x="6438403" y="2380722"/>
            <a:ext cx="2586314" cy="246221"/>
          </a:xfrm>
          <a:prstGeom prst="rect">
            <a:avLst/>
          </a:prstGeom>
          <a:noFill/>
        </p:spPr>
        <p:txBody>
          <a:bodyPr wrap="square" rtlCol="0">
            <a:spAutoFit/>
          </a:bodyPr>
          <a:lstStyle/>
          <a:p>
            <a:pPr algn="ctr"/>
            <a:r>
              <a:rPr lang="en-US" sz="1000" dirty="0" smtClean="0">
                <a:solidFill>
                  <a:schemeClr val="bg1"/>
                </a:solidFill>
                <a:latin typeface="Arial" pitchFamily="34" charset="0"/>
                <a:cs typeface="Arial" pitchFamily="34" charset="0"/>
              </a:rPr>
              <a:t>SHARED SERVICES</a:t>
            </a:r>
            <a:endParaRPr lang="en-US" sz="1000" dirty="0">
              <a:solidFill>
                <a:schemeClr val="bg1"/>
              </a:solidFill>
              <a:latin typeface="Arial" pitchFamily="34" charset="0"/>
              <a:cs typeface="Arial" pitchFamily="34" charset="0"/>
            </a:endParaRPr>
          </a:p>
        </p:txBody>
      </p:sp>
      <p:sp>
        <p:nvSpPr>
          <p:cNvPr id="59" name="TextBox 58"/>
          <p:cNvSpPr txBox="1">
            <a:spLocks/>
          </p:cNvSpPr>
          <p:nvPr/>
        </p:nvSpPr>
        <p:spPr>
          <a:xfrm rot="2700000">
            <a:off x="5248822" y="3806679"/>
            <a:ext cx="1964604" cy="400110"/>
          </a:xfrm>
          <a:prstGeom prst="rect">
            <a:avLst/>
          </a:prstGeom>
          <a:noFill/>
        </p:spPr>
        <p:txBody>
          <a:bodyPr wrap="square" rtlCol="0">
            <a:spAutoFit/>
          </a:bodyPr>
          <a:lstStyle/>
          <a:p>
            <a:pPr algn="ctr"/>
            <a:r>
              <a:rPr lang="en-US" sz="1000" dirty="0" smtClean="0">
                <a:solidFill>
                  <a:schemeClr val="bg1"/>
                </a:solidFill>
                <a:latin typeface="Arial" pitchFamily="34" charset="0"/>
                <a:cs typeface="Arial" pitchFamily="34" charset="0"/>
              </a:rPr>
              <a:t>PERFORMANCE-BASED RELATIONSHIP</a:t>
            </a:r>
            <a:endParaRPr lang="en-US" sz="1000" dirty="0">
              <a:solidFill>
                <a:schemeClr val="bg1"/>
              </a:solidFill>
              <a:latin typeface="Arial" pitchFamily="34" charset="0"/>
              <a:cs typeface="Arial" pitchFamily="34" charset="0"/>
            </a:endParaRPr>
          </a:p>
        </p:txBody>
      </p:sp>
      <p:sp>
        <p:nvSpPr>
          <p:cNvPr id="66" name="TextBox 65"/>
          <p:cNvSpPr txBox="1">
            <a:spLocks/>
          </p:cNvSpPr>
          <p:nvPr/>
        </p:nvSpPr>
        <p:spPr>
          <a:xfrm rot="2700000">
            <a:off x="6209272" y="2750306"/>
            <a:ext cx="1964604" cy="584776"/>
          </a:xfrm>
          <a:prstGeom prst="rect">
            <a:avLst/>
          </a:prstGeom>
          <a:noFill/>
        </p:spPr>
        <p:txBody>
          <a:bodyPr wrap="square" rtlCol="0">
            <a:spAutoFit/>
          </a:bodyPr>
          <a:lstStyle/>
          <a:p>
            <a:pPr algn="ctr"/>
            <a:r>
              <a:rPr lang="en-US" sz="1600" b="1" dirty="0" smtClean="0">
                <a:solidFill>
                  <a:schemeClr val="bg1"/>
                </a:solidFill>
                <a:latin typeface="Arial" pitchFamily="34" charset="0"/>
                <a:cs typeface="Arial" pitchFamily="34" charset="0"/>
              </a:rPr>
              <a:t>VESTED</a:t>
            </a:r>
          </a:p>
          <a:p>
            <a:pPr algn="ctr"/>
            <a:r>
              <a:rPr lang="en-US" sz="1600" b="1" dirty="0" smtClean="0">
                <a:solidFill>
                  <a:schemeClr val="bg1"/>
                </a:solidFill>
                <a:latin typeface="Arial" pitchFamily="34" charset="0"/>
                <a:cs typeface="Arial" pitchFamily="34" charset="0"/>
              </a:rPr>
              <a:t>RELATIONSHIPS</a:t>
            </a:r>
            <a:endParaRPr lang="en-US" sz="1600" b="1" dirty="0">
              <a:solidFill>
                <a:schemeClr val="bg1"/>
              </a:solidFill>
              <a:latin typeface="Arial" pitchFamily="34" charset="0"/>
              <a:cs typeface="Arial" pitchFamily="34" charset="0"/>
            </a:endParaRPr>
          </a:p>
        </p:txBody>
      </p:sp>
      <p:sp>
        <p:nvSpPr>
          <p:cNvPr id="70" name="TextBox 69"/>
          <p:cNvSpPr txBox="1"/>
          <p:nvPr/>
        </p:nvSpPr>
        <p:spPr>
          <a:xfrm rot="17886474">
            <a:off x="5429451" y="1748070"/>
            <a:ext cx="1236115" cy="230832"/>
          </a:xfrm>
          <a:prstGeom prst="rect">
            <a:avLst/>
          </a:prstGeom>
          <a:noFill/>
        </p:spPr>
        <p:txBody>
          <a:bodyPr wrap="square" rtlCol="0">
            <a:spAutoFit/>
          </a:bodyPr>
          <a:lstStyle/>
          <a:p>
            <a:pPr algn="ctr"/>
            <a:r>
              <a:rPr lang="en-US" sz="900" dirty="0" smtClean="0">
                <a:latin typeface="Arial" pitchFamily="34" charset="0"/>
                <a:cs typeface="Arial" pitchFamily="34" charset="0"/>
              </a:rPr>
              <a:t>INVESTMENT </a:t>
            </a:r>
            <a:endParaRPr lang="en-US" sz="900" dirty="0">
              <a:latin typeface="Arial" pitchFamily="34" charset="0"/>
              <a:cs typeface="Arial" pitchFamily="34" charset="0"/>
            </a:endParaRPr>
          </a:p>
        </p:txBody>
      </p:sp>
      <p:sp>
        <p:nvSpPr>
          <p:cNvPr id="64" name="TextBox 63"/>
          <p:cNvSpPr txBox="1"/>
          <p:nvPr/>
        </p:nvSpPr>
        <p:spPr>
          <a:xfrm rot="17886474">
            <a:off x="5262307" y="2519226"/>
            <a:ext cx="784419" cy="230832"/>
          </a:xfrm>
          <a:prstGeom prst="rect">
            <a:avLst/>
          </a:prstGeom>
          <a:noFill/>
        </p:spPr>
        <p:txBody>
          <a:bodyPr wrap="square" rtlCol="0">
            <a:spAutoFit/>
          </a:bodyPr>
          <a:lstStyle/>
          <a:p>
            <a:pPr algn="ctr"/>
            <a:r>
              <a:rPr lang="en-US" sz="900" dirty="0" smtClean="0">
                <a:latin typeface="Arial" pitchFamily="34" charset="0"/>
                <a:cs typeface="Arial" pitchFamily="34" charset="0"/>
              </a:rPr>
              <a:t>OUTCOME </a:t>
            </a:r>
            <a:endParaRPr lang="en-US" sz="900" dirty="0">
              <a:latin typeface="Arial" pitchFamily="34" charset="0"/>
              <a:cs typeface="Arial" pitchFamily="34" charset="0"/>
            </a:endParaRPr>
          </a:p>
        </p:txBody>
      </p:sp>
      <p:sp>
        <p:nvSpPr>
          <p:cNvPr id="60" name="TextBox 59"/>
          <p:cNvSpPr txBox="1"/>
          <p:nvPr/>
        </p:nvSpPr>
        <p:spPr>
          <a:xfrm rot="17886474">
            <a:off x="4552227" y="3389869"/>
            <a:ext cx="1256561" cy="230832"/>
          </a:xfrm>
          <a:prstGeom prst="rect">
            <a:avLst/>
          </a:prstGeom>
          <a:noFill/>
        </p:spPr>
        <p:txBody>
          <a:bodyPr wrap="square" rtlCol="0">
            <a:spAutoFit/>
          </a:bodyPr>
          <a:lstStyle/>
          <a:p>
            <a:pPr algn="ctr"/>
            <a:r>
              <a:rPr lang="en-US" sz="900" dirty="0" smtClean="0">
                <a:latin typeface="Arial" pitchFamily="34" charset="0"/>
                <a:cs typeface="Arial" pitchFamily="34" charset="0"/>
              </a:rPr>
              <a:t>PERFORMANCE</a:t>
            </a:r>
            <a:endParaRPr lang="en-US" sz="900" dirty="0">
              <a:latin typeface="Arial" pitchFamily="34" charset="0"/>
              <a:cs typeface="Arial" pitchFamily="34" charset="0"/>
            </a:endParaRPr>
          </a:p>
        </p:txBody>
      </p:sp>
      <p:sp>
        <p:nvSpPr>
          <p:cNvPr id="56" name="TextBox 55"/>
          <p:cNvSpPr txBox="1"/>
          <p:nvPr/>
        </p:nvSpPr>
        <p:spPr>
          <a:xfrm rot="17886474">
            <a:off x="4125813" y="4313908"/>
            <a:ext cx="1111114" cy="230832"/>
          </a:xfrm>
          <a:prstGeom prst="rect">
            <a:avLst/>
          </a:prstGeom>
          <a:noFill/>
        </p:spPr>
        <p:txBody>
          <a:bodyPr wrap="square" rtlCol="0">
            <a:spAutoFit/>
          </a:bodyPr>
          <a:lstStyle/>
          <a:p>
            <a:pPr algn="ctr"/>
            <a:r>
              <a:rPr lang="en-US" sz="900" dirty="0" smtClean="0">
                <a:latin typeface="Arial" pitchFamily="34" charset="0"/>
                <a:cs typeface="Arial" pitchFamily="34" charset="0"/>
              </a:rPr>
              <a:t>TRANSACTION</a:t>
            </a:r>
            <a:endParaRPr lang="en-US" sz="900" dirty="0">
              <a:latin typeface="Arial" pitchFamily="34" charset="0"/>
              <a:cs typeface="Arial" pitchFamily="34" charset="0"/>
            </a:endParaRPr>
          </a:p>
        </p:txBody>
      </p:sp>
      <p:sp>
        <p:nvSpPr>
          <p:cNvPr id="53" name="TextBox 52"/>
          <p:cNvSpPr txBox="1">
            <a:spLocks/>
          </p:cNvSpPr>
          <p:nvPr/>
        </p:nvSpPr>
        <p:spPr>
          <a:xfrm rot="2700000">
            <a:off x="4889370" y="4335402"/>
            <a:ext cx="1776408" cy="246221"/>
          </a:xfrm>
          <a:prstGeom prst="rect">
            <a:avLst/>
          </a:prstGeom>
          <a:noFill/>
        </p:spPr>
        <p:txBody>
          <a:bodyPr wrap="square" rtlCol="0">
            <a:spAutoFit/>
          </a:bodyPr>
          <a:lstStyle/>
          <a:p>
            <a:pPr algn="ctr"/>
            <a:r>
              <a:rPr lang="en-US" sz="1000" dirty="0" smtClean="0">
                <a:solidFill>
                  <a:schemeClr val="bg1"/>
                </a:solidFill>
                <a:latin typeface="Arial" pitchFamily="34" charset="0"/>
                <a:cs typeface="Arial" pitchFamily="34" charset="0"/>
              </a:rPr>
              <a:t>PREFERRED PROVIDER</a:t>
            </a:r>
            <a:endParaRPr lang="en-US" sz="1000" dirty="0">
              <a:solidFill>
                <a:schemeClr val="bg1"/>
              </a:solidFill>
              <a:latin typeface="Arial" pitchFamily="34" charset="0"/>
              <a:cs typeface="Arial" pitchFamily="34" charset="0"/>
            </a:endParaRPr>
          </a:p>
        </p:txBody>
      </p:sp>
      <p:sp>
        <p:nvSpPr>
          <p:cNvPr id="54" name="TextBox 53"/>
          <p:cNvSpPr txBox="1">
            <a:spLocks/>
          </p:cNvSpPr>
          <p:nvPr/>
        </p:nvSpPr>
        <p:spPr>
          <a:xfrm rot="2700000">
            <a:off x="4801419" y="4632255"/>
            <a:ext cx="1237594" cy="400110"/>
          </a:xfrm>
          <a:prstGeom prst="rect">
            <a:avLst/>
          </a:prstGeom>
          <a:noFill/>
        </p:spPr>
        <p:txBody>
          <a:bodyPr wrap="square" rtlCol="0">
            <a:spAutoFit/>
          </a:bodyPr>
          <a:lstStyle/>
          <a:p>
            <a:pPr algn="ctr"/>
            <a:r>
              <a:rPr lang="en-US" sz="1000" dirty="0" smtClean="0">
                <a:solidFill>
                  <a:schemeClr val="bg1"/>
                </a:solidFill>
                <a:latin typeface="Arial" pitchFamily="34" charset="0"/>
                <a:cs typeface="Arial" pitchFamily="34" charset="0"/>
              </a:rPr>
              <a:t>APPROVEDPROVIDER</a:t>
            </a:r>
            <a:endParaRPr lang="en-US" sz="1000" dirty="0">
              <a:solidFill>
                <a:schemeClr val="bg1"/>
              </a:solidFill>
              <a:latin typeface="Arial" pitchFamily="34" charset="0"/>
              <a:cs typeface="Arial" pitchFamily="34" charset="0"/>
            </a:endParaRPr>
          </a:p>
        </p:txBody>
      </p:sp>
      <p:sp>
        <p:nvSpPr>
          <p:cNvPr id="55" name="TextBox 54"/>
          <p:cNvSpPr txBox="1">
            <a:spLocks/>
          </p:cNvSpPr>
          <p:nvPr/>
        </p:nvSpPr>
        <p:spPr>
          <a:xfrm rot="2700000">
            <a:off x="4409029" y="4985201"/>
            <a:ext cx="1185394" cy="553998"/>
          </a:xfrm>
          <a:prstGeom prst="rect">
            <a:avLst/>
          </a:prstGeom>
          <a:noFill/>
        </p:spPr>
        <p:txBody>
          <a:bodyPr wrap="square" rtlCol="0">
            <a:spAutoFit/>
          </a:bodyPr>
          <a:lstStyle/>
          <a:p>
            <a:pPr algn="ctr"/>
            <a:r>
              <a:rPr lang="en-US" sz="1000" dirty="0" smtClean="0">
                <a:solidFill>
                  <a:schemeClr val="bg1"/>
                </a:solidFill>
                <a:latin typeface="Arial" pitchFamily="34" charset="0"/>
                <a:cs typeface="Arial" pitchFamily="34" charset="0"/>
              </a:rPr>
              <a:t>SIMPLE TRANSACTION PROVIDER </a:t>
            </a:r>
            <a:endParaRPr lang="en-US" sz="1000" dirty="0">
              <a:solidFill>
                <a:schemeClr val="bg1"/>
              </a:solidFill>
              <a:latin typeface="Arial" pitchFamily="34" charset="0"/>
              <a:cs typeface="Arial" pitchFamily="34" charset="0"/>
            </a:endParaRPr>
          </a:p>
        </p:txBody>
      </p:sp>
      <p:sp>
        <p:nvSpPr>
          <p:cNvPr id="5" name="Content Placeholder 4"/>
          <p:cNvSpPr>
            <a:spLocks noGrp="1"/>
          </p:cNvSpPr>
          <p:nvPr>
            <p:ph idx="1"/>
          </p:nvPr>
        </p:nvSpPr>
        <p:spPr>
          <a:xfrm>
            <a:off x="256474" y="1234837"/>
            <a:ext cx="3836030" cy="4885763"/>
          </a:xfrm>
        </p:spPr>
        <p:txBody>
          <a:bodyPr>
            <a:noAutofit/>
          </a:bodyPr>
          <a:lstStyle/>
          <a:p>
            <a:pPr marL="231775" indent="-231775"/>
            <a:r>
              <a:rPr lang="en-US" sz="2200" dirty="0" smtClean="0"/>
              <a:t>Shifts from a conventional “buy/sell” business model focusing on transactions to an “outcome” based business model focusing on results</a:t>
            </a:r>
          </a:p>
          <a:p>
            <a:pPr marL="231775" indent="-231775"/>
            <a:r>
              <a:rPr lang="en-GB" sz="2200" dirty="0" smtClean="0"/>
              <a:t>Moves beyond saying “strategic supplier” to developing carefully crafted collaborative agreements</a:t>
            </a:r>
          </a:p>
          <a:p>
            <a:pPr marL="231775" indent="-231775"/>
            <a:r>
              <a:rPr lang="en-GB" sz="2200" dirty="0" smtClean="0"/>
              <a:t>Creates value through win-win solutions economics (grow the pie, not fight over the pie)</a:t>
            </a:r>
          </a:p>
        </p:txBody>
      </p:sp>
      <p:sp>
        <p:nvSpPr>
          <p:cNvPr id="2" name="Title 1"/>
          <p:cNvSpPr>
            <a:spLocks noGrp="1"/>
          </p:cNvSpPr>
          <p:nvPr>
            <p:ph type="title"/>
          </p:nvPr>
        </p:nvSpPr>
        <p:spPr>
          <a:xfrm>
            <a:off x="425824" y="61278"/>
            <a:ext cx="8718176" cy="782637"/>
          </a:xfrm>
        </p:spPr>
        <p:txBody>
          <a:bodyPr>
            <a:noAutofit/>
          </a:bodyPr>
          <a:lstStyle/>
          <a:p>
            <a:r>
              <a:rPr lang="en-US" sz="2900" smtClean="0"/>
              <a:t>Vested Is </a:t>
            </a:r>
            <a:r>
              <a:rPr lang="en-US" sz="2900" dirty="0"/>
              <a:t>A</a:t>
            </a:r>
            <a:r>
              <a:rPr lang="en-US" sz="2900" dirty="0" smtClean="0"/>
              <a:t> Hybrid Business Model</a:t>
            </a:r>
            <a:endParaRPr lang="en-US" sz="2900" dirty="0"/>
          </a:p>
        </p:txBody>
      </p:sp>
      <p:sp>
        <p:nvSpPr>
          <p:cNvPr id="22"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46</a:t>
            </a:fld>
            <a:endParaRPr lang="en-US" dirty="0"/>
          </a:p>
        </p:txBody>
      </p:sp>
      <p:sp>
        <p:nvSpPr>
          <p:cNvPr id="26" name="TextBox 25"/>
          <p:cNvSpPr txBox="1"/>
          <p:nvPr/>
        </p:nvSpPr>
        <p:spPr>
          <a:xfrm rot="16200000">
            <a:off x="2643127" y="3677195"/>
            <a:ext cx="2971800" cy="307777"/>
          </a:xfrm>
          <a:prstGeom prst="rect">
            <a:avLst/>
          </a:prstGeom>
          <a:noFill/>
        </p:spPr>
        <p:txBody>
          <a:bodyPr wrap="square" rtlCol="0">
            <a:spAutoFit/>
          </a:bodyPr>
          <a:lstStyle/>
          <a:p>
            <a:pPr algn="ctr"/>
            <a:r>
              <a:rPr lang="en-US" sz="1400" dirty="0" smtClean="0">
                <a:latin typeface="Arial" pitchFamily="34" charset="0"/>
                <a:cs typeface="Arial" pitchFamily="34" charset="0"/>
              </a:rPr>
              <a:t>LEVELS OF DEPENDENCY</a:t>
            </a:r>
            <a:endParaRPr lang="en-US" sz="1400" dirty="0">
              <a:latin typeface="Arial" pitchFamily="34" charset="0"/>
              <a:cs typeface="Arial" pitchFamily="34" charset="0"/>
            </a:endParaRPr>
          </a:p>
        </p:txBody>
      </p:sp>
      <p:sp>
        <p:nvSpPr>
          <p:cNvPr id="43" name="Rounded Rectangle 42"/>
          <p:cNvSpPr/>
          <p:nvPr/>
        </p:nvSpPr>
        <p:spPr>
          <a:xfrm rot="16200000">
            <a:off x="3509122" y="1749186"/>
            <a:ext cx="1257298" cy="228600"/>
          </a:xfrm>
          <a:prstGeom prst="roundRect">
            <a:avLst/>
          </a:prstGeom>
          <a:noFill/>
          <a:ln>
            <a:solidFill>
              <a:srgbClr val="5C5C5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rgbClr val="5C5C5C"/>
                </a:solidFill>
                <a:latin typeface="Arial" pitchFamily="34" charset="0"/>
                <a:cs typeface="Arial" pitchFamily="34" charset="0"/>
              </a:rPr>
              <a:t>INTERDEPENDENT</a:t>
            </a:r>
            <a:endParaRPr lang="en-US" sz="900" dirty="0">
              <a:solidFill>
                <a:srgbClr val="5C5C5C"/>
              </a:solidFill>
              <a:latin typeface="Arial" pitchFamily="34" charset="0"/>
              <a:cs typeface="Arial" pitchFamily="34" charset="0"/>
            </a:endParaRPr>
          </a:p>
        </p:txBody>
      </p:sp>
      <p:sp>
        <p:nvSpPr>
          <p:cNvPr id="44" name="Rounded Rectangle 43"/>
          <p:cNvSpPr/>
          <p:nvPr/>
        </p:nvSpPr>
        <p:spPr>
          <a:xfrm rot="16200000">
            <a:off x="3794871" y="5411326"/>
            <a:ext cx="685800" cy="228600"/>
          </a:xfrm>
          <a:prstGeom prst="roundRect">
            <a:avLst/>
          </a:prstGeom>
          <a:noFill/>
          <a:ln>
            <a:solidFill>
              <a:srgbClr val="5C5C5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rgbClr val="5C5C5C"/>
                </a:solidFill>
                <a:latin typeface="Arial" pitchFamily="34" charset="0"/>
                <a:cs typeface="Arial" pitchFamily="34" charset="0"/>
              </a:rPr>
              <a:t>MINIMAL</a:t>
            </a:r>
            <a:endParaRPr lang="en-US" sz="900" dirty="0">
              <a:solidFill>
                <a:srgbClr val="5C5C5C"/>
              </a:solidFill>
              <a:latin typeface="Arial" pitchFamily="34" charset="0"/>
              <a:cs typeface="Arial" pitchFamily="34" charset="0"/>
            </a:endParaRPr>
          </a:p>
        </p:txBody>
      </p:sp>
      <p:sp>
        <p:nvSpPr>
          <p:cNvPr id="45" name="TextBox 44"/>
          <p:cNvSpPr txBox="1"/>
          <p:nvPr/>
        </p:nvSpPr>
        <p:spPr>
          <a:xfrm>
            <a:off x="4892516" y="5941749"/>
            <a:ext cx="3505200" cy="307777"/>
          </a:xfrm>
          <a:prstGeom prst="rect">
            <a:avLst/>
          </a:prstGeom>
          <a:noFill/>
        </p:spPr>
        <p:txBody>
          <a:bodyPr wrap="square" rtlCol="0">
            <a:spAutoFit/>
          </a:bodyPr>
          <a:lstStyle/>
          <a:p>
            <a:pPr algn="ctr"/>
            <a:r>
              <a:rPr lang="en-US" sz="1400" dirty="0" smtClean="0">
                <a:latin typeface="Arial" pitchFamily="34" charset="0"/>
                <a:cs typeface="Arial" pitchFamily="34" charset="0"/>
              </a:rPr>
              <a:t>SHARED VALUE</a:t>
            </a:r>
            <a:endParaRPr lang="en-US" sz="1400" dirty="0">
              <a:latin typeface="Arial" pitchFamily="34" charset="0"/>
              <a:cs typeface="Arial" pitchFamily="34" charset="0"/>
            </a:endParaRPr>
          </a:p>
        </p:txBody>
      </p:sp>
      <p:sp>
        <p:nvSpPr>
          <p:cNvPr id="46" name="Rounded Rectangle 45"/>
          <p:cNvSpPr/>
          <p:nvPr/>
        </p:nvSpPr>
        <p:spPr>
          <a:xfrm>
            <a:off x="8401348" y="5990081"/>
            <a:ext cx="533398" cy="228600"/>
          </a:xfrm>
          <a:prstGeom prst="roundRect">
            <a:avLst/>
          </a:prstGeom>
          <a:noFill/>
          <a:ln>
            <a:solidFill>
              <a:srgbClr val="5C5C5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rgbClr val="5C5C5C"/>
                </a:solidFill>
                <a:latin typeface="Arial" pitchFamily="34" charset="0"/>
                <a:cs typeface="Arial" pitchFamily="34" charset="0"/>
              </a:rPr>
              <a:t>HIGH</a:t>
            </a:r>
            <a:endParaRPr lang="en-US" sz="900" dirty="0">
              <a:solidFill>
                <a:srgbClr val="5C5C5C"/>
              </a:solidFill>
              <a:latin typeface="Arial" pitchFamily="34" charset="0"/>
              <a:cs typeface="Arial" pitchFamily="34" charset="0"/>
            </a:endParaRPr>
          </a:p>
        </p:txBody>
      </p:sp>
      <p:sp>
        <p:nvSpPr>
          <p:cNvPr id="47" name="Rounded Rectangle 46"/>
          <p:cNvSpPr/>
          <p:nvPr/>
        </p:nvSpPr>
        <p:spPr>
          <a:xfrm>
            <a:off x="4359116" y="5990081"/>
            <a:ext cx="533400" cy="228600"/>
          </a:xfrm>
          <a:prstGeom prst="roundRect">
            <a:avLst/>
          </a:prstGeom>
          <a:noFill/>
          <a:ln>
            <a:solidFill>
              <a:srgbClr val="5C5C5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rgbClr val="5C5C5C"/>
                </a:solidFill>
                <a:latin typeface="Arial" pitchFamily="34" charset="0"/>
                <a:cs typeface="Arial" pitchFamily="34" charset="0"/>
              </a:rPr>
              <a:t>LOW</a:t>
            </a:r>
            <a:endParaRPr lang="en-US" sz="900" dirty="0">
              <a:solidFill>
                <a:srgbClr val="5C5C5C"/>
              </a:solidFill>
              <a:latin typeface="Arial" pitchFamily="34" charset="0"/>
              <a:cs typeface="Arial" pitchFamily="34" charset="0"/>
            </a:endParaRPr>
          </a:p>
        </p:txBody>
      </p:sp>
      <p:sp>
        <p:nvSpPr>
          <p:cNvPr id="52" name="TextBox 51"/>
          <p:cNvSpPr txBox="1"/>
          <p:nvPr/>
        </p:nvSpPr>
        <p:spPr>
          <a:xfrm>
            <a:off x="7711615" y="5653082"/>
            <a:ext cx="1219200" cy="200055"/>
          </a:xfrm>
          <a:prstGeom prst="rect">
            <a:avLst/>
          </a:prstGeom>
          <a:noFill/>
        </p:spPr>
        <p:txBody>
          <a:bodyPr wrap="square" rtlCol="0">
            <a:spAutoFit/>
          </a:bodyPr>
          <a:lstStyle/>
          <a:p>
            <a:r>
              <a:rPr lang="en-US" sz="700" dirty="0" smtClean="0">
                <a:latin typeface="Arial"/>
                <a:cs typeface="Arial"/>
              </a:rPr>
              <a:t>Source: ©2013 Vested</a:t>
            </a:r>
            <a:r>
              <a:rPr lang="en-US" sz="700" baseline="30000" dirty="0" smtClean="0">
                <a:latin typeface="Arial"/>
                <a:cs typeface="Arial"/>
              </a:rPr>
              <a:t>®</a:t>
            </a:r>
            <a:r>
              <a:rPr lang="en-US" sz="700" dirty="0" smtClean="0">
                <a:latin typeface="Arial"/>
                <a:cs typeface="Arial"/>
              </a:rPr>
              <a:t> </a:t>
            </a:r>
            <a:endParaRPr lang="en-US" sz="700" dirty="0">
              <a:latin typeface="Arial"/>
              <a:cs typeface="Arial"/>
            </a:endParaRPr>
          </a:p>
        </p:txBody>
      </p:sp>
    </p:spTree>
    <p:extLst>
      <p:ext uri="{BB962C8B-B14F-4D97-AF65-F5344CB8AC3E}">
        <p14:creationId xmlns:p14="http://schemas.microsoft.com/office/powerpoint/2010/main" val="3391640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51"/>
                                        </p:tgtEl>
                                      </p:cBhvr>
                                    </p:animEffect>
                                    <p:set>
                                      <p:cBhvr>
                                        <p:cTn id="28" dur="1" fill="hold">
                                          <p:stCondLst>
                                            <p:cond delay="499"/>
                                          </p:stCondLst>
                                        </p:cTn>
                                        <p:tgtEl>
                                          <p:spTgt spid="51"/>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50"/>
                                        </p:tgtEl>
                                      </p:cBhvr>
                                    </p:animEffect>
                                    <p:set>
                                      <p:cBhvr>
                                        <p:cTn id="31" dur="1" fill="hold">
                                          <p:stCondLst>
                                            <p:cond delay="499"/>
                                          </p:stCondLst>
                                        </p:cTn>
                                        <p:tgtEl>
                                          <p:spTgt spid="5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9"/>
                                        </p:tgtEl>
                                      </p:cBhvr>
                                    </p:animEffect>
                                    <p:set>
                                      <p:cBhvr>
                                        <p:cTn id="34" dur="1" fill="hold">
                                          <p:stCondLst>
                                            <p:cond delay="499"/>
                                          </p:stCondLst>
                                        </p:cTn>
                                        <p:tgtEl>
                                          <p:spTgt spid="49"/>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8"/>
                                        </p:tgtEl>
                                      </p:cBhvr>
                                    </p:animEffect>
                                    <p:set>
                                      <p:cBhvr>
                                        <p:cTn id="37" dur="1" fill="hold">
                                          <p:stCondLst>
                                            <p:cond delay="499"/>
                                          </p:stCondLst>
                                        </p:cTn>
                                        <p:tgtEl>
                                          <p:spTgt spid="48"/>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67"/>
                                        </p:tgtEl>
                                      </p:cBhvr>
                                    </p:animEffect>
                                    <p:set>
                                      <p:cBhvr>
                                        <p:cTn id="63" dur="1" fill="hold">
                                          <p:stCondLst>
                                            <p:cond delay="499"/>
                                          </p:stCondLst>
                                        </p:cTn>
                                        <p:tgtEl>
                                          <p:spTgt spid="67"/>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65"/>
                                        </p:tgtEl>
                                      </p:cBhvr>
                                    </p:animEffect>
                                    <p:set>
                                      <p:cBhvr>
                                        <p:cTn id="66" dur="1" fill="hold">
                                          <p:stCondLst>
                                            <p:cond delay="499"/>
                                          </p:stCondLst>
                                        </p:cTn>
                                        <p:tgtEl>
                                          <p:spTgt spid="65"/>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childTnLst>
                          </p:cTn>
                        </p:par>
                        <p:par>
                          <p:cTn id="74" fill="hold">
                            <p:stCondLst>
                              <p:cond delay="1000"/>
                            </p:stCondLst>
                            <p:childTnLst>
                              <p:par>
                                <p:cTn id="75" presetID="10" presetClass="entr" presetSubtype="0" fill="hold" grpId="0"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500"/>
                                        <p:tgtEl>
                                          <p:spTgt spid="57"/>
                                        </p:tgtEl>
                                      </p:cBhvr>
                                    </p:animEffect>
                                  </p:childTnLst>
                                </p:cTn>
                              </p:par>
                            </p:childTnLst>
                          </p:cTn>
                        </p:par>
                        <p:par>
                          <p:cTn id="78" fill="hold">
                            <p:stCondLst>
                              <p:cond delay="1500"/>
                            </p:stCondLst>
                            <p:childTnLst>
                              <p:par>
                                <p:cTn id="79" presetID="10"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500"/>
                                        <p:tgtEl>
                                          <p:spTgt spid="58"/>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57"/>
                                        </p:tgtEl>
                                      </p:cBhvr>
                                    </p:animEffect>
                                    <p:set>
                                      <p:cBhvr>
                                        <p:cTn id="86" dur="1" fill="hold">
                                          <p:stCondLst>
                                            <p:cond delay="499"/>
                                          </p:stCondLst>
                                        </p:cTn>
                                        <p:tgtEl>
                                          <p:spTgt spid="57"/>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58"/>
                                        </p:tgtEl>
                                      </p:cBhvr>
                                    </p:animEffect>
                                    <p:set>
                                      <p:cBhvr>
                                        <p:cTn id="89" dur="1" fill="hold">
                                          <p:stCondLst>
                                            <p:cond delay="499"/>
                                          </p:stCondLst>
                                        </p:cTn>
                                        <p:tgtEl>
                                          <p:spTgt spid="58"/>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fade">
                                      <p:cBhvr>
                                        <p:cTn id="96" dur="500"/>
                                        <p:tgtEl>
                                          <p:spTgt spid="59"/>
                                        </p:tgtEl>
                                      </p:cBhvr>
                                    </p:animEffect>
                                  </p:childTnLst>
                                </p:cTn>
                              </p:par>
                            </p:childTnLst>
                          </p:cTn>
                        </p:par>
                        <p:par>
                          <p:cTn id="97" fill="hold">
                            <p:stCondLst>
                              <p:cond delay="1000"/>
                            </p:stCondLst>
                            <p:childTnLst>
                              <p:par>
                                <p:cTn id="98" presetID="10" presetClass="entr" presetSubtype="0" fill="hold" nodeType="after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fade">
                                      <p:cBhvr>
                                        <p:cTn id="100" dur="500"/>
                                        <p:tgtEl>
                                          <p:spTgt spid="63"/>
                                        </p:tgtEl>
                                      </p:cBhvr>
                                    </p:animEffect>
                                  </p:childTnLst>
                                </p:cTn>
                              </p:par>
                            </p:childTnLst>
                          </p:cTn>
                        </p:par>
                        <p:par>
                          <p:cTn id="101" fill="hold">
                            <p:stCondLst>
                              <p:cond delay="1500"/>
                            </p:stCondLst>
                            <p:childTnLst>
                              <p:par>
                                <p:cTn id="102" presetID="10" presetClass="entr" presetSubtype="0"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fade">
                                      <p:cBhvr>
                                        <p:cTn id="104" dur="500"/>
                                        <p:tgtEl>
                                          <p:spTgt spid="62"/>
                                        </p:tgtEl>
                                      </p:cBhvr>
                                    </p:animEffect>
                                  </p:childTnLst>
                                </p:cTn>
                              </p:par>
                            </p:childTnLst>
                          </p:cTn>
                        </p:par>
                        <p:par>
                          <p:cTn id="105" fill="hold">
                            <p:stCondLst>
                              <p:cond delay="2000"/>
                            </p:stCondLst>
                            <p:childTnLst>
                              <p:par>
                                <p:cTn id="106" presetID="10" presetClass="entr" presetSubtype="0" fill="hold" grpId="0" nodeType="afterEffect">
                                  <p:stCondLst>
                                    <p:cond delay="0"/>
                                  </p:stCondLst>
                                  <p:childTnLst>
                                    <p:set>
                                      <p:cBhvr>
                                        <p:cTn id="107" dur="1" fill="hold">
                                          <p:stCondLst>
                                            <p:cond delay="0"/>
                                          </p:stCondLst>
                                        </p:cTn>
                                        <p:tgtEl>
                                          <p:spTgt spid="61"/>
                                        </p:tgtEl>
                                        <p:attrNameLst>
                                          <p:attrName>style.visibility</p:attrName>
                                        </p:attrNameLst>
                                      </p:cBhvr>
                                      <p:to>
                                        <p:strVal val="visible"/>
                                      </p:to>
                                    </p:set>
                                    <p:animEffect transition="in" filter="fade">
                                      <p:cBhvr>
                                        <p:cTn id="108" dur="500"/>
                                        <p:tgtEl>
                                          <p:spTgt spid="61"/>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1" nodeType="clickEffect">
                                  <p:stCondLst>
                                    <p:cond delay="0"/>
                                  </p:stCondLst>
                                  <p:childTnLst>
                                    <p:animEffect transition="out" filter="fade">
                                      <p:cBhvr>
                                        <p:cTn id="112" dur="500"/>
                                        <p:tgtEl>
                                          <p:spTgt spid="62"/>
                                        </p:tgtEl>
                                      </p:cBhvr>
                                    </p:animEffect>
                                    <p:set>
                                      <p:cBhvr>
                                        <p:cTn id="113" dur="1" fill="hold">
                                          <p:stCondLst>
                                            <p:cond delay="499"/>
                                          </p:stCondLst>
                                        </p:cTn>
                                        <p:tgtEl>
                                          <p:spTgt spid="62"/>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61"/>
                                        </p:tgtEl>
                                      </p:cBhvr>
                                    </p:animEffect>
                                    <p:set>
                                      <p:cBhvr>
                                        <p:cTn id="116" dur="1" fill="hold">
                                          <p:stCondLst>
                                            <p:cond delay="499"/>
                                          </p:stCondLst>
                                        </p:cTn>
                                        <p:tgtEl>
                                          <p:spTgt spid="61"/>
                                        </p:tgtEl>
                                        <p:attrNameLst>
                                          <p:attrName>style.visibility</p:attrName>
                                        </p:attrNameLst>
                                      </p:cBhvr>
                                      <p:to>
                                        <p:strVal val="hidden"/>
                                      </p:to>
                                    </p:set>
                                  </p:childTnLst>
                                </p:cTn>
                              </p:par>
                              <p:par>
                                <p:cTn id="117" presetID="10" presetClass="entr" presetSubtype="0" fill="hold" grpId="0" nodeType="withEffect">
                                  <p:stCondLst>
                                    <p:cond delay="0"/>
                                  </p:stCondLst>
                                  <p:childTnLst>
                                    <p:set>
                                      <p:cBhvr>
                                        <p:cTn id="118" dur="1" fill="hold">
                                          <p:stCondLst>
                                            <p:cond delay="0"/>
                                          </p:stCondLst>
                                        </p:cTn>
                                        <p:tgtEl>
                                          <p:spTgt spid="64"/>
                                        </p:tgtEl>
                                        <p:attrNameLst>
                                          <p:attrName>style.visibility</p:attrName>
                                        </p:attrNameLst>
                                      </p:cBhvr>
                                      <p:to>
                                        <p:strVal val="visible"/>
                                      </p:to>
                                    </p:set>
                                    <p:animEffect transition="in" filter="fade">
                                      <p:cBhvr>
                                        <p:cTn id="119" dur="500"/>
                                        <p:tgtEl>
                                          <p:spTgt spid="6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66"/>
                                        </p:tgtEl>
                                        <p:attrNameLst>
                                          <p:attrName>style.visibility</p:attrName>
                                        </p:attrNameLst>
                                      </p:cBhvr>
                                      <p:to>
                                        <p:strVal val="visible"/>
                                      </p:to>
                                    </p:set>
                                    <p:animEffect transition="in" filter="fade">
                                      <p:cBhvr>
                                        <p:cTn id="122" dur="500"/>
                                        <p:tgtEl>
                                          <p:spTgt spid="66"/>
                                        </p:tgtEl>
                                      </p:cBhvr>
                                    </p:animEffect>
                                  </p:childTnLst>
                                </p:cTn>
                              </p:par>
                            </p:childTnLst>
                          </p:cTn>
                        </p:par>
                        <p:par>
                          <p:cTn id="123" fill="hold">
                            <p:stCondLst>
                              <p:cond delay="500"/>
                            </p:stCondLst>
                            <p:childTnLst>
                              <p:par>
                                <p:cTn id="124" presetID="10" presetClass="entr" presetSubtype="0" fill="hold" grpId="0" nodeType="afterEffect">
                                  <p:stCondLst>
                                    <p:cond delay="0"/>
                                  </p:stCondLst>
                                  <p:childTnLst>
                                    <p:set>
                                      <p:cBhvr>
                                        <p:cTn id="125" dur="1" fill="hold">
                                          <p:stCondLst>
                                            <p:cond delay="0"/>
                                          </p:stCondLst>
                                        </p:cTn>
                                        <p:tgtEl>
                                          <p:spTgt spid="68"/>
                                        </p:tgtEl>
                                        <p:attrNameLst>
                                          <p:attrName>style.visibility</p:attrName>
                                        </p:attrNameLst>
                                      </p:cBhvr>
                                      <p:to>
                                        <p:strVal val="visible"/>
                                      </p:to>
                                    </p:set>
                                    <p:animEffect transition="in" filter="fade">
                                      <p:cBhvr>
                                        <p:cTn id="126" dur="500"/>
                                        <p:tgtEl>
                                          <p:spTgt spid="68"/>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1" nodeType="clickEffect">
                                  <p:stCondLst>
                                    <p:cond delay="0"/>
                                  </p:stCondLst>
                                  <p:childTnLst>
                                    <p:animEffect transition="out" filter="fade">
                                      <p:cBhvr>
                                        <p:cTn id="130" dur="500"/>
                                        <p:tgtEl>
                                          <p:spTgt spid="68"/>
                                        </p:tgtEl>
                                      </p:cBhvr>
                                    </p:animEffect>
                                    <p:set>
                                      <p:cBhvr>
                                        <p:cTn id="131" dur="1" fill="hold">
                                          <p:stCondLst>
                                            <p:cond delay="499"/>
                                          </p:stCondLst>
                                        </p:cTn>
                                        <p:tgtEl>
                                          <p:spTgt spid="68"/>
                                        </p:tgtEl>
                                        <p:attrNameLst>
                                          <p:attrName>style.visibility</p:attrName>
                                        </p:attrNameLst>
                                      </p:cBhvr>
                                      <p:to>
                                        <p:strVal val="hidden"/>
                                      </p:to>
                                    </p:set>
                                  </p:childTnLst>
                                </p:cTn>
                              </p:par>
                              <p:par>
                                <p:cTn id="132" presetID="10" presetClass="entr" presetSubtype="0" fill="hold" grpId="0" nodeType="withEffect">
                                  <p:stCondLst>
                                    <p:cond delay="0"/>
                                  </p:stCondLst>
                                  <p:childTnLst>
                                    <p:set>
                                      <p:cBhvr>
                                        <p:cTn id="133" dur="1" fill="hold">
                                          <p:stCondLst>
                                            <p:cond delay="0"/>
                                          </p:stCondLst>
                                        </p:cTn>
                                        <p:tgtEl>
                                          <p:spTgt spid="71"/>
                                        </p:tgtEl>
                                        <p:attrNameLst>
                                          <p:attrName>style.visibility</p:attrName>
                                        </p:attrNameLst>
                                      </p:cBhvr>
                                      <p:to>
                                        <p:strVal val="visible"/>
                                      </p:to>
                                    </p:set>
                                    <p:animEffect transition="in" filter="fade">
                                      <p:cBhvr>
                                        <p:cTn id="13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9" grpId="0"/>
      <p:bldP spid="49" grpId="1"/>
      <p:bldP spid="50" grpId="0"/>
      <p:bldP spid="50" grpId="1"/>
      <p:bldP spid="51" grpId="0"/>
      <p:bldP spid="51" grpId="1"/>
      <p:bldP spid="57" grpId="0"/>
      <p:bldP spid="57" grpId="1"/>
      <p:bldP spid="58" grpId="0"/>
      <p:bldP spid="58" grpId="1"/>
      <p:bldP spid="61" grpId="0"/>
      <p:bldP spid="61" grpId="1"/>
      <p:bldP spid="62" grpId="0"/>
      <p:bldP spid="62" grpId="1"/>
      <p:bldP spid="65" grpId="0"/>
      <p:bldP spid="65" grpId="1"/>
      <p:bldP spid="67" grpId="0"/>
      <p:bldP spid="67" grpId="1"/>
      <p:bldP spid="68" grpId="0"/>
      <p:bldP spid="68" grpId="1"/>
      <p:bldP spid="69" grpId="0"/>
      <p:bldP spid="71" grpId="0"/>
      <p:bldP spid="59" grpId="0"/>
      <p:bldP spid="66" grpId="0"/>
      <p:bldP spid="70" grpId="0"/>
      <p:bldP spid="64" grpId="0"/>
      <p:bldP spid="60" grpId="0"/>
      <p:bldP spid="56" grpId="0"/>
      <p:bldP spid="53" grpId="0"/>
      <p:bldP spid="54" grpId="0"/>
      <p:bldP spid="5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47</a:t>
            </a:fld>
            <a:endParaRPr lang="en-US" dirty="0"/>
          </a:p>
        </p:txBody>
      </p:sp>
      <p:sp>
        <p:nvSpPr>
          <p:cNvPr id="3" name="Title 2"/>
          <p:cNvSpPr>
            <a:spLocks noGrp="1"/>
          </p:cNvSpPr>
          <p:nvPr>
            <p:ph type="title"/>
          </p:nvPr>
        </p:nvSpPr>
        <p:spPr/>
        <p:txBody>
          <a:bodyPr/>
          <a:lstStyle/>
          <a:p>
            <a:r>
              <a:rPr lang="en-US" dirty="0" smtClean="0"/>
              <a:t>A Movement</a:t>
            </a:r>
            <a:endParaRPr lang="en-US" dirty="0"/>
          </a:p>
        </p:txBody>
      </p:sp>
    </p:spTree>
    <p:extLst>
      <p:ext uri="{BB962C8B-B14F-4D97-AF65-F5344CB8AC3E}">
        <p14:creationId xmlns:p14="http://schemas.microsoft.com/office/powerpoint/2010/main" val="242417636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42471" y="1479177"/>
            <a:ext cx="7754470" cy="4213412"/>
          </a:xfrm>
        </p:spPr>
        <p:txBody>
          <a:bodyPr>
            <a:normAutofit/>
          </a:bodyPr>
          <a:lstStyle/>
          <a:p>
            <a:pPr marL="0" indent="0">
              <a:buNone/>
            </a:pPr>
            <a:r>
              <a:rPr lang="en-US" dirty="0"/>
              <a:t>A </a:t>
            </a:r>
            <a:r>
              <a:rPr lang="en-US" dirty="0" smtClean="0"/>
              <a:t>movement </a:t>
            </a:r>
            <a:r>
              <a:rPr lang="en-US" dirty="0"/>
              <a:t>is a growing </a:t>
            </a:r>
            <a:r>
              <a:rPr lang="en-US" dirty="0" smtClean="0"/>
              <a:t>thing – something people </a:t>
            </a:r>
            <a:r>
              <a:rPr lang="en-US" dirty="0"/>
              <a:t>can identity with and get behind that's always moving </a:t>
            </a:r>
            <a:r>
              <a:rPr lang="en-US" dirty="0" smtClean="0"/>
              <a:t>forward</a:t>
            </a:r>
            <a:r>
              <a:rPr lang="en-US" dirty="0"/>
              <a:t>. A movement constantly evolves as it elevates and empowers people and companies to unite around a community, common cause, or shared </a:t>
            </a:r>
            <a:r>
              <a:rPr lang="en-US" dirty="0" smtClean="0"/>
              <a:t>passion.</a:t>
            </a:r>
            <a:endParaRPr lang="en-US" i="1"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48</a:t>
            </a:fld>
            <a:endParaRPr lang="en-US" dirty="0"/>
          </a:p>
        </p:txBody>
      </p:sp>
      <p:sp>
        <p:nvSpPr>
          <p:cNvPr id="3" name="Title 2"/>
          <p:cNvSpPr>
            <a:spLocks noGrp="1"/>
          </p:cNvSpPr>
          <p:nvPr>
            <p:ph type="title"/>
          </p:nvPr>
        </p:nvSpPr>
        <p:spPr/>
        <p:txBody>
          <a:bodyPr>
            <a:normAutofit/>
          </a:bodyPr>
          <a:lstStyle/>
          <a:p>
            <a:r>
              <a:rPr lang="en-US" dirty="0" smtClean="0"/>
              <a:t>What Is </a:t>
            </a:r>
            <a:r>
              <a:rPr lang="en-US" dirty="0"/>
              <a:t>A</a:t>
            </a:r>
            <a:r>
              <a:rPr lang="en-US" dirty="0" smtClean="0"/>
              <a:t> “Movement”?</a:t>
            </a:r>
            <a:endParaRPr lang="en-US" dirty="0"/>
          </a:p>
        </p:txBody>
      </p:sp>
    </p:spTree>
    <p:extLst>
      <p:ext uri="{BB962C8B-B14F-4D97-AF65-F5344CB8AC3E}">
        <p14:creationId xmlns:p14="http://schemas.microsoft.com/office/powerpoint/2010/main" val="167155375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ok3.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9242" y="1433907"/>
            <a:ext cx="3203645" cy="4281235"/>
          </a:xfrm>
          <a:prstGeom prst="rect">
            <a:avLst/>
          </a:prstGeom>
        </p:spPr>
      </p:pic>
      <p:sp>
        <p:nvSpPr>
          <p:cNvPr id="11" name="Content Placeholder 10"/>
          <p:cNvSpPr>
            <a:spLocks noGrp="1"/>
          </p:cNvSpPr>
          <p:nvPr>
            <p:ph sz="half" idx="2"/>
          </p:nvPr>
        </p:nvSpPr>
        <p:spPr>
          <a:xfrm>
            <a:off x="3359229" y="1433907"/>
            <a:ext cx="5327571" cy="4499736"/>
          </a:xfrm>
        </p:spPr>
        <p:txBody>
          <a:bodyPr>
            <a:noAutofit/>
          </a:bodyPr>
          <a:lstStyle/>
          <a:p>
            <a:pPr marL="231775" indent="-231775">
              <a:lnSpc>
                <a:spcPct val="110000"/>
              </a:lnSpc>
            </a:pPr>
            <a:r>
              <a:rPr lang="en-US" sz="2000" dirty="0"/>
              <a:t>P&amp;G (Real Estate/Facilities Management)</a:t>
            </a:r>
          </a:p>
          <a:p>
            <a:pPr marL="231775" indent="-231775">
              <a:lnSpc>
                <a:spcPct val="110000"/>
              </a:lnSpc>
            </a:pPr>
            <a:r>
              <a:rPr lang="en-US" sz="2000" dirty="0"/>
              <a:t>Microsoft (BPO)</a:t>
            </a:r>
          </a:p>
          <a:p>
            <a:pPr marL="231775" indent="-231775">
              <a:lnSpc>
                <a:spcPct val="110000"/>
              </a:lnSpc>
            </a:pPr>
            <a:r>
              <a:rPr lang="en-US" sz="2000" dirty="0"/>
              <a:t>McDonald’s (Supply Chain)</a:t>
            </a:r>
          </a:p>
          <a:p>
            <a:pPr marL="231775" indent="-231775">
              <a:lnSpc>
                <a:spcPct val="110000"/>
              </a:lnSpc>
            </a:pPr>
            <a:r>
              <a:rPr lang="en-US" sz="2000" dirty="0"/>
              <a:t>U.S. Dept. of Energy (Environmental Services)</a:t>
            </a:r>
          </a:p>
          <a:p>
            <a:pPr marL="231775" indent="-231775">
              <a:lnSpc>
                <a:spcPct val="110000"/>
              </a:lnSpc>
            </a:pPr>
            <a:r>
              <a:rPr lang="en-US" sz="2000" dirty="0"/>
              <a:t>State of Minnesota Dept. of Transportation (Construction)</a:t>
            </a:r>
          </a:p>
          <a:p>
            <a:pPr marL="231775" indent="-231775">
              <a:lnSpc>
                <a:spcPct val="110000"/>
              </a:lnSpc>
            </a:pPr>
            <a:r>
              <a:rPr lang="en-US" sz="2000" dirty="0"/>
              <a:t>Integrated Management Services (Staffing)</a:t>
            </a:r>
          </a:p>
          <a:p>
            <a:pPr marL="231775" indent="-231775">
              <a:lnSpc>
                <a:spcPct val="110000"/>
              </a:lnSpc>
            </a:pPr>
            <a:r>
              <a:rPr lang="en-US" sz="2000" dirty="0" err="1"/>
              <a:t>Diversey</a:t>
            </a:r>
            <a:r>
              <a:rPr lang="en-US" sz="2000" dirty="0"/>
              <a:t> (IT) </a:t>
            </a:r>
          </a:p>
          <a:p>
            <a:pPr marL="231775" indent="-231775">
              <a:lnSpc>
                <a:spcPct val="110000"/>
              </a:lnSpc>
            </a:pPr>
            <a:r>
              <a:rPr lang="en-US" sz="2000" dirty="0"/>
              <a:t>Water for People (non-profit NGO support in developing countries</a:t>
            </a:r>
            <a:r>
              <a:rPr lang="en-US" sz="2000" dirty="0" smtClean="0"/>
              <a:t>)</a:t>
            </a:r>
            <a:endParaRPr lang="en-US" sz="2000" dirty="0"/>
          </a:p>
        </p:txBody>
      </p:sp>
      <p:sp>
        <p:nvSpPr>
          <p:cNvPr id="12" name="Slide Number Placeholder 11"/>
          <p:cNvSpPr>
            <a:spLocks noGrp="1"/>
          </p:cNvSpPr>
          <p:nvPr>
            <p:ph type="sldNum" sz="quarter" idx="10"/>
          </p:nvPr>
        </p:nvSpPr>
        <p:spPr/>
        <p:txBody>
          <a:bodyPr/>
          <a:lstStyle/>
          <a:p>
            <a:fld id="{0A9724E5-0A80-3C41-8955-F8E17D92E2DB}" type="slidenum">
              <a:rPr lang="en-US" smtClean="0"/>
              <a:pPr/>
              <a:t>49</a:t>
            </a:fld>
            <a:endParaRPr lang="en-US" dirty="0"/>
          </a:p>
        </p:txBody>
      </p:sp>
      <p:sp>
        <p:nvSpPr>
          <p:cNvPr id="3" name="Title 2"/>
          <p:cNvSpPr>
            <a:spLocks noGrp="1"/>
          </p:cNvSpPr>
          <p:nvPr>
            <p:ph type="title"/>
          </p:nvPr>
        </p:nvSpPr>
        <p:spPr/>
        <p:txBody>
          <a:bodyPr/>
          <a:lstStyle/>
          <a:p>
            <a:r>
              <a:rPr lang="en-US" dirty="0" smtClean="0"/>
              <a:t>Vested Is </a:t>
            </a:r>
            <a:r>
              <a:rPr lang="en-US" dirty="0"/>
              <a:t>A</a:t>
            </a:r>
            <a:r>
              <a:rPr lang="en-US" dirty="0" smtClean="0"/>
              <a:t> Movement</a:t>
            </a:r>
            <a:endParaRPr lang="en-US" dirty="0"/>
          </a:p>
        </p:txBody>
      </p:sp>
    </p:spTree>
    <p:extLst>
      <p:ext uri="{BB962C8B-B14F-4D97-AF65-F5344CB8AC3E}">
        <p14:creationId xmlns:p14="http://schemas.microsoft.com/office/powerpoint/2010/main" val="3912884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265316" y="2847001"/>
            <a:ext cx="1784230" cy="1783800"/>
          </a:xfrm>
          <a:prstGeom prst="rect">
            <a:avLst/>
          </a:prstGeom>
          <a:solidFill>
            <a:schemeClr val="accent3">
              <a:lumMod val="20000"/>
              <a:lumOff val="80000"/>
            </a:schemeClr>
          </a:solidFill>
          <a:ln w="28575" cmpd="sng">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ectangle 64"/>
          <p:cNvSpPr/>
          <p:nvPr/>
        </p:nvSpPr>
        <p:spPr>
          <a:xfrm>
            <a:off x="2291460" y="3969069"/>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2291460" y="1350602"/>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0A9724E5-0A80-3C41-8955-F8E17D92E2DB}" type="slidenum">
              <a:rPr lang="en-US" smtClean="0"/>
              <a:pPr/>
              <a:t>5</a:t>
            </a:fld>
            <a:endParaRPr lang="en-US" dirty="0"/>
          </a:p>
        </p:txBody>
      </p:sp>
      <p:sp>
        <p:nvSpPr>
          <p:cNvPr id="7" name="Title 2"/>
          <p:cNvSpPr txBox="1">
            <a:spLocks/>
          </p:cNvSpPr>
          <p:nvPr/>
        </p:nvSpPr>
        <p:spPr>
          <a:xfrm>
            <a:off x="2211840" y="1841712"/>
            <a:ext cx="2256840" cy="155569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Five Rules </a:t>
            </a:r>
          </a:p>
          <a:p>
            <a:pPr algn="ctr"/>
            <a:r>
              <a:rPr lang="en-US" sz="1600" b="1" dirty="0" smtClean="0">
                <a:solidFill>
                  <a:srgbClr val="5C5C5C"/>
                </a:solidFill>
              </a:rPr>
              <a:t>That Will Transform</a:t>
            </a:r>
          </a:p>
          <a:p>
            <a:pPr algn="ctr"/>
            <a:r>
              <a:rPr lang="en-US" sz="1600" b="1" dirty="0" smtClean="0">
                <a:solidFill>
                  <a:srgbClr val="5C5C5C"/>
                </a:solidFill>
              </a:rPr>
              <a:t> Business Relationships</a:t>
            </a:r>
          </a:p>
          <a:p>
            <a:pPr algn="ctr"/>
            <a:endParaRPr lang="en-US" sz="1800" b="1" dirty="0" smtClean="0">
              <a:solidFill>
                <a:srgbClr val="5C5C5C"/>
              </a:solidFill>
            </a:endParaRPr>
          </a:p>
        </p:txBody>
      </p:sp>
      <p:sp>
        <p:nvSpPr>
          <p:cNvPr id="10" name="Title 2"/>
          <p:cNvSpPr txBox="1">
            <a:spLocks/>
          </p:cNvSpPr>
          <p:nvPr/>
        </p:nvSpPr>
        <p:spPr>
          <a:xfrm>
            <a:off x="4651273" y="1752640"/>
            <a:ext cx="2049463" cy="134282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Creating a</a:t>
            </a:r>
            <a:br>
              <a:rPr lang="en-US" sz="1600" b="1" dirty="0" smtClean="0">
                <a:solidFill>
                  <a:srgbClr val="5C5C5C"/>
                </a:solidFill>
              </a:rPr>
            </a:br>
            <a:r>
              <a:rPr lang="en-US" sz="1600" b="1" dirty="0" smtClean="0">
                <a:solidFill>
                  <a:srgbClr val="5C5C5C"/>
                </a:solidFill>
              </a:rPr>
              <a:t/>
            </a:r>
            <a:br>
              <a:rPr lang="en-US" sz="1600" b="1" dirty="0" smtClean="0">
                <a:solidFill>
                  <a:srgbClr val="5C5C5C"/>
                </a:solidFill>
              </a:rPr>
            </a:br>
            <a:r>
              <a:rPr lang="en-US" sz="1600" b="1" dirty="0" smtClean="0">
                <a:solidFill>
                  <a:srgbClr val="5C5C5C"/>
                </a:solidFill>
              </a:rPr>
              <a:t> </a:t>
            </a:r>
          </a:p>
          <a:p>
            <a:pPr algn="ctr"/>
            <a:r>
              <a:rPr lang="en-US" sz="1600" b="1" dirty="0" smtClean="0">
                <a:solidFill>
                  <a:srgbClr val="5C5C5C"/>
                </a:solidFill>
              </a:rPr>
              <a:t>Agreement</a:t>
            </a:r>
          </a:p>
          <a:p>
            <a:pPr algn="ctr"/>
            <a:endParaRPr lang="en-US" sz="1800" b="1" dirty="0">
              <a:solidFill>
                <a:srgbClr val="5C5C5C"/>
              </a:solidFill>
            </a:endParaRPr>
          </a:p>
        </p:txBody>
      </p:sp>
      <p:sp>
        <p:nvSpPr>
          <p:cNvPr id="19" name="Title 2"/>
          <p:cNvSpPr txBox="1">
            <a:spLocks/>
          </p:cNvSpPr>
          <p:nvPr/>
        </p:nvSpPr>
        <p:spPr>
          <a:xfrm>
            <a:off x="6925991" y="3740809"/>
            <a:ext cx="2071986" cy="518640"/>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lnSpc>
                <a:spcPct val="80000"/>
              </a:lnSpc>
            </a:pPr>
            <a:r>
              <a:rPr lang="en-US" sz="1600" b="1" dirty="0" smtClean="0">
                <a:solidFill>
                  <a:srgbClr val="5C5C5C"/>
                </a:solidFill>
              </a:rPr>
              <a:t>Validation</a:t>
            </a:r>
          </a:p>
        </p:txBody>
      </p:sp>
      <p:sp>
        <p:nvSpPr>
          <p:cNvPr id="34" name="Rectangle 33"/>
          <p:cNvSpPr/>
          <p:nvPr/>
        </p:nvSpPr>
        <p:spPr>
          <a:xfrm>
            <a:off x="265316" y="2255107"/>
            <a:ext cx="1784230" cy="523220"/>
          </a:xfrm>
          <a:prstGeom prst="rect">
            <a:avLst/>
          </a:prstGeom>
        </p:spPr>
        <p:txBody>
          <a:bodyPr wrap="square">
            <a:spAutoFit/>
          </a:bodyPr>
          <a:lstStyle/>
          <a:p>
            <a:pPr algn="ctr"/>
            <a:r>
              <a:rPr lang="en-US" sz="1400" b="1" i="1" dirty="0" smtClean="0">
                <a:solidFill>
                  <a:srgbClr val="F77F00"/>
                </a:solidFill>
              </a:rPr>
              <a:t>Highly Suggested</a:t>
            </a:r>
          </a:p>
          <a:p>
            <a:pPr algn="ctr"/>
            <a:r>
              <a:rPr lang="en-US" sz="1400" b="1" i="1" dirty="0" smtClean="0">
                <a:solidFill>
                  <a:srgbClr val="F77F00"/>
                </a:solidFill>
              </a:rPr>
              <a:t>Pre-Work </a:t>
            </a:r>
            <a:endParaRPr lang="en-US" sz="1400" b="1" i="1" dirty="0">
              <a:solidFill>
                <a:srgbClr val="F77F00"/>
              </a:solidFill>
            </a:endParaRPr>
          </a:p>
        </p:txBody>
      </p:sp>
      <p:sp>
        <p:nvSpPr>
          <p:cNvPr id="35" name="Rectangle 840"/>
          <p:cNvSpPr txBox="1">
            <a:spLocks noChangeArrowheads="1"/>
          </p:cNvSpPr>
          <p:nvPr/>
        </p:nvSpPr>
        <p:spPr>
          <a:xfrm>
            <a:off x="116114" y="61278"/>
            <a:ext cx="9027886" cy="7826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sz="2600" dirty="0" smtClean="0"/>
              <a:t>One Of </a:t>
            </a:r>
            <a:r>
              <a:rPr lang="en-US" sz="2600" dirty="0"/>
              <a:t>S</a:t>
            </a:r>
            <a:r>
              <a:rPr lang="en-US" sz="2600" dirty="0" smtClean="0"/>
              <a:t>ix </a:t>
            </a:r>
            <a:r>
              <a:rPr lang="en-US" sz="2600" dirty="0"/>
              <a:t>C</a:t>
            </a:r>
            <a:r>
              <a:rPr lang="en-US" sz="2600" dirty="0" smtClean="0"/>
              <a:t>ourses In The Certified </a:t>
            </a:r>
            <a:r>
              <a:rPr lang="en-US" sz="2600" dirty="0"/>
              <a:t>Deal Architect Program</a:t>
            </a:r>
            <a:endParaRPr lang="en-US" sz="2600" dirty="0" smtClean="0"/>
          </a:p>
        </p:txBody>
      </p:sp>
      <p:pic>
        <p:nvPicPr>
          <p:cNvPr id="41" name="Picture 40"/>
          <p:cNvPicPr>
            <a:picLocks noChangeAspect="1"/>
          </p:cNvPicPr>
          <p:nvPr/>
        </p:nvPicPr>
        <p:blipFill>
          <a:blip r:embed="rId2"/>
          <a:stretch>
            <a:fillRect/>
          </a:stretch>
        </p:blipFill>
        <p:spPr>
          <a:xfrm>
            <a:off x="5055452" y="2123891"/>
            <a:ext cx="1246881" cy="304042"/>
          </a:xfrm>
          <a:prstGeom prst="rect">
            <a:avLst/>
          </a:prstGeom>
        </p:spPr>
      </p:pic>
      <p:pic>
        <p:nvPicPr>
          <p:cNvPr id="42" name="Picture 41"/>
          <p:cNvPicPr>
            <a:picLocks noChangeAspect="1"/>
          </p:cNvPicPr>
          <p:nvPr/>
        </p:nvPicPr>
        <p:blipFill>
          <a:blip r:embed="rId2"/>
          <a:stretch>
            <a:fillRect/>
          </a:stretch>
        </p:blipFill>
        <p:spPr>
          <a:xfrm>
            <a:off x="2678077" y="1523270"/>
            <a:ext cx="1246881" cy="304042"/>
          </a:xfrm>
          <a:prstGeom prst="rect">
            <a:avLst/>
          </a:prstGeom>
        </p:spPr>
      </p:pic>
      <p:pic>
        <p:nvPicPr>
          <p:cNvPr id="29" name="Picture 28"/>
          <p:cNvPicPr>
            <a:picLocks noChangeAspect="1"/>
          </p:cNvPicPr>
          <p:nvPr/>
        </p:nvPicPr>
        <p:blipFill>
          <a:blip r:embed="rId3"/>
          <a:stretch>
            <a:fillRect/>
          </a:stretch>
        </p:blipFill>
        <p:spPr>
          <a:xfrm>
            <a:off x="6991797" y="2845876"/>
            <a:ext cx="1931613" cy="804241"/>
          </a:xfrm>
          <a:prstGeom prst="rect">
            <a:avLst/>
          </a:prstGeom>
        </p:spPr>
      </p:pic>
      <p:sp>
        <p:nvSpPr>
          <p:cNvPr id="47" name="TextBox 46"/>
          <p:cNvSpPr txBox="1"/>
          <p:nvPr/>
        </p:nvSpPr>
        <p:spPr>
          <a:xfrm>
            <a:off x="2578714" y="3042597"/>
            <a:ext cx="1461679" cy="307777"/>
          </a:xfrm>
          <a:prstGeom prst="rect">
            <a:avLst/>
          </a:prstGeom>
          <a:noFill/>
        </p:spPr>
        <p:txBody>
          <a:bodyPr wrap="square" rtlCol="0">
            <a:spAutoFit/>
          </a:bodyPr>
          <a:lstStyle/>
          <a:p>
            <a:pPr lvl="0" algn="ctr"/>
            <a:r>
              <a:rPr lang="en-US" sz="1400" i="1" dirty="0">
                <a:solidFill>
                  <a:srgbClr val="5C5C5C"/>
                </a:solidFill>
              </a:rPr>
              <a:t>Online </a:t>
            </a:r>
            <a:r>
              <a:rPr lang="en-US" sz="1400" i="1" dirty="0" smtClean="0">
                <a:solidFill>
                  <a:srgbClr val="5C5C5C"/>
                </a:solidFill>
              </a:rPr>
              <a:t>Course</a:t>
            </a:r>
            <a:endParaRPr lang="en-US" sz="1400" i="1" dirty="0">
              <a:solidFill>
                <a:srgbClr val="5C5C5C"/>
              </a:solidFill>
            </a:endParaRPr>
          </a:p>
        </p:txBody>
      </p:sp>
      <p:sp>
        <p:nvSpPr>
          <p:cNvPr id="54" name="TextBox 53"/>
          <p:cNvSpPr txBox="1"/>
          <p:nvPr/>
        </p:nvSpPr>
        <p:spPr>
          <a:xfrm>
            <a:off x="4929713" y="3048660"/>
            <a:ext cx="1461679" cy="307777"/>
          </a:xfrm>
          <a:prstGeom prst="rect">
            <a:avLst/>
          </a:prstGeom>
          <a:noFill/>
        </p:spPr>
        <p:txBody>
          <a:bodyPr wrap="square" rtlCol="0">
            <a:spAutoFit/>
          </a:bodyPr>
          <a:lstStyle/>
          <a:p>
            <a:pPr lvl="0" algn="ctr"/>
            <a:r>
              <a:rPr lang="en-US" sz="1400" i="1" dirty="0">
                <a:solidFill>
                  <a:srgbClr val="5C5C5C"/>
                </a:solidFill>
              </a:rPr>
              <a:t>Online </a:t>
            </a:r>
            <a:r>
              <a:rPr lang="en-US" sz="1400" i="1" dirty="0" smtClean="0">
                <a:solidFill>
                  <a:srgbClr val="5C5C5C"/>
                </a:solidFill>
              </a:rPr>
              <a:t>Course</a:t>
            </a:r>
            <a:endParaRPr lang="en-US" sz="1400" i="1" dirty="0">
              <a:solidFill>
                <a:srgbClr val="5C5C5C"/>
              </a:solidFill>
            </a:endParaRPr>
          </a:p>
        </p:txBody>
      </p:sp>
      <p:sp>
        <p:nvSpPr>
          <p:cNvPr id="55" name="Rectangle 54"/>
          <p:cNvSpPr/>
          <p:nvPr/>
        </p:nvSpPr>
        <p:spPr>
          <a:xfrm>
            <a:off x="4610871" y="1350602"/>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p:cNvSpPr/>
          <p:nvPr/>
        </p:nvSpPr>
        <p:spPr>
          <a:xfrm>
            <a:off x="6908112" y="2472438"/>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itle 2"/>
          <p:cNvSpPr txBox="1">
            <a:spLocks/>
          </p:cNvSpPr>
          <p:nvPr/>
        </p:nvSpPr>
        <p:spPr>
          <a:xfrm>
            <a:off x="366659" y="3494894"/>
            <a:ext cx="1571525" cy="4462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Orientation</a:t>
            </a:r>
          </a:p>
        </p:txBody>
      </p:sp>
      <p:pic>
        <p:nvPicPr>
          <p:cNvPr id="60" name="Picture 59"/>
          <p:cNvPicPr>
            <a:picLocks noChangeAspect="1"/>
          </p:cNvPicPr>
          <p:nvPr/>
        </p:nvPicPr>
        <p:blipFill>
          <a:blip r:embed="rId2"/>
          <a:stretch>
            <a:fillRect/>
          </a:stretch>
        </p:blipFill>
        <p:spPr>
          <a:xfrm>
            <a:off x="550494" y="3233548"/>
            <a:ext cx="1246881" cy="304042"/>
          </a:xfrm>
          <a:prstGeom prst="rect">
            <a:avLst/>
          </a:prstGeom>
        </p:spPr>
      </p:pic>
      <p:sp>
        <p:nvSpPr>
          <p:cNvPr id="61" name="TextBox 60"/>
          <p:cNvSpPr txBox="1"/>
          <p:nvPr/>
        </p:nvSpPr>
        <p:spPr>
          <a:xfrm>
            <a:off x="406430" y="4194344"/>
            <a:ext cx="1461679" cy="307777"/>
          </a:xfrm>
          <a:prstGeom prst="rect">
            <a:avLst/>
          </a:prstGeom>
          <a:noFill/>
        </p:spPr>
        <p:txBody>
          <a:bodyPr wrap="square" rtlCol="0">
            <a:spAutoFit/>
          </a:bodyPr>
          <a:lstStyle/>
          <a:p>
            <a:pPr lvl="0" algn="ctr"/>
            <a:r>
              <a:rPr lang="en-US" sz="1400" i="1" dirty="0">
                <a:solidFill>
                  <a:srgbClr val="5C5C5C"/>
                </a:solidFill>
              </a:rPr>
              <a:t>Online </a:t>
            </a:r>
            <a:r>
              <a:rPr lang="en-US" sz="1400" i="1" dirty="0" smtClean="0">
                <a:solidFill>
                  <a:srgbClr val="5C5C5C"/>
                </a:solidFill>
              </a:rPr>
              <a:t>Course</a:t>
            </a:r>
            <a:endParaRPr lang="en-US" sz="1400" i="1" dirty="0">
              <a:solidFill>
                <a:srgbClr val="5C5C5C"/>
              </a:solidFill>
            </a:endParaRPr>
          </a:p>
        </p:txBody>
      </p:sp>
      <p:sp>
        <p:nvSpPr>
          <p:cNvPr id="36" name="Right Arrow 35"/>
          <p:cNvSpPr/>
          <p:nvPr/>
        </p:nvSpPr>
        <p:spPr>
          <a:xfrm>
            <a:off x="2078128" y="4172347"/>
            <a:ext cx="394418" cy="403145"/>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itle 2"/>
          <p:cNvSpPr txBox="1">
            <a:spLocks/>
          </p:cNvSpPr>
          <p:nvPr/>
        </p:nvSpPr>
        <p:spPr>
          <a:xfrm>
            <a:off x="2211840" y="4628129"/>
            <a:ext cx="2256840" cy="110440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UT:</a:t>
            </a:r>
          </a:p>
          <a:p>
            <a:pPr algn="ctr"/>
            <a:r>
              <a:rPr lang="en-US" sz="1600" b="1" dirty="0" smtClean="0">
                <a:solidFill>
                  <a:srgbClr val="5C5C5C"/>
                </a:solidFill>
              </a:rPr>
              <a:t>3 Day Executive </a:t>
            </a:r>
          </a:p>
          <a:p>
            <a:pPr algn="ctr"/>
            <a:r>
              <a:rPr lang="en-US" sz="1600" b="1" dirty="0" smtClean="0">
                <a:solidFill>
                  <a:srgbClr val="5C5C5C"/>
                </a:solidFill>
              </a:rPr>
              <a:t>Education </a:t>
            </a:r>
          </a:p>
          <a:p>
            <a:pPr algn="ctr"/>
            <a:r>
              <a:rPr lang="en-US" sz="1600" b="1" dirty="0" smtClean="0">
                <a:solidFill>
                  <a:srgbClr val="5C5C5C"/>
                </a:solidFill>
              </a:rPr>
              <a:t>Course</a:t>
            </a:r>
            <a:endParaRPr lang="en-US" sz="1600" dirty="0">
              <a:solidFill>
                <a:srgbClr val="5C5C5C"/>
              </a:solidFill>
            </a:endParaRPr>
          </a:p>
          <a:p>
            <a:pPr algn="ctr"/>
            <a:endParaRPr lang="en-US" sz="1800" dirty="0" smtClean="0">
              <a:solidFill>
                <a:srgbClr val="5C5C5C"/>
              </a:solidFill>
            </a:endParaRPr>
          </a:p>
        </p:txBody>
      </p:sp>
      <p:sp>
        <p:nvSpPr>
          <p:cNvPr id="63" name="Title 2"/>
          <p:cNvSpPr txBox="1">
            <a:spLocks/>
          </p:cNvSpPr>
          <p:nvPr/>
        </p:nvSpPr>
        <p:spPr>
          <a:xfrm>
            <a:off x="4670612" y="4264315"/>
            <a:ext cx="2008716" cy="112982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Collaborative Contracting:</a:t>
            </a:r>
          </a:p>
          <a:p>
            <a:pPr algn="ctr"/>
            <a:r>
              <a:rPr lang="en-US" sz="1600" b="1" dirty="0">
                <a:solidFill>
                  <a:srgbClr val="5C5C5C"/>
                </a:solidFill>
              </a:rPr>
              <a:t>2</a:t>
            </a:r>
            <a:r>
              <a:rPr lang="en-US" sz="1600" b="1" dirty="0" smtClean="0">
                <a:solidFill>
                  <a:srgbClr val="5C5C5C"/>
                </a:solidFill>
              </a:rPr>
              <a:t> Day Executive </a:t>
            </a:r>
          </a:p>
          <a:p>
            <a:pPr algn="ctr"/>
            <a:r>
              <a:rPr lang="en-US" sz="1600" b="1" dirty="0" smtClean="0">
                <a:solidFill>
                  <a:srgbClr val="5C5C5C"/>
                </a:solidFill>
              </a:rPr>
              <a:t>Education Course</a:t>
            </a:r>
            <a:endParaRPr lang="en-US" sz="1600" dirty="0" smtClean="0">
              <a:solidFill>
                <a:srgbClr val="5C5C5C"/>
              </a:solidFill>
            </a:endParaRPr>
          </a:p>
        </p:txBody>
      </p:sp>
      <p:pic>
        <p:nvPicPr>
          <p:cNvPr id="64" name="Picture 63"/>
          <p:cNvPicPr>
            <a:picLocks noChangeAspect="1"/>
          </p:cNvPicPr>
          <p:nvPr/>
        </p:nvPicPr>
        <p:blipFill>
          <a:blip r:embed="rId2"/>
          <a:stretch>
            <a:fillRect/>
          </a:stretch>
        </p:blipFill>
        <p:spPr>
          <a:xfrm>
            <a:off x="2678077" y="4148724"/>
            <a:ext cx="1246881" cy="304042"/>
          </a:xfrm>
          <a:prstGeom prst="rect">
            <a:avLst/>
          </a:prstGeom>
        </p:spPr>
      </p:pic>
      <p:sp>
        <p:nvSpPr>
          <p:cNvPr id="66" name="Rectangle 65"/>
          <p:cNvSpPr/>
          <p:nvPr/>
        </p:nvSpPr>
        <p:spPr>
          <a:xfrm>
            <a:off x="2211840" y="5651709"/>
            <a:ext cx="2256839" cy="307777"/>
          </a:xfrm>
          <a:prstGeom prst="rect">
            <a:avLst/>
          </a:prstGeom>
        </p:spPr>
        <p:txBody>
          <a:bodyPr wrap="square">
            <a:spAutoFit/>
          </a:bodyPr>
          <a:lstStyle/>
          <a:p>
            <a:pPr lvl="0" algn="ctr"/>
            <a:r>
              <a:rPr lang="en-US" sz="1400" i="1" dirty="0">
                <a:solidFill>
                  <a:srgbClr val="5C5C5C"/>
                </a:solidFill>
              </a:rPr>
              <a:t>On Campus</a:t>
            </a:r>
            <a:r>
              <a:rPr lang="en-US" sz="1400" i="1" dirty="0" smtClean="0">
                <a:solidFill>
                  <a:srgbClr val="5C5C5C"/>
                </a:solidFill>
              </a:rPr>
              <a:t>/On </a:t>
            </a:r>
            <a:r>
              <a:rPr lang="en-US" sz="1400" i="1" dirty="0">
                <a:solidFill>
                  <a:srgbClr val="5C5C5C"/>
                </a:solidFill>
              </a:rPr>
              <a:t>Site</a:t>
            </a:r>
          </a:p>
        </p:txBody>
      </p:sp>
      <p:sp>
        <p:nvSpPr>
          <p:cNvPr id="67" name="Rectangle 66"/>
          <p:cNvSpPr/>
          <p:nvPr/>
        </p:nvSpPr>
        <p:spPr>
          <a:xfrm>
            <a:off x="4610871" y="5648065"/>
            <a:ext cx="2089865" cy="307777"/>
          </a:xfrm>
          <a:prstGeom prst="rect">
            <a:avLst/>
          </a:prstGeom>
        </p:spPr>
        <p:txBody>
          <a:bodyPr wrap="square">
            <a:spAutoFit/>
          </a:bodyPr>
          <a:lstStyle/>
          <a:p>
            <a:pPr lvl="0" algn="ctr"/>
            <a:r>
              <a:rPr lang="en-US" sz="1400" i="1" dirty="0">
                <a:solidFill>
                  <a:srgbClr val="5C5C5C"/>
                </a:solidFill>
              </a:rPr>
              <a:t>On Campus</a:t>
            </a:r>
            <a:r>
              <a:rPr lang="en-US" sz="1400" i="1" dirty="0" smtClean="0">
                <a:solidFill>
                  <a:srgbClr val="5C5C5C"/>
                </a:solidFill>
              </a:rPr>
              <a:t>/On </a:t>
            </a:r>
            <a:r>
              <a:rPr lang="en-US" sz="1400" i="1" dirty="0">
                <a:solidFill>
                  <a:srgbClr val="5C5C5C"/>
                </a:solidFill>
              </a:rPr>
              <a:t>Site</a:t>
            </a:r>
          </a:p>
        </p:txBody>
      </p:sp>
      <p:sp>
        <p:nvSpPr>
          <p:cNvPr id="68" name="Rectangle 67"/>
          <p:cNvSpPr/>
          <p:nvPr/>
        </p:nvSpPr>
        <p:spPr>
          <a:xfrm>
            <a:off x="4610871" y="3969069"/>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ight Arrow 42"/>
          <p:cNvSpPr/>
          <p:nvPr/>
        </p:nvSpPr>
        <p:spPr>
          <a:xfrm>
            <a:off x="2049546" y="2947229"/>
            <a:ext cx="394418" cy="403145"/>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029934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471948" y="124443"/>
            <a:ext cx="8291052" cy="733425"/>
          </a:xfrm>
          <a:prstGeom prst="rect">
            <a:avLst/>
          </a:prstGeom>
          <a:noFill/>
          <a:ln w="9525">
            <a:noFill/>
            <a:miter lim="800000"/>
            <a:headEnd/>
            <a:tailEnd/>
          </a:ln>
        </p:spPr>
        <p:txBody>
          <a:bodyPr anchor="ctr">
            <a:prstTxWarp prst="textNoShape">
              <a:avLst/>
            </a:prstTxWarp>
          </a:bodyPr>
          <a:lstStyle/>
          <a:p>
            <a:r>
              <a:rPr lang="en-US" sz="3200" dirty="0" smtClean="0">
                <a:solidFill>
                  <a:schemeClr val="bg1"/>
                </a:solidFill>
              </a:rPr>
              <a:t>What They </a:t>
            </a:r>
            <a:r>
              <a:rPr lang="en-US" sz="3200" dirty="0">
                <a:solidFill>
                  <a:schemeClr val="bg1"/>
                </a:solidFill>
              </a:rPr>
              <a:t>A</a:t>
            </a:r>
            <a:r>
              <a:rPr lang="en-US" sz="3200" dirty="0" smtClean="0">
                <a:solidFill>
                  <a:schemeClr val="bg1"/>
                </a:solidFill>
              </a:rPr>
              <a:t>re </a:t>
            </a:r>
            <a:r>
              <a:rPr lang="en-US" sz="3200" dirty="0">
                <a:solidFill>
                  <a:schemeClr val="bg1"/>
                </a:solidFill>
              </a:rPr>
              <a:t>S</a:t>
            </a:r>
            <a:r>
              <a:rPr lang="en-US" sz="3200" dirty="0" smtClean="0">
                <a:solidFill>
                  <a:schemeClr val="bg1"/>
                </a:solidFill>
              </a:rPr>
              <a:t>aying…</a:t>
            </a:r>
            <a:endParaRPr lang="en-US" sz="3200" dirty="0">
              <a:solidFill>
                <a:schemeClr val="bg1"/>
              </a:solidFill>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50</a:t>
            </a:fld>
            <a:endParaRPr lang="en-US" dirty="0"/>
          </a:p>
        </p:txBody>
      </p:sp>
      <p:sp>
        <p:nvSpPr>
          <p:cNvPr id="5" name="Rectangle 3"/>
          <p:cNvSpPr txBox="1">
            <a:spLocks noChangeArrowheads="1"/>
          </p:cNvSpPr>
          <p:nvPr/>
        </p:nvSpPr>
        <p:spPr bwMode="auto">
          <a:xfrm>
            <a:off x="471947" y="1147148"/>
            <a:ext cx="8229601" cy="5209407"/>
          </a:xfrm>
          <a:prstGeom prst="rect">
            <a:avLst/>
          </a:prstGeom>
          <a:noFill/>
          <a:ln w="9525">
            <a:noFill/>
            <a:miter lim="800000"/>
            <a:headEnd/>
            <a:tailEnd/>
          </a:ln>
        </p:spPr>
        <p:txBody>
          <a:bodyPr>
            <a:prstTxWarp prst="textNoShape">
              <a:avLst/>
            </a:prstTxWarp>
          </a:bodyPr>
          <a:lstStyle/>
          <a:p>
            <a:pPr>
              <a:spcAft>
                <a:spcPts val="0"/>
              </a:spcAft>
            </a:pPr>
            <a:r>
              <a:rPr lang="en-US" sz="1400" b="1" i="1" dirty="0"/>
              <a:t>Tim Cummins, CEO, International Association for Contract &amp; Commercial Management </a:t>
            </a:r>
          </a:p>
          <a:p>
            <a:pPr>
              <a:spcAft>
                <a:spcPts val="400"/>
              </a:spcAft>
            </a:pPr>
            <a:r>
              <a:rPr lang="en-US" sz="1200" dirty="0"/>
              <a:t>"Vested </a:t>
            </a:r>
            <a:r>
              <a:rPr lang="en-US" sz="1200" dirty="0" smtClean="0"/>
              <a:t>offers </a:t>
            </a:r>
            <a:r>
              <a:rPr lang="en-US" sz="1200" dirty="0"/>
              <a:t>a robust approach for developing high-performing strategic relationships</a:t>
            </a:r>
            <a:r>
              <a:rPr lang="en-US" sz="1200" dirty="0" smtClean="0"/>
              <a:t>.”</a:t>
            </a:r>
            <a:endParaRPr lang="en-US" sz="1200" b="1" i="1" dirty="0" smtClean="0"/>
          </a:p>
          <a:p>
            <a:pPr lvl="0"/>
            <a:r>
              <a:rPr lang="en-US" sz="1400" b="1" i="1" dirty="0" smtClean="0"/>
              <a:t>Dawn </a:t>
            </a:r>
            <a:r>
              <a:rPr lang="en-US" sz="1400" b="1" i="1" dirty="0" err="1" smtClean="0"/>
              <a:t>Tiura</a:t>
            </a:r>
            <a:r>
              <a:rPr lang="en-US" sz="1400" b="1" i="1" dirty="0" smtClean="0"/>
              <a:t> Evans – President and CEO, Sourcing Interests Group</a:t>
            </a:r>
            <a:r>
              <a:rPr lang="en-US" sz="1200" dirty="0" smtClean="0"/>
              <a:t/>
            </a:r>
            <a:br>
              <a:rPr lang="en-US" sz="1200" dirty="0" smtClean="0"/>
            </a:br>
            <a:r>
              <a:rPr lang="en-US" sz="1200" dirty="0" smtClean="0"/>
              <a:t>“Kate has hit the nail on the head. The “rules” while often spoken about have never been so clearly defined as they are here. The journey to a truly collaborative agreement is practically guaranteed if you follow the step-by-step process outlined in this great book.”</a:t>
            </a:r>
            <a:endParaRPr lang="en-US" sz="1200" b="1" i="1" dirty="0" smtClean="0">
              <a:solidFill>
                <a:srgbClr val="FF0000"/>
              </a:solidFill>
            </a:endParaRPr>
          </a:p>
          <a:p>
            <a:pPr lvl="0"/>
            <a:r>
              <a:rPr lang="en-US" sz="1400" b="1" i="1" dirty="0" smtClean="0"/>
              <a:t>Peter </a:t>
            </a:r>
            <a:r>
              <a:rPr lang="en-US" sz="1400" b="1" i="1" dirty="0" err="1" smtClean="0"/>
              <a:t>Sheahan</a:t>
            </a:r>
            <a:r>
              <a:rPr lang="en-US" sz="1400" b="1" i="1" dirty="0" smtClean="0"/>
              <a:t>, Founder and CEO, </a:t>
            </a:r>
            <a:r>
              <a:rPr lang="en-US" sz="1400" b="1" i="1" dirty="0" err="1" smtClean="0"/>
              <a:t>ChangeLabs</a:t>
            </a:r>
            <a:r>
              <a:rPr lang="en-US" sz="1400" b="1" i="1" dirty="0" smtClean="0"/>
              <a:t> and Author of the Best Selling Book “Flip”</a:t>
            </a:r>
            <a:endParaRPr lang="en-US" sz="1400" dirty="0" smtClean="0"/>
          </a:p>
          <a:p>
            <a:r>
              <a:rPr lang="en-US" sz="1200" dirty="0" smtClean="0"/>
              <a:t>“Vested  truly flips conventional outsourcing on its head. Kate has captured what it takes to drive REAL value through your external partnerships. A must read for anyone who wants to do outsourcing.”</a:t>
            </a:r>
            <a:endParaRPr lang="en-US" sz="1200" b="1" i="1" dirty="0"/>
          </a:p>
          <a:p>
            <a:pPr>
              <a:spcAft>
                <a:spcPts val="0"/>
              </a:spcAft>
            </a:pPr>
            <a:r>
              <a:rPr lang="en-US" sz="1400" b="1" i="1" dirty="0" smtClean="0"/>
              <a:t>Frank </a:t>
            </a:r>
            <a:r>
              <a:rPr lang="en-US" sz="1400" b="1" i="1" dirty="0" err="1"/>
              <a:t>Casale</a:t>
            </a:r>
            <a:r>
              <a:rPr lang="en-US" sz="1400" b="1" i="1" dirty="0"/>
              <a:t> – CEO, Outsourcing Institute</a:t>
            </a:r>
            <a:r>
              <a:rPr lang="en-US" sz="1400" b="1" dirty="0"/>
              <a:t> </a:t>
            </a:r>
            <a:endParaRPr lang="en-US" sz="1400" dirty="0" smtClean="0"/>
          </a:p>
          <a:p>
            <a:pPr>
              <a:spcAft>
                <a:spcPts val="400"/>
              </a:spcAft>
            </a:pPr>
            <a:r>
              <a:rPr lang="en-US" sz="1200" dirty="0" smtClean="0"/>
              <a:t>“</a:t>
            </a:r>
            <a:r>
              <a:rPr lang="en-US" sz="1200" dirty="0"/>
              <a:t>Vested </a:t>
            </a:r>
            <a:r>
              <a:rPr lang="en-US" sz="1200" dirty="0" smtClean="0"/>
              <a:t> </a:t>
            </a:r>
            <a:r>
              <a:rPr lang="en-US" sz="1200" dirty="0"/>
              <a:t>is a </a:t>
            </a:r>
            <a:r>
              <a:rPr lang="en-US" sz="1200" dirty="0" smtClean="0"/>
              <a:t>game-changing </a:t>
            </a:r>
            <a:r>
              <a:rPr lang="en-US" sz="1200" dirty="0"/>
              <a:t>approach that will quickly become the new gold standard for advanced outsourcing relationships. It is a critical enabler for Outsourcing 2.0” </a:t>
            </a:r>
          </a:p>
          <a:p>
            <a:pPr>
              <a:spcAft>
                <a:spcPts val="0"/>
              </a:spcAft>
            </a:pPr>
            <a:r>
              <a:rPr lang="en-US" sz="1400" b="1" i="1" dirty="0" smtClean="0"/>
              <a:t>Tim </a:t>
            </a:r>
            <a:r>
              <a:rPr lang="en-US" sz="1400" b="1" i="1" dirty="0"/>
              <a:t>McBride – Chief Procurement Officer, </a:t>
            </a:r>
            <a:r>
              <a:rPr lang="en-US" sz="1400" b="1" i="1" dirty="0" smtClean="0"/>
              <a:t>Microsoft</a:t>
            </a:r>
          </a:p>
          <a:p>
            <a:pPr>
              <a:spcAft>
                <a:spcPts val="400"/>
              </a:spcAft>
            </a:pPr>
            <a:r>
              <a:rPr lang="en-US" sz="1200" dirty="0" smtClean="0"/>
              <a:t>“As </a:t>
            </a:r>
            <a:r>
              <a:rPr lang="en-US" sz="1200" dirty="0"/>
              <a:t>the Chief Procurement Officer at Microsoft it is my job to help us adopt next generation outsourcing models and </a:t>
            </a:r>
            <a:r>
              <a:rPr lang="en-US" sz="1200" dirty="0" smtClean="0"/>
              <a:t>Vested </a:t>
            </a:r>
            <a:r>
              <a:rPr lang="en-US" sz="1200" dirty="0"/>
              <a:t>is definitely one of the tools we have in our toolkit that we are exploring”.  </a:t>
            </a:r>
          </a:p>
          <a:p>
            <a:pPr>
              <a:spcAft>
                <a:spcPts val="0"/>
              </a:spcAft>
            </a:pPr>
            <a:r>
              <a:rPr lang="en-US" sz="1400" b="1" i="1" dirty="0"/>
              <a:t>Todd Shire, Global Logistics Sourcing Strategy Manager, </a:t>
            </a:r>
            <a:r>
              <a:rPr lang="en-US" sz="1400" b="1" i="1" dirty="0" smtClean="0"/>
              <a:t>Intel</a:t>
            </a:r>
          </a:p>
          <a:p>
            <a:pPr>
              <a:spcAft>
                <a:spcPts val="400"/>
              </a:spcAft>
            </a:pPr>
            <a:r>
              <a:rPr lang="en-US" sz="1200" dirty="0" smtClean="0"/>
              <a:t>"I </a:t>
            </a:r>
            <a:r>
              <a:rPr lang="en-US" sz="1200" dirty="0"/>
              <a:t>predict the buzzword for the next decade will be "</a:t>
            </a:r>
            <a:r>
              <a:rPr lang="en-US" sz="1200" dirty="0" smtClean="0"/>
              <a:t>incentives."</a:t>
            </a:r>
            <a:r>
              <a:rPr lang="en-US" sz="1200" dirty="0"/>
              <a:t>  Only when our incentives are aligned will we succeed with collaboration. </a:t>
            </a:r>
            <a:r>
              <a:rPr lang="en-US" sz="1200" dirty="0" smtClean="0"/>
              <a:t>Vested </a:t>
            </a:r>
            <a:r>
              <a:rPr lang="en-US" sz="1200" dirty="0"/>
              <a:t>nails how to get collaboration </a:t>
            </a:r>
            <a:r>
              <a:rPr lang="en-US" sz="1200" dirty="0" smtClean="0"/>
              <a:t>right.“</a:t>
            </a:r>
            <a:endParaRPr lang="en-US" sz="1200" dirty="0"/>
          </a:p>
          <a:p>
            <a:pPr>
              <a:spcAft>
                <a:spcPts val="0"/>
              </a:spcAft>
            </a:pPr>
            <a:r>
              <a:rPr lang="en-US" sz="1400" b="1" i="1" dirty="0" smtClean="0"/>
              <a:t>Brad Mitchell, President of Distribution and Logistics, UPS</a:t>
            </a:r>
            <a:endParaRPr lang="en-US" sz="1400" b="1" dirty="0" smtClean="0"/>
          </a:p>
          <a:p>
            <a:pPr>
              <a:spcAft>
                <a:spcPts val="400"/>
              </a:spcAft>
            </a:pPr>
            <a:r>
              <a:rPr lang="en-US" sz="1200" dirty="0" smtClean="0"/>
              <a:t>Listed Vested as one of the top five supply chain trends for 2010, stating, “Companies will take a vested interest in Vested Outsourcing”</a:t>
            </a:r>
          </a:p>
          <a:p>
            <a:pPr lvl="0">
              <a:spcAft>
                <a:spcPts val="400"/>
              </a:spcAft>
            </a:pPr>
            <a:r>
              <a:rPr lang="en-US" sz="1400" b="1" i="1" dirty="0" smtClean="0"/>
              <a:t>Wall Street Journal – Six Ways Small Businesses Can Save Money</a:t>
            </a:r>
            <a:r>
              <a:rPr lang="en-US" sz="1200" dirty="0" smtClean="0"/>
              <a:t/>
            </a:r>
            <a:br>
              <a:rPr lang="en-US" sz="1200" dirty="0" smtClean="0"/>
            </a:br>
            <a:r>
              <a:rPr lang="en-US" sz="1200" dirty="0" smtClean="0"/>
              <a:t>Vested is identified as one of “six ways small businesses can save money.”</a:t>
            </a:r>
          </a:p>
          <a:p>
            <a:pPr>
              <a:spcAft>
                <a:spcPts val="400"/>
              </a:spcAft>
            </a:pPr>
            <a:endParaRPr lang="en-US" sz="1200" dirty="0" smtClean="0"/>
          </a:p>
        </p:txBody>
      </p:sp>
    </p:spTree>
    <p:extLst>
      <p:ext uri="{BB962C8B-B14F-4D97-AF65-F5344CB8AC3E}">
        <p14:creationId xmlns:p14="http://schemas.microsoft.com/office/powerpoint/2010/main" val="5532349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51</a:t>
            </a:fld>
            <a:endParaRPr lang="en-US" dirty="0"/>
          </a:p>
        </p:txBody>
      </p:sp>
      <p:sp>
        <p:nvSpPr>
          <p:cNvPr id="3" name="Title 2"/>
          <p:cNvSpPr>
            <a:spLocks noGrp="1"/>
          </p:cNvSpPr>
          <p:nvPr>
            <p:ph type="title"/>
          </p:nvPr>
        </p:nvSpPr>
        <p:spPr/>
        <p:txBody>
          <a:bodyPr/>
          <a:lstStyle/>
          <a:p>
            <a:r>
              <a:rPr lang="en-US" dirty="0" smtClean="0"/>
              <a:t>Additional Resources</a:t>
            </a:r>
            <a:endParaRPr lang="en-US" dirty="0"/>
          </a:p>
        </p:txBody>
      </p:sp>
    </p:spTree>
    <p:extLst>
      <p:ext uri="{BB962C8B-B14F-4D97-AF65-F5344CB8AC3E}">
        <p14:creationId xmlns:p14="http://schemas.microsoft.com/office/powerpoint/2010/main" val="771943968"/>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tx1"/>
                </a:solidFill>
              </a:rPr>
              <a:t>Learn more about Vested at </a:t>
            </a:r>
            <a:r>
              <a:rPr lang="en-US" dirty="0" smtClean="0">
                <a:solidFill>
                  <a:schemeClr val="tx1"/>
                </a:solidFill>
                <a:hlinkClick r:id="rId2"/>
              </a:rPr>
              <a:t>www.vestedway.com</a:t>
            </a:r>
            <a:endParaRPr lang="en-US" dirty="0" smtClean="0">
              <a:solidFill>
                <a:schemeClr val="tx1"/>
              </a:solidFill>
            </a:endParaRPr>
          </a:p>
          <a:p>
            <a:endParaRPr lang="en-US" dirty="0">
              <a:solidFill>
                <a:schemeClr val="tx1"/>
              </a:solidFill>
            </a:endParaRPr>
          </a:p>
          <a:p>
            <a:r>
              <a:rPr lang="en-US" dirty="0" smtClean="0">
                <a:solidFill>
                  <a:schemeClr val="tx1"/>
                </a:solidFill>
              </a:rPr>
              <a:t>Visit our research library to access the white papers mentioned </a:t>
            </a:r>
            <a:r>
              <a:rPr lang="en-US" dirty="0" smtClean="0">
                <a:solidFill>
                  <a:schemeClr val="tx1"/>
                </a:solidFill>
                <a:hlinkClick r:id="rId3"/>
              </a:rPr>
              <a:t>http</a:t>
            </a:r>
            <a:r>
              <a:rPr lang="en-US" dirty="0">
                <a:solidFill>
                  <a:schemeClr val="tx1"/>
                </a:solidFill>
                <a:hlinkClick r:id="rId3"/>
              </a:rPr>
              <a:t>://www.vestedway.com/vested-library</a:t>
            </a:r>
            <a:r>
              <a:rPr lang="en-US" dirty="0" smtClean="0">
                <a:solidFill>
                  <a:schemeClr val="tx1"/>
                </a:solidFill>
                <a:hlinkClick r:id="rId3"/>
              </a:rPr>
              <a:t>/</a:t>
            </a:r>
            <a:endParaRPr lang="en-US" dirty="0" smtClean="0">
              <a:solidFill>
                <a:schemeClr val="tx1"/>
              </a:solidFill>
            </a:endParaRPr>
          </a:p>
          <a:p>
            <a:endParaRPr lang="en-US" dirty="0" smtClean="0">
              <a:solidFill>
                <a:schemeClr val="tx1"/>
              </a:solidFill>
            </a:endParaRPr>
          </a:p>
        </p:txBody>
      </p:sp>
      <p:sp>
        <p:nvSpPr>
          <p:cNvPr id="3" name="Slide Number Placeholder 2"/>
          <p:cNvSpPr>
            <a:spLocks noGrp="1"/>
          </p:cNvSpPr>
          <p:nvPr>
            <p:ph type="sldNum" sz="quarter" idx="10"/>
          </p:nvPr>
        </p:nvSpPr>
        <p:spPr/>
        <p:txBody>
          <a:bodyPr/>
          <a:lstStyle/>
          <a:p>
            <a:fld id="{0A9724E5-0A80-3C41-8955-F8E17D92E2DB}" type="slidenum">
              <a:rPr lang="en-US" smtClean="0"/>
              <a:pPr/>
              <a:t>52</a:t>
            </a:fld>
            <a:endParaRPr lang="en-US" dirty="0"/>
          </a:p>
        </p:txBody>
      </p:sp>
      <p:sp>
        <p:nvSpPr>
          <p:cNvPr id="4" name="Title 3"/>
          <p:cNvSpPr>
            <a:spLocks noGrp="1"/>
          </p:cNvSpPr>
          <p:nvPr>
            <p:ph type="title"/>
          </p:nvPr>
        </p:nvSpPr>
        <p:spPr/>
        <p:txBody>
          <a:bodyPr>
            <a:normAutofit/>
          </a:bodyPr>
          <a:lstStyle/>
          <a:p>
            <a:r>
              <a:rPr lang="en-US" dirty="0" smtClean="0"/>
              <a:t>Resources to Learn More</a:t>
            </a:r>
            <a:endParaRPr lang="en-US" dirty="0"/>
          </a:p>
        </p:txBody>
      </p:sp>
    </p:spTree>
    <p:extLst>
      <p:ext uri="{BB962C8B-B14F-4D97-AF65-F5344CB8AC3E}">
        <p14:creationId xmlns:p14="http://schemas.microsoft.com/office/powerpoint/2010/main" val="1235791139"/>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53</a:t>
            </a:fld>
            <a:endParaRPr lang="en-US" dirty="0"/>
          </a:p>
        </p:txBody>
      </p:sp>
      <p:sp>
        <p:nvSpPr>
          <p:cNvPr id="3" name="Title 2"/>
          <p:cNvSpPr>
            <a:spLocks noGrp="1"/>
          </p:cNvSpPr>
          <p:nvPr>
            <p:ph type="title"/>
          </p:nvPr>
        </p:nvSpPr>
        <p:spPr/>
        <p:txBody>
          <a:bodyPr/>
          <a:lstStyle/>
          <a:p>
            <a:r>
              <a:rPr lang="en-US" smtClean="0"/>
              <a:t>What Is </a:t>
            </a:r>
            <a:r>
              <a:rPr lang="en-US" dirty="0" smtClean="0"/>
              <a:t>Next?</a:t>
            </a:r>
            <a:endParaRPr lang="en-US" dirty="0"/>
          </a:p>
        </p:txBody>
      </p:sp>
    </p:spTree>
    <p:extLst>
      <p:ext uri="{BB962C8B-B14F-4D97-AF65-F5344CB8AC3E}">
        <p14:creationId xmlns:p14="http://schemas.microsoft.com/office/powerpoint/2010/main" val="3135063724"/>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Syllabus</a:t>
            </a:r>
            <a:endParaRPr lang="en-US" dirty="0"/>
          </a:p>
        </p:txBody>
      </p:sp>
      <p:sp>
        <p:nvSpPr>
          <p:cNvPr id="10"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54</a:t>
            </a:fld>
            <a:endParaRPr lang="en-US" dirty="0"/>
          </a:p>
        </p:txBody>
      </p:sp>
      <p:sp>
        <p:nvSpPr>
          <p:cNvPr id="14" name="TextBox 13"/>
          <p:cNvSpPr txBox="1"/>
          <p:nvPr/>
        </p:nvSpPr>
        <p:spPr>
          <a:xfrm>
            <a:off x="4809744" y="1344168"/>
            <a:ext cx="3874869" cy="1384995"/>
          </a:xfrm>
          <a:prstGeom prst="rect">
            <a:avLst/>
          </a:prstGeom>
          <a:noFill/>
        </p:spPr>
        <p:txBody>
          <a:bodyPr wrap="square" rtlCol="0">
            <a:spAutoFit/>
          </a:bodyPr>
          <a:lstStyle/>
          <a:p>
            <a:r>
              <a:rPr lang="en-US" sz="2800" dirty="0" smtClean="0">
                <a:solidFill>
                  <a:srgbClr val="5C5C5C"/>
                </a:solidFill>
              </a:rPr>
              <a:t>You have just completed Module 1: An Overview Of Vested</a:t>
            </a:r>
            <a:endParaRPr lang="en-US" sz="2800" dirty="0">
              <a:solidFill>
                <a:srgbClr val="5C5C5C"/>
              </a:solidFill>
            </a:endParaRPr>
          </a:p>
        </p:txBody>
      </p:sp>
      <p:sp>
        <p:nvSpPr>
          <p:cNvPr id="15" name="TextBox 14"/>
          <p:cNvSpPr txBox="1"/>
          <p:nvPr/>
        </p:nvSpPr>
        <p:spPr>
          <a:xfrm>
            <a:off x="4809744" y="1344168"/>
            <a:ext cx="3874869" cy="954107"/>
          </a:xfrm>
          <a:prstGeom prst="rect">
            <a:avLst/>
          </a:prstGeom>
          <a:noFill/>
        </p:spPr>
        <p:txBody>
          <a:bodyPr wrap="square" rtlCol="0">
            <a:spAutoFit/>
          </a:bodyPr>
          <a:lstStyle/>
          <a:p>
            <a:r>
              <a:rPr lang="en-US" sz="2800" dirty="0" smtClean="0">
                <a:solidFill>
                  <a:srgbClr val="5C5C5C"/>
                </a:solidFill>
              </a:rPr>
              <a:t>In the next module we will cover….</a:t>
            </a:r>
            <a:endParaRPr lang="en-US" sz="2800" dirty="0">
              <a:solidFill>
                <a:srgbClr val="5C5C5C"/>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823276753"/>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rgbClr val="FFCC96"/>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rgbClr val="FFCC96"/>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17" name="Rectangle 16"/>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3" name="Rectangle 22"/>
          <p:cNvSpPr/>
          <p:nvPr/>
        </p:nvSpPr>
        <p:spPr>
          <a:xfrm>
            <a:off x="464539" y="5468468"/>
            <a:ext cx="8222261" cy="584776"/>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 </a:t>
            </a:r>
          </a:p>
          <a:p>
            <a:pPr algn="ctr"/>
            <a:r>
              <a:rPr lang="en-US" sz="1600" u="sng" dirty="0" smtClean="0">
                <a:hlinkClick r:id="rId3"/>
              </a:rPr>
              <a:t>http</a:t>
            </a:r>
            <a:r>
              <a:rPr lang="en-US" sz="1600" u="sng" dirty="0">
                <a:hlinkClick r:id="rId3"/>
              </a:rPr>
              <a:t>://www.vestedway.com/vested-orientation-download/</a:t>
            </a:r>
            <a:endParaRPr lang="en-US" sz="1600" b="1" dirty="0" smtClean="0">
              <a:solidFill>
                <a:srgbClr val="5C5C5C"/>
              </a:solidFill>
              <a:latin typeface="Arial" pitchFamily="34" charset="0"/>
            </a:endParaRPr>
          </a:p>
        </p:txBody>
      </p:sp>
      <p:sp>
        <p:nvSpPr>
          <p:cNvPr id="24" name="Right Arrow 23"/>
          <p:cNvSpPr/>
          <p:nvPr/>
        </p:nvSpPr>
        <p:spPr>
          <a:xfrm>
            <a:off x="374649" y="2729163"/>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290894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000"/>
                            </p:stCondLst>
                            <p:childTnLst>
                              <p:par>
                                <p:cTn id="18" presetID="10" presetClass="entr" presetSubtype="0" fill="hold" grpId="1"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1500"/>
                            </p:stCondLst>
                            <p:childTnLst>
                              <p:par>
                                <p:cTn id="22" presetID="35" presetClass="emph" presetSubtype="0" repeatCount="5000" fill="hold" grpId="0" nodeType="afterEffect">
                                  <p:stCondLst>
                                    <p:cond delay="0"/>
                                  </p:stCondLst>
                                  <p:childTnLst>
                                    <p:anim calcmode="discrete" valueType="str">
                                      <p:cBhvr>
                                        <p:cTn id="23" dur="1000" fill="hold"/>
                                        <p:tgtEl>
                                          <p:spTgt spid="2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24" grpId="0" animBg="1"/>
      <p:bldP spid="2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69898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Syllabus</a:t>
            </a:r>
            <a:endParaRPr lang="en-US" dirty="0"/>
          </a:p>
        </p:txBody>
      </p:sp>
      <p:sp>
        <p:nvSpPr>
          <p:cNvPr id="10" name="Slide Number Placeholder 1"/>
          <p:cNvSpPr>
            <a:spLocks noGrp="1"/>
          </p:cNvSpPr>
          <p:nvPr>
            <p:ph type="sldNum" sz="quarter" idx="10"/>
          </p:nvPr>
        </p:nvSpPr>
        <p:spPr>
          <a:xfrm>
            <a:off x="8686800" y="6319188"/>
            <a:ext cx="367503" cy="338511"/>
          </a:xfrm>
        </p:spPr>
        <p:txBody>
          <a:bodyPr/>
          <a:lstStyle/>
          <a:p>
            <a:fld id="{0A9724E5-0A80-3C41-8955-F8E17D92E2DB}" type="slidenum">
              <a:rPr lang="en-US" smtClean="0"/>
              <a:pPr/>
              <a:t>6</a:t>
            </a:fld>
            <a:endParaRPr lang="en-US" dirty="0"/>
          </a:p>
        </p:txBody>
      </p:sp>
      <p:sp>
        <p:nvSpPr>
          <p:cNvPr id="7" name="TextBox 6"/>
          <p:cNvSpPr txBox="1"/>
          <p:nvPr/>
        </p:nvSpPr>
        <p:spPr>
          <a:xfrm>
            <a:off x="4811931" y="1344168"/>
            <a:ext cx="3874869" cy="954107"/>
          </a:xfrm>
          <a:prstGeom prst="rect">
            <a:avLst/>
          </a:prstGeom>
          <a:noFill/>
        </p:spPr>
        <p:txBody>
          <a:bodyPr wrap="square" rtlCol="0">
            <a:spAutoFit/>
          </a:bodyPr>
          <a:lstStyle/>
          <a:p>
            <a:r>
              <a:rPr lang="en-US" sz="2800" dirty="0" smtClean="0">
                <a:solidFill>
                  <a:srgbClr val="5C5C5C"/>
                </a:solidFill>
              </a:rPr>
              <a:t>There are 6 Modules in this course.</a:t>
            </a:r>
            <a:endParaRPr lang="en-US" sz="2800" dirty="0">
              <a:solidFill>
                <a:srgbClr val="5C5C5C"/>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550840831"/>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11" name="Rectangle 10"/>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a:t>
            </a:r>
          </a:p>
          <a:p>
            <a:pPr algn="ctr"/>
            <a:r>
              <a:rPr lang="en-US" sz="1600" b="1" dirty="0" smtClean="0">
                <a:solidFill>
                  <a:srgbClr val="5C5C5C"/>
                </a:solidFill>
                <a:latin typeface="Arial" pitchFamily="34" charset="0"/>
              </a:rPr>
              <a:t> </a:t>
            </a:r>
            <a:r>
              <a:rPr lang="en-US" sz="1600" u="sng" dirty="0" smtClean="0">
                <a:hlinkClick r:id="rId3"/>
              </a:rPr>
              <a:t>http</a:t>
            </a:r>
            <a:r>
              <a:rPr lang="en-US" sz="1600" u="sng" dirty="0">
                <a:hlinkClick r:id="rId3"/>
              </a:rPr>
              <a:t>://www.vestedway.com/vested-orientation-download/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29938364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219200"/>
            <a:ext cx="8229600" cy="4985561"/>
          </a:xfrm>
        </p:spPr>
        <p:txBody>
          <a:bodyPr>
            <a:normAutofit fontScale="92500" lnSpcReduction="20000"/>
          </a:bodyPr>
          <a:lstStyle/>
          <a:p>
            <a:pPr marL="0" indent="0">
              <a:buNone/>
            </a:pPr>
            <a:r>
              <a:rPr lang="en-US" dirty="0" smtClean="0"/>
              <a:t>You will be able to: </a:t>
            </a:r>
          </a:p>
          <a:p>
            <a:r>
              <a:rPr lang="en-US" dirty="0" smtClean="0"/>
              <a:t>Understand why and how Vested is different than conventional approaches for procuring goods and services </a:t>
            </a:r>
          </a:p>
          <a:p>
            <a:r>
              <a:rPr lang="en-US" dirty="0" smtClean="0"/>
              <a:t>Identify if you have any “ailments” in your existing relationships – including being able to complete your own self-diagnostic</a:t>
            </a:r>
          </a:p>
          <a:p>
            <a:r>
              <a:rPr lang="en-US" dirty="0" smtClean="0"/>
              <a:t>Learn the essential foundational elements of developing any relationship – Vested or not</a:t>
            </a:r>
          </a:p>
          <a:p>
            <a:r>
              <a:rPr lang="en-US" dirty="0" smtClean="0"/>
              <a:t>Understand whether a </a:t>
            </a:r>
            <a:r>
              <a:rPr lang="en-US" dirty="0"/>
              <a:t>Vested approach is right for </a:t>
            </a:r>
            <a:r>
              <a:rPr lang="en-US" dirty="0" smtClean="0"/>
              <a:t>you</a:t>
            </a:r>
          </a:p>
          <a:p>
            <a:r>
              <a:rPr lang="en-US" dirty="0" smtClean="0"/>
              <a:t>Find out where to get additional information and resources if you want to dive deeper into Vested</a:t>
            </a:r>
          </a:p>
          <a:p>
            <a:endParaRPr lang="en-US" dirty="0" smtClean="0"/>
          </a:p>
          <a:p>
            <a:endParaRPr lang="en-US" dirty="0" smtClean="0"/>
          </a:p>
          <a:p>
            <a:endParaRPr lang="en-US" dirty="0" smtClean="0"/>
          </a:p>
          <a:p>
            <a:endParaRPr lang="en-US" dirty="0" smtClean="0"/>
          </a:p>
          <a:p>
            <a:endParaRPr lang="en-US" dirty="0"/>
          </a:p>
        </p:txBody>
      </p:sp>
      <p:sp>
        <p:nvSpPr>
          <p:cNvPr id="2" name="Slide Number Placeholder 1"/>
          <p:cNvSpPr>
            <a:spLocks noGrp="1"/>
          </p:cNvSpPr>
          <p:nvPr>
            <p:ph type="sldNum" sz="quarter" idx="10"/>
          </p:nvPr>
        </p:nvSpPr>
        <p:spPr/>
        <p:txBody>
          <a:bodyPr/>
          <a:lstStyle/>
          <a:p>
            <a:fld id="{0A9724E5-0A80-3C41-8955-F8E17D92E2DB}" type="slidenum">
              <a:rPr lang="en-US" smtClean="0"/>
              <a:pPr/>
              <a:t>7</a:t>
            </a:fld>
            <a:endParaRPr lang="en-US" dirty="0"/>
          </a:p>
        </p:txBody>
      </p:sp>
      <p:sp>
        <p:nvSpPr>
          <p:cNvPr id="10" name="Title 9"/>
          <p:cNvSpPr>
            <a:spLocks noGrp="1"/>
          </p:cNvSpPr>
          <p:nvPr>
            <p:ph type="title"/>
          </p:nvPr>
        </p:nvSpPr>
        <p:spPr/>
        <p:txBody>
          <a:bodyPr/>
          <a:lstStyle/>
          <a:p>
            <a:r>
              <a:rPr lang="en-US" dirty="0" smtClean="0"/>
              <a:t>“WIIFMe </a:t>
            </a:r>
            <a:r>
              <a:rPr lang="en-US" dirty="0"/>
              <a:t>T</a:t>
            </a:r>
            <a:r>
              <a:rPr lang="en-US" dirty="0" smtClean="0"/>
              <a:t>o </a:t>
            </a:r>
            <a:r>
              <a:rPr lang="en-US" dirty="0"/>
              <a:t>C</a:t>
            </a:r>
            <a:r>
              <a:rPr lang="en-US" dirty="0" smtClean="0"/>
              <a:t>omplete </a:t>
            </a:r>
            <a:r>
              <a:rPr lang="en-US" dirty="0"/>
              <a:t>T</a:t>
            </a:r>
            <a:r>
              <a:rPr lang="en-US" dirty="0" smtClean="0"/>
              <a:t>his </a:t>
            </a:r>
            <a:r>
              <a:rPr lang="en-US" dirty="0"/>
              <a:t>C</a:t>
            </a:r>
            <a:r>
              <a:rPr lang="en-US" dirty="0" smtClean="0"/>
              <a:t>lass?”</a:t>
            </a:r>
            <a:endParaRPr lang="en-US" dirty="0"/>
          </a:p>
        </p:txBody>
      </p:sp>
    </p:spTree>
    <p:extLst>
      <p:ext uri="{BB962C8B-B14F-4D97-AF65-F5344CB8AC3E}">
        <p14:creationId xmlns:p14="http://schemas.microsoft.com/office/powerpoint/2010/main" val="43419647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8</a:t>
            </a:fld>
            <a:endParaRPr lang="en-US" dirty="0"/>
          </a:p>
        </p:txBody>
      </p:sp>
      <p:sp>
        <p:nvSpPr>
          <p:cNvPr id="3" name="Title 2"/>
          <p:cNvSpPr>
            <a:spLocks noGrp="1"/>
          </p:cNvSpPr>
          <p:nvPr>
            <p:ph type="title"/>
          </p:nvPr>
        </p:nvSpPr>
        <p:spPr/>
        <p:txBody>
          <a:bodyPr/>
          <a:lstStyle/>
          <a:p>
            <a:r>
              <a:rPr lang="en-US" dirty="0" smtClean="0"/>
              <a:t>Terms Of Use</a:t>
            </a:r>
            <a:endParaRPr lang="en-US" dirty="0"/>
          </a:p>
        </p:txBody>
      </p:sp>
      <p:sp>
        <p:nvSpPr>
          <p:cNvPr id="4" name="Rectangle 3"/>
          <p:cNvSpPr/>
          <p:nvPr/>
        </p:nvSpPr>
        <p:spPr>
          <a:xfrm>
            <a:off x="457200" y="1371600"/>
            <a:ext cx="8229600" cy="4770537"/>
          </a:xfrm>
          <a:prstGeom prst="rect">
            <a:avLst/>
          </a:prstGeom>
        </p:spPr>
        <p:txBody>
          <a:bodyPr wrap="square">
            <a:spAutoFit/>
          </a:bodyPr>
          <a:lstStyle/>
          <a:p>
            <a:r>
              <a:rPr lang="en-US" sz="1600" b="1" dirty="0"/>
              <a:t>This orientation pre-courseware and its PowerPoint slides are being licensed as open source material for use by the business community to help individuals share the Vested</a:t>
            </a:r>
            <a:r>
              <a:rPr lang="en-US" sz="1600" b="1" baseline="30000" dirty="0"/>
              <a:t>®</a:t>
            </a:r>
            <a:r>
              <a:rPr lang="en-US" sz="1600" b="1" dirty="0"/>
              <a:t> methodology and principles. The terms of the license are located at www.vestedway.com/termsofuse</a:t>
            </a:r>
            <a:endParaRPr lang="en-US" sz="1600" dirty="0"/>
          </a:p>
          <a:p>
            <a:endParaRPr lang="en-US" sz="1600" dirty="0" smtClean="0"/>
          </a:p>
          <a:p>
            <a:r>
              <a:rPr lang="en-US" sz="1600" dirty="0" smtClean="0"/>
              <a:t>We </a:t>
            </a:r>
            <a:r>
              <a:rPr lang="en-US" sz="1600" dirty="0"/>
              <a:t>encourage you to use some or all of the slides in the presentations under those terms, which include the following business rules:</a:t>
            </a:r>
          </a:p>
          <a:p>
            <a:r>
              <a:rPr lang="en-US" sz="1600" dirty="0"/>
              <a:t> </a:t>
            </a:r>
          </a:p>
          <a:p>
            <a:pPr lvl="0"/>
            <a:r>
              <a:rPr lang="en-US" sz="1600" dirty="0"/>
              <a:t>You must provide attribution and must not alter the PowerPoint deck in terms of the template, background, colors, or the Vested images used.</a:t>
            </a:r>
          </a:p>
          <a:p>
            <a:r>
              <a:rPr lang="en-US" sz="1600" dirty="0"/>
              <a:t> </a:t>
            </a:r>
          </a:p>
          <a:p>
            <a:pPr lvl="0"/>
            <a:r>
              <a:rPr lang="en-US" sz="1600" dirty="0"/>
              <a:t>If you use content in your own document, please attribute the source as follows:</a:t>
            </a:r>
          </a:p>
          <a:p>
            <a:r>
              <a:rPr lang="en-US" sz="1600" dirty="0"/>
              <a:t> </a:t>
            </a:r>
          </a:p>
          <a:p>
            <a:r>
              <a:rPr lang="en-US" sz="1600" dirty="0"/>
              <a:t>Source: Used with permission. Vested</a:t>
            </a:r>
            <a:r>
              <a:rPr lang="en-US" sz="1600" baseline="30000" dirty="0"/>
              <a:t>®</a:t>
            </a:r>
            <a:r>
              <a:rPr lang="en-US" sz="1600" dirty="0"/>
              <a:t>. </a:t>
            </a:r>
            <a:r>
              <a:rPr lang="en-US" sz="1600" u="sng" dirty="0">
                <a:hlinkClick r:id="rId2"/>
              </a:rPr>
              <a:t>www.vestedway.com</a:t>
            </a:r>
            <a:r>
              <a:rPr lang="en-US" sz="1600" dirty="0"/>
              <a:t>. Vested Outsourcing, Inc.</a:t>
            </a:r>
          </a:p>
          <a:p>
            <a:r>
              <a:rPr lang="en-US" sz="1600" dirty="0"/>
              <a:t> </a:t>
            </a:r>
          </a:p>
          <a:p>
            <a:r>
              <a:rPr lang="en-US" sz="1600" dirty="0" smtClean="0"/>
              <a:t>“</a:t>
            </a:r>
            <a:r>
              <a:rPr lang="en-US" sz="1600" dirty="0"/>
              <a:t>Vested” is always written with an uppercase “V.” “Vested” is to be used throughout the presentation, except where you are referring to the outsourcing industry. In such an instance, “Vested Outsourcing” can be used. It is the Faculty’s wish that “Vested Outsourcing” </a:t>
            </a:r>
            <a:r>
              <a:rPr lang="en-US" sz="1600" i="1" dirty="0"/>
              <a:t>not</a:t>
            </a:r>
            <a:r>
              <a:rPr lang="en-US" sz="1600" dirty="0"/>
              <a:t> be abbreviated as “VO.”</a:t>
            </a:r>
          </a:p>
        </p:txBody>
      </p:sp>
    </p:spTree>
    <p:extLst>
      <p:ext uri="{BB962C8B-B14F-4D97-AF65-F5344CB8AC3E}">
        <p14:creationId xmlns:p14="http://schemas.microsoft.com/office/powerpoint/2010/main" val="291590174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72440" y="940474"/>
            <a:ext cx="8229600" cy="864263"/>
          </a:xfrm>
        </p:spPr>
        <p:txBody>
          <a:bodyPr/>
          <a:lstStyle/>
          <a:p>
            <a:r>
              <a:rPr lang="en-US" dirty="0" smtClean="0"/>
              <a:t>An Overview Of Vested</a:t>
            </a:r>
            <a:endParaRPr lang="en-US" dirty="0"/>
          </a:p>
        </p:txBody>
      </p:sp>
      <p:sp>
        <p:nvSpPr>
          <p:cNvPr id="6" name="Subtitle 5"/>
          <p:cNvSpPr>
            <a:spLocks noGrp="1"/>
          </p:cNvSpPr>
          <p:nvPr>
            <p:ph type="subTitle" idx="1"/>
          </p:nvPr>
        </p:nvSpPr>
        <p:spPr/>
        <p:txBody>
          <a:bodyPr>
            <a:normAutofit/>
          </a:bodyPr>
          <a:lstStyle/>
          <a:p>
            <a:r>
              <a:rPr lang="en-US" sz="2800" dirty="0" smtClean="0"/>
              <a:t>Module 1</a:t>
            </a:r>
            <a:endParaRPr lang="en-US" sz="2800" dirty="0"/>
          </a:p>
        </p:txBody>
      </p:sp>
    </p:spTree>
    <p:extLst>
      <p:ext uri="{BB962C8B-B14F-4D97-AF65-F5344CB8AC3E}">
        <p14:creationId xmlns:p14="http://schemas.microsoft.com/office/powerpoint/2010/main" val="126719779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Vested Theme">
  <a:themeElements>
    <a:clrScheme name="Custom 5">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004080"/>
      </a:accent6>
      <a:hlink>
        <a:srgbClr val="F87F00"/>
      </a:hlink>
      <a:folHlink>
        <a:srgbClr val="2B95FF"/>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teractive Learning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7761</TotalTime>
  <Words>2238</Words>
  <Application>Microsoft Macintosh PowerPoint</Application>
  <PresentationFormat>On-screen Show (4:3)</PresentationFormat>
  <Paragraphs>486</Paragraphs>
  <Slides>55</Slides>
  <Notes>36</Notes>
  <HiddenSlides>0</HiddenSlides>
  <MMClips>0</MMClips>
  <ScaleCrop>false</ScaleCrop>
  <HeadingPairs>
    <vt:vector size="4" baseType="variant">
      <vt:variant>
        <vt:lpstr>Theme</vt:lpstr>
      </vt:variant>
      <vt:variant>
        <vt:i4>3</vt:i4>
      </vt:variant>
      <vt:variant>
        <vt:lpstr>Slide Titles</vt:lpstr>
      </vt:variant>
      <vt:variant>
        <vt:i4>55</vt:i4>
      </vt:variant>
    </vt:vector>
  </HeadingPairs>
  <TitlesOfParts>
    <vt:vector size="58" baseType="lpstr">
      <vt:lpstr>Vested Theme</vt:lpstr>
      <vt:lpstr>Interactive Learning Theme</vt:lpstr>
      <vt:lpstr>2_Office Theme</vt:lpstr>
      <vt:lpstr>Vested Orientation</vt:lpstr>
      <vt:lpstr>PowerPoint Presentation</vt:lpstr>
      <vt:lpstr>You Have Registered For….</vt:lpstr>
      <vt:lpstr>Purpose Of This Course</vt:lpstr>
      <vt:lpstr>PowerPoint Presentation</vt:lpstr>
      <vt:lpstr>Syllabus</vt:lpstr>
      <vt:lpstr>“WIIFMe To Complete This Class?”</vt:lpstr>
      <vt:lpstr>Terms Of Use</vt:lpstr>
      <vt:lpstr>An Overview Of Vested</vt:lpstr>
      <vt:lpstr>Syllabus</vt:lpstr>
      <vt:lpstr>What You Will Learn In This Module….</vt:lpstr>
      <vt:lpstr>Is There A Better Way? </vt:lpstr>
      <vt:lpstr>We Studied Some Of The World’s Best….</vt:lpstr>
      <vt:lpstr>Our Research Has Led To Five Books….</vt:lpstr>
      <vt:lpstr>….And Two Prestigious Awards</vt:lpstr>
      <vt:lpstr>What You Will Learn</vt:lpstr>
      <vt:lpstr>What Is Your Mt. Everest?</vt:lpstr>
      <vt:lpstr>Innovation Matters!</vt:lpstr>
      <vt:lpstr>The Best Had A Different Mindset</vt:lpstr>
      <vt:lpstr>And They Applied FIVE Core Concepts</vt:lpstr>
      <vt:lpstr>We Refer To These Relationships As….</vt:lpstr>
      <vt:lpstr>Benefits: The Vested Approach Works</vt:lpstr>
      <vt:lpstr>What You Will Learn</vt:lpstr>
      <vt:lpstr>A Mindset</vt:lpstr>
      <vt:lpstr>Vested Is A Mindset</vt:lpstr>
      <vt:lpstr>PowerPoint Presentation</vt:lpstr>
      <vt:lpstr>Win-Win Is Steeped In Research</vt:lpstr>
      <vt:lpstr>Cooperative Games Win</vt:lpstr>
      <vt:lpstr>The New Math Of Relationships</vt:lpstr>
      <vt:lpstr>Style Matters: Not Playing Nicely Can Cost You!</vt:lpstr>
      <vt:lpstr>A Methodology</vt:lpstr>
      <vt:lpstr>Vested Is A Methodology</vt:lpstr>
      <vt:lpstr>The 5 Rules Of Vested</vt:lpstr>
      <vt:lpstr>1. Outcome Based Vs. Transaction Based Model</vt:lpstr>
      <vt:lpstr>2. Focus On The WHAT, Not The HOW</vt:lpstr>
      <vt:lpstr>3. Clearly Defined/Measurable Desired Outcomes</vt:lpstr>
      <vt:lpstr>4. Pricing Model Incentives Optimize For Trade-ups!</vt:lpstr>
      <vt:lpstr>5. Insight Vs. Oversight Governance Structure</vt:lpstr>
      <vt:lpstr>The 10 Elements Of A Vested Agreement</vt:lpstr>
      <vt:lpstr>Today’s Contracts Focus On The Wrong Things </vt:lpstr>
      <vt:lpstr>They Should Focus On….</vt:lpstr>
      <vt:lpstr>Vested Methodology Prevents Agreement Failures</vt:lpstr>
      <vt:lpstr>A Vested Agreement Has Structure</vt:lpstr>
      <vt:lpstr>A Business Model</vt:lpstr>
      <vt:lpstr>Vested Is One Of Six Sourcing Business Models</vt:lpstr>
      <vt:lpstr>Vested Is A Hybrid Business Model</vt:lpstr>
      <vt:lpstr>A Movement</vt:lpstr>
      <vt:lpstr>What Is A “Movement”?</vt:lpstr>
      <vt:lpstr>Vested Is A Movement</vt:lpstr>
      <vt:lpstr>PowerPoint Presentation</vt:lpstr>
      <vt:lpstr>Additional Resources</vt:lpstr>
      <vt:lpstr>Resources to Learn More</vt:lpstr>
      <vt:lpstr>What Is Next?</vt:lpstr>
      <vt:lpstr>Syllabus</vt:lpstr>
      <vt:lpstr>PowerPoint Presentation</vt:lpstr>
    </vt:vector>
  </TitlesOfParts>
  <Company>Vested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Template</dc:subject>
  <dc:creator>Symmes</dc:creator>
  <cp:keywords>Vested</cp:keywords>
  <dc:description>Copyright Vested 2012</dc:description>
  <cp:lastModifiedBy>kate</cp:lastModifiedBy>
  <cp:revision>472</cp:revision>
  <dcterms:created xsi:type="dcterms:W3CDTF">2013-05-03T17:02:08Z</dcterms:created>
  <dcterms:modified xsi:type="dcterms:W3CDTF">2013-08-09T22:38:25Z</dcterms:modified>
  <cp:category>Branding</cp:category>
  <cp:version>Sep 2012</cp:version>
</cp:coreProperties>
</file>