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2" r:id="rId2"/>
    <p:sldMasterId id="2147483690" r:id="rId3"/>
  </p:sldMasterIdLst>
  <p:notesMasterIdLst>
    <p:notesMasterId r:id="rId50"/>
  </p:notesMasterIdLst>
  <p:handoutMasterIdLst>
    <p:handoutMasterId r:id="rId51"/>
  </p:handoutMasterIdLst>
  <p:sldIdLst>
    <p:sldId id="319" r:id="rId4"/>
    <p:sldId id="531" r:id="rId5"/>
    <p:sldId id="455" r:id="rId6"/>
    <p:sldId id="408" r:id="rId7"/>
    <p:sldId id="504" r:id="rId8"/>
    <p:sldId id="524" r:id="rId9"/>
    <p:sldId id="518" r:id="rId10"/>
    <p:sldId id="519" r:id="rId11"/>
    <p:sldId id="420" r:id="rId12"/>
    <p:sldId id="421" r:id="rId13"/>
    <p:sldId id="520" r:id="rId14"/>
    <p:sldId id="521" r:id="rId15"/>
    <p:sldId id="522" r:id="rId16"/>
    <p:sldId id="442" r:id="rId17"/>
    <p:sldId id="502" r:id="rId18"/>
    <p:sldId id="523" r:id="rId19"/>
    <p:sldId id="425" r:id="rId20"/>
    <p:sldId id="426" r:id="rId21"/>
    <p:sldId id="527" r:id="rId22"/>
    <p:sldId id="528" r:id="rId23"/>
    <p:sldId id="539" r:id="rId24"/>
    <p:sldId id="468" r:id="rId25"/>
    <p:sldId id="472" r:id="rId26"/>
    <p:sldId id="478" r:id="rId27"/>
    <p:sldId id="526" r:id="rId28"/>
    <p:sldId id="479" r:id="rId29"/>
    <p:sldId id="482" r:id="rId30"/>
    <p:sldId id="483" r:id="rId31"/>
    <p:sldId id="484" r:id="rId32"/>
    <p:sldId id="485" r:id="rId33"/>
    <p:sldId id="486" r:id="rId34"/>
    <p:sldId id="487" r:id="rId35"/>
    <p:sldId id="488" r:id="rId36"/>
    <p:sldId id="489" r:id="rId37"/>
    <p:sldId id="490" r:id="rId38"/>
    <p:sldId id="491" r:id="rId39"/>
    <p:sldId id="498" r:id="rId40"/>
    <p:sldId id="500" r:id="rId41"/>
    <p:sldId id="516" r:id="rId42"/>
    <p:sldId id="474" r:id="rId43"/>
    <p:sldId id="473" r:id="rId44"/>
    <p:sldId id="508" r:id="rId45"/>
    <p:sldId id="540" r:id="rId46"/>
    <p:sldId id="538" r:id="rId47"/>
    <p:sldId id="379" r:id="rId48"/>
    <p:sldId id="363"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ll DiBenedetto" initials="BD"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C5C5C"/>
    <a:srgbClr val="F77F00"/>
    <a:srgbClr val="F87F00"/>
    <a:srgbClr val="0090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4368" autoAdjust="0"/>
    <p:restoredTop sz="90943" autoAdjust="0"/>
  </p:normalViewPr>
  <p:slideViewPr>
    <p:cSldViewPr snapToGrid="0" snapToObjects="1" showGuides="1">
      <p:cViewPr varScale="1">
        <p:scale>
          <a:sx n="74" d="100"/>
          <a:sy n="74" d="100"/>
        </p:scale>
        <p:origin x="-21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37" d="100"/>
        <a:sy n="137" d="100"/>
      </p:scale>
      <p:origin x="0" y="0"/>
    </p:cViewPr>
  </p:sorterViewPr>
  <p:notesViewPr>
    <p:cSldViewPr snapToGrid="0" snapToObjects="1">
      <p:cViewPr varScale="1">
        <p:scale>
          <a:sx n="33" d="100"/>
          <a:sy n="33" d="100"/>
        </p:scale>
        <p:origin x="-1450"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50" Type="http://schemas.openxmlformats.org/officeDocument/2006/relationships/notesMaster" Target="notesMasters/notesMaster1.xml"/><Relationship Id="rId51" Type="http://schemas.openxmlformats.org/officeDocument/2006/relationships/handoutMaster" Target="handoutMasters/handoutMaster1.xml"/><Relationship Id="rId52" Type="http://schemas.openxmlformats.org/officeDocument/2006/relationships/printerSettings" Target="printerSettings/printerSettings1.bin"/><Relationship Id="rId53" Type="http://schemas.openxmlformats.org/officeDocument/2006/relationships/commentAuthors" Target="commentAuthors.xml"/><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4E0038-2222-451E-86A4-A9D1DEC5903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8E2BDFB-9614-4249-B878-70AD53D016AF}" type="pres">
      <dgm:prSet presAssocID="{464E0038-2222-451E-86A4-A9D1DEC5903F}" presName="linear" presStyleCnt="0">
        <dgm:presLayoutVars>
          <dgm:animLvl val="lvl"/>
          <dgm:resizeHandles val="exact"/>
        </dgm:presLayoutVars>
      </dgm:prSet>
      <dgm:spPr/>
      <dgm:t>
        <a:bodyPr/>
        <a:lstStyle/>
        <a:p>
          <a:endParaRPr lang="en-US"/>
        </a:p>
      </dgm:t>
    </dgm:pt>
  </dgm:ptLst>
  <dgm:cxnLst>
    <dgm:cxn modelId="{9CAA8FC6-7574-1043-937F-A781DE604A4F}" type="presOf" srcId="{464E0038-2222-451E-86A4-A9D1DEC5903F}" destId="{F8E2BDFB-9614-4249-B878-70AD53D016A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44C21DA-0FB4-B847-8E09-79225CF0D9B9}" type="datetime1">
              <a:rPr lang="en-US" smtClean="0">
                <a:latin typeface="Arial"/>
              </a:rPr>
              <a:pPr/>
              <a:t>8/9/13</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8FF2CF-F427-AA46-B41A-10052D130CA6}" type="slidenum">
              <a:rPr lang="en-US" smtClean="0">
                <a:latin typeface="Arial"/>
              </a:rPr>
              <a:pPr/>
              <a:t>‹#›</a:t>
            </a:fld>
            <a:endParaRPr lang="en-US" dirty="0">
              <a:latin typeface="Arial"/>
            </a:endParaRPr>
          </a:p>
        </p:txBody>
      </p:sp>
    </p:spTree>
    <p:extLst>
      <p:ext uri="{BB962C8B-B14F-4D97-AF65-F5344CB8AC3E}">
        <p14:creationId xmlns:p14="http://schemas.microsoft.com/office/powerpoint/2010/main" val="38418316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B2C62362-37CF-7F4E-B5CC-370990DAF466}" type="datetime1">
              <a:rPr lang="en-US" smtClean="0"/>
              <a:pPr/>
              <a:t>8/9/13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5D8DEC4A-E348-414F-A419-B1C417F650C6}" type="slidenum">
              <a:rPr lang="en-US" smtClean="0"/>
              <a:pPr/>
              <a:t>‹#›</a:t>
            </a:fld>
            <a:endParaRPr lang="en-US" dirty="0"/>
          </a:p>
        </p:txBody>
      </p:sp>
    </p:spTree>
    <p:extLst>
      <p:ext uri="{BB962C8B-B14F-4D97-AF65-F5344CB8AC3E}">
        <p14:creationId xmlns:p14="http://schemas.microsoft.com/office/powerpoint/2010/main" val="43134888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 Id="rId3" Type="http://schemas.openxmlformats.org/officeDocument/2006/relationships/hyperlink" Target="#cite_note-bbc-1"/></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75449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4414" y="8685894"/>
            <a:ext cx="2972098" cy="456595"/>
          </a:xfrm>
          <a:prstGeom prst="rect">
            <a:avLst/>
          </a:prstGeom>
        </p:spPr>
        <p:txBody>
          <a:bodyPr lIns="86493" tIns="43247" rIns="86493" bIns="43247"/>
          <a:lstStyle/>
          <a:p>
            <a:fld id="{0E0FF304-A936-47C3-A58B-62DAD2FA6C28}" type="slidenum">
              <a:rPr lang="en-US" smtClean="0">
                <a:solidFill>
                  <a:prstClr val="black"/>
                </a:solidFill>
              </a:rPr>
              <a:pPr/>
              <a:t>11</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4414" y="8685894"/>
            <a:ext cx="2972098" cy="456595"/>
          </a:xfrm>
          <a:prstGeom prst="rect">
            <a:avLst/>
          </a:prstGeom>
        </p:spPr>
        <p:txBody>
          <a:bodyPr lIns="86493" tIns="43247" rIns="86493" bIns="43247"/>
          <a:lstStyle/>
          <a:p>
            <a:fld id="{0E0FF304-A936-47C3-A58B-62DAD2FA6C28}" type="slidenum">
              <a:rPr lang="en-US" smtClean="0">
                <a:solidFill>
                  <a:prstClr val="black"/>
                </a:solidFill>
              </a:rPr>
              <a:pPr/>
              <a:t>12</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endParaRPr lang="en-US"/>
          </a:p>
        </p:txBody>
      </p:sp>
      <p:sp>
        <p:nvSpPr>
          <p:cNvPr id="46084"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lIns="89940" tIns="44970" rIns="89940" bIns="44970"/>
          <a:lstStyle/>
          <a:p>
            <a:fld id="{C70B8994-11E0-1748-A20D-A0F6DE076D83}" type="slidenum">
              <a:rPr lang="en-US"/>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endParaRPr lang="en-US" dirty="0" smtClean="0">
              <a:latin typeface="Arial" pitchFamily="34" charset="0"/>
            </a:endParaRPr>
          </a:p>
        </p:txBody>
      </p:sp>
    </p:spTree>
    <p:extLst>
      <p:ext uri="{BB962C8B-B14F-4D97-AF65-F5344CB8AC3E}">
        <p14:creationId xmlns:p14="http://schemas.microsoft.com/office/powerpoint/2010/main" val="19798837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141449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783353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pPr eaLnBrk="1" hangingPunct="1"/>
            <a:endParaRPr lang="en-US" dirty="0" smtClean="0">
              <a:latin typeface="Arial" pitchFamily="34" charset="0"/>
            </a:endParaRPr>
          </a:p>
        </p:txBody>
      </p:sp>
    </p:spTree>
    <p:extLst>
      <p:ext uri="{BB962C8B-B14F-4D97-AF65-F5344CB8AC3E}">
        <p14:creationId xmlns:p14="http://schemas.microsoft.com/office/powerpoint/2010/main" val="3156590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369650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2570469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643864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724834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endParaRPr lang="en-US" dirty="0" smtClean="0"/>
          </a:p>
        </p:txBody>
      </p:sp>
      <p:sp>
        <p:nvSpPr>
          <p:cNvPr id="73732" name="Slide Number Placeholder 3"/>
          <p:cNvSpPr>
            <a:spLocks noGrp="1"/>
          </p:cNvSpPr>
          <p:nvPr>
            <p:ph type="sldNum" sz="quarter" idx="5"/>
          </p:nvPr>
        </p:nvSpPr>
        <p:spPr bwMode="auto">
          <a:xfrm>
            <a:off x="3884124" y="8685865"/>
            <a:ext cx="2972320" cy="456575"/>
          </a:xfrm>
          <a:prstGeom prst="rect">
            <a:avLst/>
          </a:prstGeom>
          <a:noFill/>
          <a:ln>
            <a:miter lim="800000"/>
            <a:headEnd/>
            <a:tailEnd/>
          </a:ln>
        </p:spPr>
        <p:txBody>
          <a:bodyPr/>
          <a:lstStyle/>
          <a:p>
            <a:fld id="{908A128E-8DC3-4EC4-B05C-5591281A4D55}" type="slidenum">
              <a:rPr lang="en-US" smtClean="0">
                <a:cs typeface="Arial" charset="0"/>
              </a:rPr>
              <a:pPr/>
              <a:t>23</a:t>
            </a:fld>
            <a:endParaRPr lang="en-US" dirty="0" smtClean="0">
              <a:cs typeface="Arial" charset="0"/>
            </a:endParaRPr>
          </a:p>
        </p:txBody>
      </p:sp>
    </p:spTree>
    <p:extLst>
      <p:ext uri="{BB962C8B-B14F-4D97-AF65-F5344CB8AC3E}">
        <p14:creationId xmlns:p14="http://schemas.microsoft.com/office/powerpoint/2010/main" val="4205812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dirty="0" smtClean="0"/>
          </a:p>
        </p:txBody>
      </p:sp>
    </p:spTree>
    <p:extLst>
      <p:ext uri="{BB962C8B-B14F-4D97-AF65-F5344CB8AC3E}">
        <p14:creationId xmlns:p14="http://schemas.microsoft.com/office/powerpoint/2010/main" val="1303725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endParaRPr lang="en-US" dirty="0" smtClean="0"/>
          </a:p>
        </p:txBody>
      </p:sp>
    </p:spTree>
    <p:extLst>
      <p:ext uri="{BB962C8B-B14F-4D97-AF65-F5344CB8AC3E}">
        <p14:creationId xmlns:p14="http://schemas.microsoft.com/office/powerpoint/2010/main" val="35418570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A company re-bid their transportation services every 3 months</a:t>
            </a:r>
          </a:p>
          <a:p>
            <a:pPr lvl="1"/>
            <a:r>
              <a:rPr lang="en-US" dirty="0" smtClean="0"/>
              <a:t>Churned through nearly all of the top 20 suppliers over 5 years </a:t>
            </a:r>
          </a:p>
          <a:p>
            <a:pPr lvl="1"/>
            <a:r>
              <a:rPr lang="en-US" dirty="0" smtClean="0"/>
              <a:t>Now forced to work with suppliers of lesser quality</a:t>
            </a:r>
          </a:p>
          <a:p>
            <a:pPr lvl="0"/>
            <a:r>
              <a:rPr lang="en-US" dirty="0" smtClean="0"/>
              <a:t>The “800 Pound Gorilla” decided to outsource all of their manufacturing, worth roughly $100 million in revenue </a:t>
            </a:r>
          </a:p>
          <a:p>
            <a:pPr lvl="1"/>
            <a:r>
              <a:rPr lang="en-US" dirty="0" smtClean="0"/>
              <a:t>Several rounds of extreme negotiations to save the last possible dime </a:t>
            </a:r>
          </a:p>
          <a:p>
            <a:pPr lvl="1"/>
            <a:r>
              <a:rPr lang="en-US" dirty="0" smtClean="0"/>
              <a:t>Awarded the work to a $1 billion outsource provider – an estimated 10% increase in their revenue</a:t>
            </a:r>
          </a:p>
          <a:p>
            <a:pPr lvl="1"/>
            <a:r>
              <a:rPr lang="en-US" dirty="0" smtClean="0"/>
              <a:t>The outsource provider “bought” the business, and eventually could not sustain the losses of profit </a:t>
            </a:r>
          </a:p>
          <a:p>
            <a:pPr lvl="1"/>
            <a:r>
              <a:rPr lang="en-US" dirty="0" smtClean="0"/>
              <a:t>Went into bankruptcy – taking what was once a successful and profitable $1 billion firm</a:t>
            </a:r>
          </a:p>
          <a:p>
            <a:pPr lvl="1"/>
            <a:endParaRPr lang="en-US" dirty="0" smtClean="0"/>
          </a:p>
          <a:p>
            <a:pPr lvl="1">
              <a:buNone/>
            </a:pPr>
            <a:r>
              <a:rPr lang="en-US" dirty="0" smtClean="0"/>
              <a:t>FedEx calls them 50¢ friends – for 50¢ off on a rate, they have a new friend – but if someone else offers them another 50¢, they go elsewhere – no longer a friend</a:t>
            </a:r>
          </a:p>
          <a:p>
            <a:endParaRPr lang="en-US" dirty="0"/>
          </a:p>
        </p:txBody>
      </p:sp>
    </p:spTree>
    <p:extLst>
      <p:ext uri="{BB962C8B-B14F-4D97-AF65-F5344CB8AC3E}">
        <p14:creationId xmlns:p14="http://schemas.microsoft.com/office/powerpoint/2010/main" val="20479966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8569826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spcAft>
                <a:spcPts val="305"/>
              </a:spcAft>
            </a:pPr>
            <a:r>
              <a:rPr lang="en-US" dirty="0" smtClean="0"/>
              <a:t>A contract manufacturer performed final kitting and assembly “pack-out” </a:t>
            </a:r>
          </a:p>
          <a:p>
            <a:pPr lvl="1">
              <a:spcAft>
                <a:spcPts val="305"/>
              </a:spcAft>
            </a:pPr>
            <a:r>
              <a:rPr lang="en-US" dirty="0" smtClean="0"/>
              <a:t>Customer provided the BOM with detailed instructions to use a specified finished goods “pretty box” </a:t>
            </a:r>
          </a:p>
          <a:p>
            <a:pPr lvl="1">
              <a:spcAft>
                <a:spcPts val="305"/>
              </a:spcAft>
            </a:pPr>
            <a:r>
              <a:rPr lang="en-US" dirty="0" smtClean="0"/>
              <a:t>Building the box required 12 “touches,” with a flat fee per touch </a:t>
            </a:r>
          </a:p>
          <a:p>
            <a:pPr lvl="1">
              <a:spcAft>
                <a:spcPts val="305"/>
              </a:spcAft>
            </a:pPr>
            <a:r>
              <a:rPr lang="en-US" dirty="0" smtClean="0"/>
              <a:t>Contract manufacturer simply did what they were told rather than proactively offering solutions for an improved box design, which could eliminate touches</a:t>
            </a:r>
          </a:p>
          <a:p>
            <a:pPr>
              <a:spcAft>
                <a:spcPts val="305"/>
              </a:spcAft>
            </a:pPr>
            <a:r>
              <a:rPr lang="en-US" dirty="0" smtClean="0"/>
              <a:t>Observed a large area full of “orange tagged” pallets </a:t>
            </a:r>
          </a:p>
          <a:p>
            <a:pPr lvl="1">
              <a:spcAft>
                <a:spcPts val="305"/>
              </a:spcAft>
            </a:pPr>
            <a:r>
              <a:rPr lang="en-US" dirty="0" smtClean="0"/>
              <a:t>“That’s some of our customer’s old inventory I need to move to an outside storage facility” </a:t>
            </a:r>
          </a:p>
          <a:p>
            <a:pPr lvl="1">
              <a:spcAft>
                <a:spcPts val="305"/>
              </a:spcAft>
            </a:pPr>
            <a:r>
              <a:rPr lang="en-US" dirty="0" smtClean="0"/>
              <a:t>Product over 5 years old, and at current rates would last 123 years </a:t>
            </a:r>
          </a:p>
          <a:p>
            <a:pPr lvl="1">
              <a:spcAft>
                <a:spcPts val="305"/>
              </a:spcAft>
            </a:pPr>
            <a:r>
              <a:rPr lang="en-US" dirty="0" smtClean="0"/>
              <a:t>Why they didn’t work with the customer to scrap the material?</a:t>
            </a:r>
          </a:p>
          <a:p>
            <a:pPr lvl="1">
              <a:spcAft>
                <a:spcPts val="305"/>
              </a:spcAft>
            </a:pPr>
            <a:r>
              <a:rPr lang="en-US" dirty="0" smtClean="0"/>
              <a:t>“Why? I charge $18 a pallet per month to store it. I’d lose revenue if I did that!” </a:t>
            </a:r>
          </a:p>
          <a:p>
            <a:r>
              <a:rPr lang="en-US" dirty="0" smtClean="0"/>
              <a:t>A large technology company was transferring sales support activities from one outsourced provider to another</a:t>
            </a:r>
          </a:p>
          <a:p>
            <a:pPr lvl="1"/>
            <a:r>
              <a:rPr lang="en-US" dirty="0" smtClean="0"/>
              <a:t>Data required to run certain reports was no longer current, and the new data was being stored in a new format in a different location</a:t>
            </a:r>
          </a:p>
          <a:p>
            <a:pPr lvl="1"/>
            <a:r>
              <a:rPr lang="en-US" dirty="0" smtClean="0"/>
              <a:t>Had not been made known to the current provider, so the reports that the provider had produced for the past five months were in fact wrong</a:t>
            </a:r>
          </a:p>
          <a:p>
            <a:pPr lvl="1"/>
            <a:r>
              <a:rPr lang="en-US" dirty="0" smtClean="0"/>
              <a:t>The sales manager who had requested this reporting had been transferred, and the new sales manager did not use this (now inaccurate) report</a:t>
            </a:r>
          </a:p>
          <a:p>
            <a:pPr lvl="1"/>
            <a:r>
              <a:rPr lang="en-US" dirty="0" smtClean="0"/>
              <a:t>But it was still a required activity, and the outsourcing company was being charged each month to generate the report</a:t>
            </a:r>
          </a:p>
          <a:p>
            <a:endParaRPr lang="en-US" dirty="0" smtClean="0"/>
          </a:p>
          <a:p>
            <a:endParaRPr lang="en-US" dirty="0"/>
          </a:p>
        </p:txBody>
      </p:sp>
    </p:spTree>
    <p:extLst>
      <p:ext uri="{BB962C8B-B14F-4D97-AF65-F5344CB8AC3E}">
        <p14:creationId xmlns:p14="http://schemas.microsoft.com/office/powerpoint/2010/main" val="61846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medical services company outsourced their facilities management, using their “stay back” team to manage the outsource provider</a:t>
            </a:r>
          </a:p>
          <a:p>
            <a:pPr lvl="1"/>
            <a:r>
              <a:rPr lang="en-US" dirty="0" smtClean="0"/>
              <a:t>Shared cost savings was an incentive, but became a point of contention</a:t>
            </a:r>
          </a:p>
          <a:p>
            <a:pPr lvl="1"/>
            <a:r>
              <a:rPr lang="en-US" dirty="0" smtClean="0"/>
              <a:t>Company personnel would suggest a cost savings idea (and they suggested many of them)</a:t>
            </a:r>
          </a:p>
          <a:p>
            <a:pPr lvl="1"/>
            <a:r>
              <a:rPr lang="en-US" dirty="0" smtClean="0"/>
              <a:t>Provider would do the evaluation, and if positive, do the implementation, and claim the savings </a:t>
            </a:r>
          </a:p>
          <a:p>
            <a:pPr lvl="1"/>
            <a:r>
              <a:rPr lang="en-US" dirty="0" smtClean="0"/>
              <a:t>Managers would push back, since they “thought of it”</a:t>
            </a:r>
          </a:p>
          <a:p>
            <a:endParaRPr lang="en-US" dirty="0"/>
          </a:p>
        </p:txBody>
      </p:sp>
    </p:spTree>
    <p:extLst>
      <p:ext uri="{BB962C8B-B14F-4D97-AF65-F5344CB8AC3E}">
        <p14:creationId xmlns:p14="http://schemas.microsoft.com/office/powerpoint/2010/main" val="805273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High tech company always looking for the “best” supplier with the most innovative solutions</a:t>
            </a:r>
          </a:p>
          <a:p>
            <a:r>
              <a:rPr lang="en-US" dirty="0" smtClean="0"/>
              <a:t>Each year they would switch outsource providers to a “better supplier”</a:t>
            </a:r>
          </a:p>
          <a:p>
            <a:pPr lvl="1"/>
            <a:r>
              <a:rPr lang="en-US" dirty="0" smtClean="0"/>
              <a:t>At first – the supplier flooded them with “innovative” solutions</a:t>
            </a:r>
          </a:p>
          <a:p>
            <a:pPr lvl="1"/>
            <a:r>
              <a:rPr lang="en-US" dirty="0" smtClean="0"/>
              <a:t>Several months later, the company felt that the “innovative” nature of the company had subsided</a:t>
            </a:r>
          </a:p>
          <a:p>
            <a:pPr lvl="1"/>
            <a:r>
              <a:rPr lang="en-US" dirty="0" smtClean="0"/>
              <a:t>Towards the end of the contract the company would get discouraged and rebid the work in search of a “better” supplier</a:t>
            </a:r>
          </a:p>
          <a:p>
            <a:r>
              <a:rPr lang="en-US" dirty="0" smtClean="0"/>
              <a:t>This happened five years in a row</a:t>
            </a:r>
          </a:p>
          <a:p>
            <a:pPr lvl="1"/>
            <a:r>
              <a:rPr lang="en-US" dirty="0" smtClean="0"/>
              <a:t>Company found themselves in “bid and transition, bid and transition, bid and transition” cycles in search of the “best” supplier</a:t>
            </a:r>
          </a:p>
          <a:p>
            <a:endParaRPr lang="en-US" dirty="0"/>
          </a:p>
        </p:txBody>
      </p:sp>
    </p:spTree>
    <p:extLst>
      <p:ext uri="{BB962C8B-B14F-4D97-AF65-F5344CB8AC3E}">
        <p14:creationId xmlns:p14="http://schemas.microsoft.com/office/powerpoint/2010/main" val="10268484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Autofit/>
          </a:bodyPr>
          <a:lstStyle/>
          <a:p>
            <a:pPr>
              <a:spcBef>
                <a:spcPts val="0"/>
              </a:spcBef>
            </a:pPr>
            <a:r>
              <a:rPr lang="en-US" sz="1000" dirty="0" smtClean="0"/>
              <a:t>Ukrainian pole vaulter Sergey Bubka</a:t>
            </a:r>
          </a:p>
          <a:p>
            <a:pPr lvl="1">
              <a:spcBef>
                <a:spcPts val="0"/>
              </a:spcBef>
            </a:pPr>
            <a:r>
              <a:rPr lang="en-US" sz="1000" dirty="0" smtClean="0"/>
              <a:t>A world class athlete who earned up to $50,000 every time he set a new world record</a:t>
            </a:r>
          </a:p>
          <a:p>
            <a:pPr lvl="1">
              <a:spcBef>
                <a:spcPts val="0"/>
              </a:spcBef>
            </a:pPr>
            <a:r>
              <a:rPr lang="en-US" sz="1000" dirty="0" smtClean="0"/>
              <a:t>From 1984 to 1994 he set world records 35 times… rarely by more than a centimeter!</a:t>
            </a:r>
            <a:r>
              <a:rPr lang="en-US" sz="1000" baseline="30000" dirty="0" smtClean="0"/>
              <a:t>1</a:t>
            </a:r>
          </a:p>
          <a:p>
            <a:pPr>
              <a:spcBef>
                <a:spcPts val="0"/>
              </a:spcBef>
            </a:pPr>
            <a:r>
              <a:rPr lang="en-US" sz="1000" b="1" dirty="0" smtClean="0"/>
              <a:t>World record progression by Bubka (http://en.wikipedia.org/wiki/Sergey_Bubka)</a:t>
            </a:r>
          </a:p>
          <a:p>
            <a:pPr>
              <a:spcBef>
                <a:spcPts val="0"/>
              </a:spcBef>
            </a:pPr>
            <a:r>
              <a:rPr lang="en-US" sz="1000" dirty="0" smtClean="0"/>
              <a:t>Bubka broke the world record for men's pole vaulting a total of 35 times in his career.</a:t>
            </a:r>
            <a:r>
              <a:rPr lang="en-US" sz="1000" baseline="30000" dirty="0" smtClean="0">
                <a:hlinkClick r:id="rId3" action="ppaction://hlinkfile"/>
              </a:rPr>
              <a:t>[2]</a:t>
            </a:r>
            <a:r>
              <a:rPr lang="en-US" sz="1000" dirty="0" smtClean="0"/>
              <a:t> He broke the outdoor world record 17 times and the indoor world record 18 times. The fact that most of the time the record he improved was his own demonstrates his absolute dominance in the event. Exactly how high he could have jumped at his best is unknown: because of the large prizes on offer from event promoters for breaking world records, the majority of his world record attempts were made at 1 cm higher than the existing record, and once achieved, he would not attempt another record jump until the next opportunity to collect a prize, even after a substantial clearance showing he could have achieved a higher height.</a:t>
            </a:r>
          </a:p>
          <a:p>
            <a:pPr>
              <a:spcBef>
                <a:spcPts val="0"/>
              </a:spcBef>
              <a:tabLst>
                <a:tab pos="406660" algn="l"/>
              </a:tabLst>
            </a:pPr>
            <a:r>
              <a:rPr lang="en-US" sz="1000" dirty="0" smtClean="0"/>
              <a:t>Outdoor Height (m) Date</a:t>
            </a:r>
          </a:p>
          <a:p>
            <a:pPr>
              <a:spcBef>
                <a:spcPts val="0"/>
              </a:spcBef>
              <a:tabLst>
                <a:tab pos="406660" algn="l"/>
              </a:tabLst>
            </a:pPr>
            <a:endParaRPr lang="en-US" sz="1000" dirty="0" smtClean="0"/>
          </a:p>
          <a:p>
            <a:pPr>
              <a:spcBef>
                <a:spcPts val="0"/>
              </a:spcBef>
              <a:tabLst>
                <a:tab pos="406660" algn="l"/>
              </a:tabLst>
            </a:pPr>
            <a:r>
              <a:rPr lang="en-US" sz="1000" dirty="0" smtClean="0"/>
              <a:t>6.14 	31 July 1994</a:t>
            </a:r>
          </a:p>
          <a:p>
            <a:pPr>
              <a:spcBef>
                <a:spcPts val="0"/>
              </a:spcBef>
              <a:tabLst>
                <a:tab pos="406660" algn="l"/>
              </a:tabLst>
            </a:pPr>
            <a:r>
              <a:rPr lang="en-US" sz="1000" dirty="0" smtClean="0"/>
              <a:t>6.13 	19 September 1992 </a:t>
            </a:r>
          </a:p>
          <a:p>
            <a:pPr>
              <a:spcBef>
                <a:spcPts val="0"/>
              </a:spcBef>
              <a:tabLst>
                <a:tab pos="406660" algn="l"/>
              </a:tabLst>
            </a:pPr>
            <a:r>
              <a:rPr lang="en-US" sz="1000" dirty="0" smtClean="0"/>
              <a:t>6.12 	30 August 1992</a:t>
            </a:r>
          </a:p>
          <a:p>
            <a:pPr>
              <a:spcBef>
                <a:spcPts val="0"/>
              </a:spcBef>
              <a:tabLst>
                <a:tab pos="406660" algn="l"/>
              </a:tabLst>
            </a:pPr>
            <a:r>
              <a:rPr lang="en-US" sz="1000" dirty="0" smtClean="0"/>
              <a:t>6.11 	13 June 1992 </a:t>
            </a:r>
          </a:p>
          <a:p>
            <a:pPr>
              <a:spcBef>
                <a:spcPts val="0"/>
              </a:spcBef>
              <a:tabLst>
                <a:tab pos="406660" algn="l"/>
              </a:tabLst>
            </a:pPr>
            <a:r>
              <a:rPr lang="en-US" sz="1000" dirty="0" smtClean="0"/>
              <a:t>6.10 	5 August 1991 </a:t>
            </a:r>
          </a:p>
          <a:p>
            <a:pPr>
              <a:spcBef>
                <a:spcPts val="0"/>
              </a:spcBef>
              <a:tabLst>
                <a:tab pos="406660" algn="l"/>
              </a:tabLst>
            </a:pPr>
            <a:r>
              <a:rPr lang="en-US" sz="1000" dirty="0" smtClean="0"/>
              <a:t>6.09 	8 July 1991 </a:t>
            </a:r>
          </a:p>
          <a:p>
            <a:pPr>
              <a:spcBef>
                <a:spcPts val="0"/>
              </a:spcBef>
              <a:tabLst>
                <a:tab pos="406660" algn="l"/>
              </a:tabLst>
            </a:pPr>
            <a:r>
              <a:rPr lang="en-US" sz="1000" dirty="0" smtClean="0"/>
              <a:t>6.08 	9 June 1991 </a:t>
            </a:r>
          </a:p>
          <a:p>
            <a:pPr>
              <a:spcBef>
                <a:spcPts val="0"/>
              </a:spcBef>
              <a:tabLst>
                <a:tab pos="406660" algn="l"/>
              </a:tabLst>
            </a:pPr>
            <a:r>
              <a:rPr lang="en-US" sz="1000" dirty="0" smtClean="0"/>
              <a:t>6.07 	6 May 1991 </a:t>
            </a:r>
          </a:p>
          <a:p>
            <a:pPr>
              <a:spcBef>
                <a:spcPts val="0"/>
              </a:spcBef>
              <a:tabLst>
                <a:tab pos="406660" algn="l"/>
              </a:tabLst>
            </a:pPr>
            <a:r>
              <a:rPr lang="en-US" sz="1000" dirty="0" smtClean="0"/>
              <a:t>6.06 	10 July 1988 </a:t>
            </a:r>
          </a:p>
          <a:p>
            <a:pPr>
              <a:spcBef>
                <a:spcPts val="0"/>
              </a:spcBef>
              <a:tabLst>
                <a:tab pos="406660" algn="l"/>
              </a:tabLst>
            </a:pPr>
            <a:r>
              <a:rPr lang="en-US" sz="1000" dirty="0" smtClean="0"/>
              <a:t>6.05 	9 June 1988 </a:t>
            </a:r>
          </a:p>
          <a:p>
            <a:pPr>
              <a:spcBef>
                <a:spcPts val="0"/>
              </a:spcBef>
              <a:tabLst>
                <a:tab pos="406660" algn="l"/>
              </a:tabLst>
            </a:pPr>
            <a:r>
              <a:rPr lang="en-US" sz="1000" dirty="0" smtClean="0"/>
              <a:t>6.03 	23 June 1987 </a:t>
            </a:r>
          </a:p>
          <a:p>
            <a:pPr>
              <a:spcBef>
                <a:spcPts val="0"/>
              </a:spcBef>
              <a:tabLst>
                <a:tab pos="406660" algn="l"/>
              </a:tabLst>
            </a:pPr>
            <a:r>
              <a:rPr lang="en-US" sz="1000" dirty="0" smtClean="0"/>
              <a:t>6.01 	8 June 1986 </a:t>
            </a:r>
          </a:p>
          <a:p>
            <a:pPr>
              <a:spcBef>
                <a:spcPts val="0"/>
              </a:spcBef>
              <a:tabLst>
                <a:tab pos="406660" algn="l"/>
              </a:tabLst>
            </a:pPr>
            <a:r>
              <a:rPr lang="en-US" sz="1000" dirty="0" smtClean="0"/>
              <a:t>6.00 	13 June 1985</a:t>
            </a:r>
          </a:p>
          <a:p>
            <a:pPr>
              <a:spcBef>
                <a:spcPts val="0"/>
              </a:spcBef>
              <a:tabLst>
                <a:tab pos="406660" algn="l"/>
              </a:tabLst>
            </a:pPr>
            <a:r>
              <a:rPr lang="en-US" sz="1000" dirty="0" smtClean="0"/>
              <a:t>5.94 	31 August 1984 </a:t>
            </a:r>
          </a:p>
          <a:p>
            <a:pPr>
              <a:spcBef>
                <a:spcPts val="0"/>
              </a:spcBef>
              <a:tabLst>
                <a:tab pos="406660" algn="l"/>
              </a:tabLst>
            </a:pPr>
            <a:r>
              <a:rPr lang="en-US" sz="1000" dirty="0" smtClean="0"/>
              <a:t>5.90 	13 July 1984 </a:t>
            </a:r>
          </a:p>
          <a:p>
            <a:pPr>
              <a:spcBef>
                <a:spcPts val="0"/>
              </a:spcBef>
              <a:tabLst>
                <a:tab pos="406660" algn="l"/>
              </a:tabLst>
            </a:pPr>
            <a:r>
              <a:rPr lang="en-US" sz="1000" dirty="0" smtClean="0"/>
              <a:t>5.88 	2 June 1984 </a:t>
            </a:r>
          </a:p>
          <a:p>
            <a:pPr>
              <a:spcBef>
                <a:spcPts val="0"/>
              </a:spcBef>
              <a:tabLst>
                <a:tab pos="406660" algn="l"/>
              </a:tabLst>
            </a:pPr>
            <a:r>
              <a:rPr lang="en-US" sz="1000" dirty="0" smtClean="0"/>
              <a:t>5.85 	26 May 1984 </a:t>
            </a:r>
          </a:p>
          <a:p>
            <a:pPr lvl="1">
              <a:spcBef>
                <a:spcPts val="0"/>
              </a:spcBef>
            </a:pPr>
            <a:endParaRPr lang="en-US" sz="1000" baseline="30000" dirty="0" smtClean="0"/>
          </a:p>
          <a:p>
            <a:pPr>
              <a:spcBef>
                <a:spcPts val="0"/>
              </a:spcBef>
            </a:pPr>
            <a:endParaRPr lang="en-US" dirty="0" smtClean="0"/>
          </a:p>
          <a:p>
            <a:pPr>
              <a:spcBef>
                <a:spcPts val="0"/>
              </a:spcBef>
            </a:pPr>
            <a:endParaRPr lang="en-US" dirty="0"/>
          </a:p>
        </p:txBody>
      </p:sp>
      <p:sp>
        <p:nvSpPr>
          <p:cNvPr id="7" name="Slide Image Placeholder 6"/>
          <p:cNvSpPr>
            <a:spLocks noGrp="1" noRot="1" noChangeAspect="1"/>
          </p:cNvSpPr>
          <p:nvPr>
            <p:ph type="sldImg"/>
          </p:nvPr>
        </p:nvSpPr>
        <p:spPr/>
      </p:sp>
      <p:sp>
        <p:nvSpPr>
          <p:cNvPr id="8" name="TextBox 7"/>
          <p:cNvSpPr txBox="1"/>
          <p:nvPr/>
        </p:nvSpPr>
        <p:spPr>
          <a:xfrm>
            <a:off x="2647952" y="6076954"/>
            <a:ext cx="1611184" cy="3017735"/>
          </a:xfrm>
          <a:prstGeom prst="rect">
            <a:avLst/>
          </a:prstGeom>
          <a:noFill/>
        </p:spPr>
        <p:txBody>
          <a:bodyPr wrap="none" lIns="92951" tIns="46475" rIns="92951" bIns="46475" rtlCol="0">
            <a:spAutoFit/>
          </a:bodyPr>
          <a:lstStyle/>
          <a:p>
            <a:pPr>
              <a:tabLst>
                <a:tab pos="406660" algn="l"/>
              </a:tabLst>
            </a:pPr>
            <a:r>
              <a:rPr lang="en-US" sz="1000" dirty="0">
                <a:latin typeface="Arial" pitchFamily="34" charset="0"/>
              </a:rPr>
              <a:t>Indoor Height (m) Date </a:t>
            </a:r>
          </a:p>
          <a:p>
            <a:pPr>
              <a:tabLst>
                <a:tab pos="406660" algn="l"/>
              </a:tabLst>
            </a:pPr>
            <a:r>
              <a:rPr lang="en-US" sz="1000" dirty="0">
                <a:latin typeface="Arial" pitchFamily="34" charset="0"/>
              </a:rPr>
              <a:t>6.15 	21 February 1993 </a:t>
            </a:r>
          </a:p>
          <a:p>
            <a:pPr>
              <a:tabLst>
                <a:tab pos="406660" algn="l"/>
              </a:tabLst>
            </a:pPr>
            <a:r>
              <a:rPr lang="en-US" sz="1000" dirty="0">
                <a:latin typeface="Arial" pitchFamily="34" charset="0"/>
              </a:rPr>
              <a:t>6.14 	13 February 1993 </a:t>
            </a:r>
          </a:p>
          <a:p>
            <a:pPr>
              <a:tabLst>
                <a:tab pos="406660" algn="l"/>
              </a:tabLst>
            </a:pPr>
            <a:r>
              <a:rPr lang="en-US" sz="1000" dirty="0">
                <a:latin typeface="Arial" pitchFamily="34" charset="0"/>
              </a:rPr>
              <a:t>6.13 	22 February 1992</a:t>
            </a:r>
          </a:p>
          <a:p>
            <a:pPr>
              <a:tabLst>
                <a:tab pos="406660" algn="l"/>
              </a:tabLst>
            </a:pPr>
            <a:r>
              <a:rPr lang="en-US" sz="1000" dirty="0">
                <a:latin typeface="Arial" pitchFamily="34" charset="0"/>
              </a:rPr>
              <a:t>6.12 	23 February 1991 </a:t>
            </a:r>
          </a:p>
          <a:p>
            <a:pPr>
              <a:tabLst>
                <a:tab pos="406660" algn="l"/>
              </a:tabLst>
            </a:pPr>
            <a:r>
              <a:rPr lang="en-US" sz="1000" dirty="0">
                <a:latin typeface="Arial" pitchFamily="34" charset="0"/>
              </a:rPr>
              <a:t>6.11 	19 March 1991 </a:t>
            </a:r>
          </a:p>
          <a:p>
            <a:pPr>
              <a:tabLst>
                <a:tab pos="406660" algn="l"/>
              </a:tabLst>
            </a:pPr>
            <a:r>
              <a:rPr lang="en-US" sz="1000" dirty="0">
                <a:latin typeface="Arial" pitchFamily="34" charset="0"/>
              </a:rPr>
              <a:t>6.10 	15 March 1991 </a:t>
            </a:r>
          </a:p>
          <a:p>
            <a:pPr>
              <a:tabLst>
                <a:tab pos="406660" algn="l"/>
              </a:tabLst>
            </a:pPr>
            <a:r>
              <a:rPr lang="en-US" sz="1000" dirty="0">
                <a:latin typeface="Arial" pitchFamily="34" charset="0"/>
              </a:rPr>
              <a:t>6.08 	9 February 1991 </a:t>
            </a:r>
          </a:p>
          <a:p>
            <a:pPr>
              <a:tabLst>
                <a:tab pos="406660" algn="l"/>
              </a:tabLst>
            </a:pPr>
            <a:r>
              <a:rPr lang="en-US" sz="1000" dirty="0">
                <a:latin typeface="Arial" pitchFamily="34" charset="0"/>
              </a:rPr>
              <a:t>6.05 	17 March 1990 </a:t>
            </a:r>
          </a:p>
          <a:p>
            <a:pPr>
              <a:tabLst>
                <a:tab pos="406660" algn="l"/>
              </a:tabLst>
            </a:pPr>
            <a:r>
              <a:rPr lang="en-US" sz="1000" dirty="0">
                <a:latin typeface="Arial" pitchFamily="34" charset="0"/>
              </a:rPr>
              <a:t>6.03 	11 February 1989 </a:t>
            </a:r>
          </a:p>
          <a:p>
            <a:pPr>
              <a:tabLst>
                <a:tab pos="406660" algn="l"/>
              </a:tabLst>
            </a:pPr>
            <a:r>
              <a:rPr lang="en-US" sz="1000" dirty="0">
                <a:latin typeface="Arial" pitchFamily="34" charset="0"/>
              </a:rPr>
              <a:t>5.97 	17 March 1987 </a:t>
            </a:r>
          </a:p>
          <a:p>
            <a:pPr>
              <a:tabLst>
                <a:tab pos="406660" algn="l"/>
              </a:tabLst>
            </a:pPr>
            <a:r>
              <a:rPr lang="en-US" sz="1000" dirty="0">
                <a:latin typeface="Arial" pitchFamily="34" charset="0"/>
              </a:rPr>
              <a:t>5.96 	15 January 1987 </a:t>
            </a:r>
          </a:p>
          <a:p>
            <a:pPr>
              <a:tabLst>
                <a:tab pos="406660" algn="l"/>
              </a:tabLst>
            </a:pPr>
            <a:r>
              <a:rPr lang="en-US" sz="1000" dirty="0">
                <a:latin typeface="Arial" pitchFamily="34" charset="0"/>
              </a:rPr>
              <a:t>5.95 	28 February 1986 </a:t>
            </a:r>
          </a:p>
          <a:p>
            <a:pPr>
              <a:tabLst>
                <a:tab pos="406660" algn="l"/>
              </a:tabLst>
            </a:pPr>
            <a:r>
              <a:rPr lang="en-US" sz="1000" dirty="0">
                <a:latin typeface="Arial" pitchFamily="34" charset="0"/>
              </a:rPr>
              <a:t>5.94 	21 February 1986 </a:t>
            </a:r>
          </a:p>
          <a:p>
            <a:pPr>
              <a:tabLst>
                <a:tab pos="406660" algn="l"/>
              </a:tabLst>
            </a:pPr>
            <a:r>
              <a:rPr lang="en-US" sz="1000" dirty="0">
                <a:latin typeface="Arial" pitchFamily="34" charset="0"/>
              </a:rPr>
              <a:t>5.92 	8 February 1986 </a:t>
            </a:r>
          </a:p>
          <a:p>
            <a:pPr>
              <a:tabLst>
                <a:tab pos="406660" algn="l"/>
              </a:tabLst>
            </a:pPr>
            <a:r>
              <a:rPr lang="en-US" sz="1000" dirty="0">
                <a:latin typeface="Arial" pitchFamily="34" charset="0"/>
              </a:rPr>
              <a:t>5.87 	15 January 1986 </a:t>
            </a:r>
          </a:p>
          <a:p>
            <a:pPr>
              <a:tabLst>
                <a:tab pos="406660" algn="l"/>
              </a:tabLst>
            </a:pPr>
            <a:r>
              <a:rPr lang="en-US" sz="1000" dirty="0">
                <a:latin typeface="Arial" pitchFamily="34" charset="0"/>
              </a:rPr>
              <a:t>5.83 	10 February 1984 </a:t>
            </a:r>
          </a:p>
          <a:p>
            <a:pPr>
              <a:tabLst>
                <a:tab pos="406660" algn="l"/>
              </a:tabLst>
            </a:pPr>
            <a:r>
              <a:rPr lang="en-US" sz="1000" dirty="0">
                <a:latin typeface="Arial" pitchFamily="34" charset="0"/>
              </a:rPr>
              <a:t>5.82 	1 February 1984</a:t>
            </a:r>
          </a:p>
          <a:p>
            <a:pPr>
              <a:tabLst>
                <a:tab pos="406660" algn="l"/>
              </a:tabLst>
            </a:pPr>
            <a:r>
              <a:rPr lang="en-US" sz="1000" dirty="0">
                <a:latin typeface="Arial" pitchFamily="34" charset="0"/>
              </a:rPr>
              <a:t>5.81 	15 January 1984</a:t>
            </a:r>
          </a:p>
        </p:txBody>
      </p:sp>
    </p:spTree>
    <p:extLst>
      <p:ext uri="{BB962C8B-B14F-4D97-AF65-F5344CB8AC3E}">
        <p14:creationId xmlns:p14="http://schemas.microsoft.com/office/powerpoint/2010/main" val="3422656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8157315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talking to Dell today </a:t>
            </a:r>
          </a:p>
          <a:p>
            <a:pPr lvl="1"/>
            <a:r>
              <a:rPr lang="en-US" dirty="0" smtClean="0"/>
              <a:t>They said in transportation they saved pennies on shipments… but could not get an automated tracking number.</a:t>
            </a:r>
          </a:p>
          <a:p>
            <a:pPr lvl="1"/>
            <a:r>
              <a:rPr lang="en-US" dirty="0" smtClean="0"/>
              <a:t>Then they wound up having to pay more in call center costs in people paying to check the status of their shipments</a:t>
            </a:r>
          </a:p>
          <a:p>
            <a:pPr lvl="1"/>
            <a:endParaRPr lang="en-US" dirty="0" smtClean="0"/>
          </a:p>
          <a:p>
            <a:r>
              <a:rPr lang="en-US" dirty="0" smtClean="0"/>
              <a:t>Needs to be fleshed out a little more</a:t>
            </a:r>
          </a:p>
          <a:p>
            <a:endParaRPr lang="en-US" dirty="0"/>
          </a:p>
        </p:txBody>
      </p:sp>
    </p:spTree>
    <p:extLst>
      <p:ext uri="{BB962C8B-B14F-4D97-AF65-F5344CB8AC3E}">
        <p14:creationId xmlns:p14="http://schemas.microsoft.com/office/powerpoint/2010/main" val="3059688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research university hires adjunct faculty to teach introductory courses unpopular with tenured faculty</a:t>
            </a:r>
          </a:p>
          <a:p>
            <a:pPr lvl="1"/>
            <a:r>
              <a:rPr lang="en-US" dirty="0" smtClean="0"/>
              <a:t>Less expensive than tenured / tenure track faculty</a:t>
            </a:r>
          </a:p>
          <a:p>
            <a:pPr lvl="1"/>
            <a:r>
              <a:rPr lang="en-US" dirty="0" smtClean="0"/>
              <a:t>Teach more classes than tenured faculty</a:t>
            </a:r>
          </a:p>
          <a:p>
            <a:pPr lvl="1"/>
            <a:r>
              <a:rPr lang="en-US" dirty="0" smtClean="0"/>
              <a:t>More flexible in teaching times / days</a:t>
            </a:r>
          </a:p>
          <a:p>
            <a:r>
              <a:rPr lang="en-US" dirty="0" smtClean="0"/>
              <a:t>Yet, no real measures of performance in place</a:t>
            </a:r>
          </a:p>
          <a:p>
            <a:pPr lvl="1"/>
            <a:r>
              <a:rPr lang="en-US" dirty="0" smtClean="0"/>
              <a:t>No one takes responsibility for how the classes are taught</a:t>
            </a:r>
          </a:p>
          <a:p>
            <a:pPr lvl="1"/>
            <a:r>
              <a:rPr lang="en-US" dirty="0" smtClean="0"/>
              <a:t>Determining who is a good instructor limited to:</a:t>
            </a:r>
          </a:p>
          <a:p>
            <a:pPr lvl="2"/>
            <a:r>
              <a:rPr lang="en-US" dirty="0" smtClean="0"/>
              <a:t>Course evaluations</a:t>
            </a:r>
          </a:p>
          <a:p>
            <a:pPr lvl="2"/>
            <a:r>
              <a:rPr lang="en-US" dirty="0" smtClean="0"/>
              <a:t>Complaints by students to administrators</a:t>
            </a:r>
          </a:p>
          <a:p>
            <a:r>
              <a:rPr lang="en-US" dirty="0" smtClean="0"/>
              <a:t>Too many adjuncts teaching large sections could have a negative impact on accreditation</a:t>
            </a:r>
          </a:p>
          <a:p>
            <a:endParaRPr lang="en-US" dirty="0"/>
          </a:p>
        </p:txBody>
      </p:sp>
    </p:spTree>
    <p:extLst>
      <p:ext uri="{BB962C8B-B14F-4D97-AF65-F5344CB8AC3E}">
        <p14:creationId xmlns:p14="http://schemas.microsoft.com/office/powerpoint/2010/main" val="28968372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senior manager was demonstrating what a great job her company had done on establishing measures.  </a:t>
            </a:r>
          </a:p>
          <a:p>
            <a:pPr lvl="1"/>
            <a:r>
              <a:rPr lang="en-US" dirty="0" smtClean="0"/>
              <a:t>Created a series of scorecards</a:t>
            </a:r>
          </a:p>
          <a:p>
            <a:pPr lvl="1"/>
            <a:r>
              <a:rPr lang="en-US" dirty="0" smtClean="0"/>
              <a:t>Metrics were posted on an internal website</a:t>
            </a:r>
          </a:p>
          <a:p>
            <a:pPr lvl="1"/>
            <a:r>
              <a:rPr lang="en-US" dirty="0" smtClean="0"/>
              <a:t>Could quickly click through to look at the current measures for any group in the business unit</a:t>
            </a:r>
          </a:p>
          <a:p>
            <a:r>
              <a:rPr lang="en-US" dirty="0" smtClean="0"/>
              <a:t>Randomly pointed to a metric and asked, “Is that a good thing or a bad thing?”  </a:t>
            </a:r>
          </a:p>
          <a:p>
            <a:pPr lvl="1"/>
            <a:r>
              <a:rPr lang="en-US" dirty="0" smtClean="0"/>
              <a:t>She looked us straight in the eye and answered honestly that she had no idea</a:t>
            </a:r>
          </a:p>
          <a:p>
            <a:pPr lvl="1"/>
            <a:endParaRPr lang="en-US" dirty="0" smtClean="0"/>
          </a:p>
          <a:p>
            <a:pPr lvl="1">
              <a:buNone/>
            </a:pPr>
            <a:r>
              <a:rPr lang="en-US" dirty="0" smtClean="0"/>
              <a:t>Schreiber’s multiple</a:t>
            </a:r>
            <a:r>
              <a:rPr lang="en-US" baseline="0" dirty="0" smtClean="0"/>
              <a:t> bonus plans also works here</a:t>
            </a:r>
          </a:p>
          <a:p>
            <a:pPr lvl="1"/>
            <a:r>
              <a:rPr lang="en-US" baseline="0" dirty="0" smtClean="0"/>
              <a:t>150 different bonus plans in the company</a:t>
            </a:r>
          </a:p>
          <a:p>
            <a:pPr lvl="1"/>
            <a:r>
              <a:rPr lang="en-US" baseline="0" dirty="0" smtClean="0"/>
              <a:t>Don’t use company name…</a:t>
            </a:r>
          </a:p>
          <a:p>
            <a:pPr lvl="1"/>
            <a:endParaRPr lang="en-US" dirty="0" smtClean="0"/>
          </a:p>
          <a:p>
            <a:endParaRPr lang="en-US" dirty="0"/>
          </a:p>
        </p:txBody>
      </p:sp>
    </p:spTree>
    <p:extLst>
      <p:ext uri="{BB962C8B-B14F-4D97-AF65-F5344CB8AC3E}">
        <p14:creationId xmlns:p14="http://schemas.microsoft.com/office/powerpoint/2010/main" val="19015033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Fortune 50 company signed up for Balanced Scorecard seminar, and a consulting firm to help them create a world-class scorecard</a:t>
            </a:r>
          </a:p>
          <a:p>
            <a:pPr lvl="1"/>
            <a:r>
              <a:rPr lang="en-US" dirty="0" smtClean="0"/>
              <a:t>Invested over $1 million in an automated scorecard solution </a:t>
            </a:r>
          </a:p>
          <a:p>
            <a:r>
              <a:rPr lang="en-US" dirty="0" smtClean="0"/>
              <a:t>“This metric seems to be the in the red – when was the last time your team discussed this performance with the outsource provider?” </a:t>
            </a:r>
          </a:p>
          <a:p>
            <a:pPr lvl="1"/>
            <a:r>
              <a:rPr lang="en-US" dirty="0" smtClean="0"/>
              <a:t>No idea</a:t>
            </a:r>
          </a:p>
          <a:p>
            <a:pPr lvl="1"/>
            <a:r>
              <a:rPr lang="en-US" dirty="0" smtClean="0"/>
              <a:t>Knew they had quarterly business reviews with their “top” suppliers, but this was not for one of those </a:t>
            </a:r>
          </a:p>
          <a:p>
            <a:r>
              <a:rPr lang="en-US" dirty="0" smtClean="0"/>
              <a:t>“How rigorously do you adhere to quarterly business reviews?” </a:t>
            </a:r>
          </a:p>
          <a:p>
            <a:pPr lvl="1"/>
            <a:r>
              <a:rPr lang="en-US" dirty="0" smtClean="0"/>
              <a:t>Lucky if they met with their suppliers once or twice a year</a:t>
            </a:r>
            <a:endParaRPr lang="en-US" dirty="0"/>
          </a:p>
        </p:txBody>
      </p:sp>
    </p:spTree>
    <p:extLst>
      <p:ext uri="{BB962C8B-B14F-4D97-AF65-F5344CB8AC3E}">
        <p14:creationId xmlns:p14="http://schemas.microsoft.com/office/powerpoint/2010/main" val="10411234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8608808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8947553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10773130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9784098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0359446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8DEC4A-E348-414F-A419-B1C417F650C6}" type="slidenum">
              <a:rPr lang="en-US" smtClean="0"/>
              <a:pPr/>
              <a:t>46</a:t>
            </a:fld>
            <a:endParaRPr lang="en-US" dirty="0"/>
          </a:p>
        </p:txBody>
      </p:sp>
    </p:spTree>
    <p:extLst>
      <p:ext uri="{BB962C8B-B14F-4D97-AF65-F5344CB8AC3E}">
        <p14:creationId xmlns:p14="http://schemas.microsoft.com/office/powerpoint/2010/main" val="3054586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extLst>
      <p:ext uri="{BB962C8B-B14F-4D97-AF65-F5344CB8AC3E}">
        <p14:creationId xmlns:p14="http://schemas.microsoft.com/office/powerpoint/2010/main" val="2723576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xfrm>
            <a:off x="685800" y="4360863"/>
            <a:ext cx="5486400" cy="4114800"/>
          </a:xfrm>
          <a:noFill/>
          <a:ln/>
        </p:spPr>
        <p:txBody>
          <a:bodyPr/>
          <a:lstStyle/>
          <a:p>
            <a:pPr eaLnBrk="1" hangingPunct="1"/>
            <a:endParaRPr lang="en-US"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dirty="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57156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p>
        </p:txBody>
      </p:sp>
    </p:spTree>
    <p:extLst>
      <p:ext uri="{BB962C8B-B14F-4D97-AF65-F5344CB8AC3E}">
        <p14:creationId xmlns:p14="http://schemas.microsoft.com/office/powerpoint/2010/main" val="1436626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757158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e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7" name="Picture 6" descr="title_page.png"/>
          <p:cNvPicPr>
            <a:picLocks noChangeAspect="1"/>
          </p:cNvPicPr>
          <p:nvPr userDrawn="1"/>
        </p:nvPicPr>
        <p:blipFill>
          <a:blip r:embed="rId2"/>
          <a:stretch>
            <a:fillRect/>
          </a:stretch>
        </p:blipFill>
        <p:spPr>
          <a:xfrm>
            <a:off x="304" y="228"/>
            <a:ext cx="9143391" cy="6857543"/>
          </a:xfrm>
          <a:prstGeom prst="rect">
            <a:avLst/>
          </a:prstGeom>
        </p:spPr>
      </p:pic>
      <p:sp>
        <p:nvSpPr>
          <p:cNvPr id="2" name="Title 1"/>
          <p:cNvSpPr>
            <a:spLocks noGrp="1"/>
          </p:cNvSpPr>
          <p:nvPr>
            <p:ph type="ctrTitle"/>
          </p:nvPr>
        </p:nvSpPr>
        <p:spPr>
          <a:xfrm>
            <a:off x="472440" y="302400"/>
            <a:ext cx="8229600" cy="946150"/>
          </a:xfrm>
        </p:spPr>
        <p:txBody>
          <a:bodyPr anchor="ctr">
            <a:normAutofit/>
          </a:bodyPr>
          <a:lstStyle>
            <a:lvl1pPr algn="ctr">
              <a:defRPr sz="40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72440" y="1032550"/>
            <a:ext cx="8229600" cy="546100"/>
          </a:xfrm>
        </p:spPr>
        <p:txBody>
          <a:bodyPr anchor="ct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T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6919"/>
            <a:ext cx="5884222" cy="457784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6341423" y="1626919"/>
            <a:ext cx="2345378" cy="4577842"/>
          </a:xfrm>
        </p:spPr>
        <p:txBody>
          <a:bodyPr>
            <a:noAutofit/>
          </a:bodyPr>
          <a:lstStyle>
            <a:lvl1pPr marL="225425" indent="-225425">
              <a:defRPr sz="2000"/>
            </a:lvl1pPr>
            <a:lvl2pPr marL="463550" indent="-238125">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p:txBody>
      </p:sp>
      <p:sp>
        <p:nvSpPr>
          <p:cNvPr id="7" name="Content Placeholder 2"/>
          <p:cNvSpPr>
            <a:spLocks noGrp="1"/>
          </p:cNvSpPr>
          <p:nvPr>
            <p:ph idx="12"/>
          </p:nvPr>
        </p:nvSpPr>
        <p:spPr>
          <a:xfrm>
            <a:off x="457200" y="971797"/>
            <a:ext cx="8229602" cy="655122"/>
          </a:xfrm>
        </p:spPr>
        <p:txBody>
          <a:bodyPr>
            <a:normAutofit/>
          </a:bodyPr>
          <a:lstStyle>
            <a:lvl1pPr marL="0" indent="0">
              <a:buNone/>
              <a:defRPr sz="2000">
                <a:solidFill>
                  <a:srgbClr val="F87F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498242401"/>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Divider - title-sub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083490"/>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01540" y="3463857"/>
            <a:ext cx="8275409" cy="1500187"/>
          </a:xfrm>
        </p:spPr>
        <p:txBody>
          <a:bodyPr anchor="ct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728375"/>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489759711"/>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4"/>
          <p:cNvSpPr>
            <a:spLocks noGrp="1"/>
          </p:cNvSpPr>
          <p:nvPr>
            <p:ph type="sldNum" sz="quarter" idx="10"/>
          </p:nvPr>
        </p:nvSpPr>
        <p:spPr/>
        <p:txBody>
          <a:bodyPr/>
          <a:lstStyle/>
          <a:p>
            <a:fld id="{0A9724E5-0A80-3C41-8955-F8E17D92E2DB}" type="slidenum">
              <a:rPr lang="en-US" smtClean="0"/>
              <a:pPr/>
              <a:t>‹#›</a:t>
            </a:fld>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1327064"/>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ase Slide - One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1287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ase Slide - Two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78283"/>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31894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2"/>
          <p:cNvSpPr>
            <a:spLocks noGrp="1"/>
          </p:cNvSpPr>
          <p:nvPr>
            <p:ph idx="10"/>
          </p:nvPr>
        </p:nvSpPr>
        <p:spPr>
          <a:xfrm>
            <a:off x="1585936" y="3681351"/>
            <a:ext cx="7107619" cy="2588819"/>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84664248"/>
      </p:ext>
    </p:extLst>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End Slide- All PPT's">
    <p:spTree>
      <p:nvGrpSpPr>
        <p:cNvPr id="1" name=""/>
        <p:cNvGrpSpPr/>
        <p:nvPr/>
      </p:nvGrpSpPr>
      <p:grpSpPr>
        <a:xfrm>
          <a:off x="0" y="0"/>
          <a:ext cx="0" cy="0"/>
          <a:chOff x="0" y="0"/>
          <a:chExt cx="0" cy="0"/>
        </a:xfrm>
      </p:grpSpPr>
      <p:pic>
        <p:nvPicPr>
          <p:cNvPr id="6" name="Picture 5" descr="PowerPoint_mono-pag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0722" y="376268"/>
            <a:ext cx="3600074" cy="6394824"/>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5294376"/>
            <a:ext cx="8228920" cy="1237386"/>
          </a:xfrm>
          <a:prstGeom prst="rect">
            <a:avLst/>
          </a:prstGeom>
        </p:spPr>
      </p:pic>
    </p:spTree>
    <p:extLst>
      <p:ext uri="{BB962C8B-B14F-4D97-AF65-F5344CB8AC3E}">
        <p14:creationId xmlns:p14="http://schemas.microsoft.com/office/powerpoint/2010/main" val="863628668"/>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pic>
        <p:nvPicPr>
          <p:cNvPr id="11" name="Picture 10" descr="vestedway_book_all.png"/>
          <p:cNvPicPr>
            <a:picLocks noChangeAspect="1"/>
          </p:cNvPicPr>
          <p:nvPr userDrawn="1"/>
        </p:nvPicPr>
        <p:blipFill>
          <a:blip r:embed="rId2"/>
          <a:srcRect r="1984"/>
          <a:stretch>
            <a:fillRect/>
          </a:stretch>
        </p:blipFill>
        <p:spPr>
          <a:xfrm>
            <a:off x="181440" y="2826686"/>
            <a:ext cx="8962560" cy="3086388"/>
          </a:xfrm>
          <a:prstGeom prst="rect">
            <a:avLst/>
          </a:prstGeom>
        </p:spPr>
      </p:pic>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extBox 5"/>
          <p:cNvSpPr txBox="1">
            <a:spLocks noChangeArrowheads="1"/>
          </p:cNvSpPr>
          <p:nvPr userDrawn="1"/>
        </p:nvSpPr>
        <p:spPr bwMode="auto">
          <a:xfrm>
            <a:off x="471947" y="213954"/>
            <a:ext cx="8229601" cy="584775"/>
          </a:xfrm>
          <a:prstGeom prst="rect">
            <a:avLst/>
          </a:prstGeom>
          <a:noFill/>
          <a:ln w="9525">
            <a:noFill/>
            <a:miter lim="800000"/>
            <a:headEnd/>
            <a:tailEnd/>
          </a:ln>
        </p:spPr>
        <p:txBody>
          <a:bodyPr wrap="square">
            <a:prstTxWarp prst="textNoShape">
              <a:avLst/>
            </a:prstTxWarp>
            <a:spAutoFit/>
          </a:bodyPr>
          <a:lstStyle/>
          <a:p>
            <a:r>
              <a:rPr lang="en-US" sz="3200" i="1" dirty="0">
                <a:solidFill>
                  <a:schemeClr val="bg1"/>
                </a:solidFill>
              </a:rPr>
              <a:t>Based on research </a:t>
            </a:r>
            <a:r>
              <a:rPr lang="en-US" sz="3200" i="1" dirty="0" smtClean="0">
                <a:solidFill>
                  <a:schemeClr val="bg1"/>
                </a:solidFill>
              </a:rPr>
              <a:t>with…</a:t>
            </a:r>
            <a:r>
              <a:rPr lang="en-US" sz="3200" i="1" dirty="0">
                <a:solidFill>
                  <a:schemeClr val="bg1"/>
                </a:solidFill>
              </a:rPr>
              <a:t>…</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699431" y="1095996"/>
            <a:ext cx="4128845" cy="833031"/>
          </a:xfrm>
          <a:prstGeom prst="rect">
            <a:avLst/>
          </a:prstGeom>
        </p:spPr>
      </p:pic>
      <p:sp>
        <p:nvSpPr>
          <p:cNvPr id="12" name="TextBox 11"/>
          <p:cNvSpPr txBox="1"/>
          <p:nvPr userDrawn="1"/>
        </p:nvSpPr>
        <p:spPr>
          <a:xfrm>
            <a:off x="5705619" y="6582305"/>
            <a:ext cx="1243047" cy="184666"/>
          </a:xfrm>
          <a:prstGeom prst="rect">
            <a:avLst/>
          </a:prstGeom>
          <a:noFill/>
        </p:spPr>
        <p:txBody>
          <a:bodyPr wrap="square" rtlCol="0">
            <a:spAutoFit/>
          </a:bodyPr>
          <a:lstStyle/>
          <a:p>
            <a:pPr algn="ctr"/>
            <a:r>
              <a:rPr lang="en-US" sz="600" dirty="0" smtClean="0">
                <a:solidFill>
                  <a:schemeClr val="bg1">
                    <a:lumMod val="75000"/>
                  </a:schemeClr>
                </a:solidFill>
              </a:rPr>
              <a:t>©2012 Vested Outsourcing Inc. </a:t>
            </a:r>
            <a:endParaRPr lang="en-US" sz="600" dirty="0">
              <a:solidFill>
                <a:schemeClr val="bg1">
                  <a:lumMod val="75000"/>
                </a:schemeClr>
              </a:solidFill>
            </a:endParaRPr>
          </a:p>
        </p:txBody>
      </p:sp>
    </p:spTree>
    <p:extLst>
      <p:ext uri="{BB962C8B-B14F-4D97-AF65-F5344CB8AC3E}">
        <p14:creationId xmlns:p14="http://schemas.microsoft.com/office/powerpoint/2010/main" val="31618474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
        <p:nvSpPr>
          <p:cNvPr id="2" name="Slide Number Placeholder 6"/>
          <p:cNvSpPr>
            <a:spLocks noGrp="1"/>
          </p:cNvSpPr>
          <p:nvPr>
            <p:ph type="sldNum" sz="quarter" idx="10"/>
          </p:nvPr>
        </p:nvSpPr>
        <p:spPr>
          <a:xfrm>
            <a:off x="8686800" y="6364288"/>
            <a:ext cx="366713" cy="338137"/>
          </a:xfrm>
        </p:spPr>
        <p:txBody>
          <a:bodyPr/>
          <a:lstStyle>
            <a:lvl1pPr algn="ctr">
              <a:defRPr sz="800" smtClean="0">
                <a:solidFill>
                  <a:srgbClr val="5C5C5C"/>
                </a:solidFill>
                <a:latin typeface="Arial" pitchFamily="34" charset="0"/>
                <a:cs typeface="Arial" pitchFamily="34" charset="0"/>
              </a:defRPr>
            </a:lvl1pPr>
          </a:lstStyle>
          <a:p>
            <a:pPr>
              <a:defRPr/>
            </a:pPr>
            <a:fld id="{5A94E5E5-5A1B-4B07-8F05-A0306B024A77}" type="slidenum">
              <a:rPr lang="en-US"/>
              <a:pPr>
                <a:defRPr/>
              </a:pPr>
              <a:t>‹#›</a:t>
            </a:fld>
            <a:endParaRPr lang="en-US" dirty="0"/>
          </a:p>
        </p:txBody>
      </p:sp>
    </p:spTree>
    <p:extLst>
      <p:ext uri="{BB962C8B-B14F-4D97-AF65-F5344CB8AC3E}">
        <p14:creationId xmlns:p14="http://schemas.microsoft.com/office/powerpoint/2010/main" val="2281778833"/>
      </p:ext>
    </p:extLst>
  </p:cSld>
  <p:clrMapOvr>
    <a:masterClrMapping/>
  </p:clrMapOvr>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6"/>
          <p:cNvSpPr>
            <a:spLocks noGrp="1"/>
          </p:cNvSpPr>
          <p:nvPr>
            <p:ph type="sldNum" sz="quarter" idx="4"/>
          </p:nvPr>
        </p:nvSpPr>
        <p:spPr>
          <a:xfrm>
            <a:off x="8686800" y="63645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2166803799"/>
      </p:ext>
    </p:extLst>
  </p:cSld>
  <p:clrMapOvr>
    <a:masterClrMapping/>
  </p:clrMapOvr>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ractive-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ractive- Section Divider">
    <p:spTree>
      <p:nvGrpSpPr>
        <p:cNvPr id="1" name=""/>
        <p:cNvGrpSpPr/>
        <p:nvPr/>
      </p:nvGrpSpPr>
      <p:grpSpPr>
        <a:xfrm>
          <a:off x="0" y="0"/>
          <a:ext cx="0" cy="0"/>
          <a:chOff x="0" y="0"/>
          <a:chExt cx="0" cy="0"/>
        </a:xfrm>
      </p:grpSpPr>
      <p:sp>
        <p:nvSpPr>
          <p:cNvPr id="2" name="Title 1"/>
          <p:cNvSpPr>
            <a:spLocks noGrp="1"/>
          </p:cNvSpPr>
          <p:nvPr>
            <p:ph type="title"/>
          </p:nvPr>
        </p:nvSpPr>
        <p:spPr>
          <a:xfrm>
            <a:off x="501540" y="2747962"/>
            <a:ext cx="8275409" cy="1362075"/>
          </a:xfrm>
        </p:spPr>
        <p:txBody>
          <a:bodyPr anchor="ctr"/>
          <a:lstStyle>
            <a:lvl1pPr algn="ctr">
              <a:defRPr sz="4000" b="0" cap="none">
                <a:solidFill>
                  <a:srgbClr val="5C5C5C"/>
                </a:solidFill>
              </a:defRPr>
            </a:lvl1pPr>
          </a:lstStyle>
          <a:p>
            <a:r>
              <a:rPr lang="en-US" dirty="0" smtClean="0"/>
              <a:t>Click to edit Master title style</a:t>
            </a:r>
            <a:endParaRPr lang="en-US" dirty="0"/>
          </a:p>
        </p:txBody>
      </p:sp>
      <p:sp>
        <p:nvSpPr>
          <p:cNvPr id="5" name="Slide Number Placeholder 6"/>
          <p:cNvSpPr>
            <a:spLocks noGrp="1"/>
          </p:cNvSpPr>
          <p:nvPr>
            <p:ph type="sldNum" sz="quarter" idx="4"/>
          </p:nvPr>
        </p:nvSpPr>
        <p:spPr>
          <a:xfrm>
            <a:off x="8671394"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Slide Number Placeholder 6"/>
          <p:cNvSpPr>
            <a:spLocks noGrp="1"/>
          </p:cNvSpPr>
          <p:nvPr>
            <p:ph type="sldNum" sz="quarter" idx="10"/>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Vertical Title and Text">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9"/>
            <a:ext cx="965200" cy="562484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286000"/>
            <a:ext cx="7772400" cy="1143000"/>
          </a:xfrm>
        </p:spPr>
        <p:txBody>
          <a:bodyPr/>
          <a:lstStyle>
            <a:lvl1pPr algn="ctr">
              <a:defRPr sz="3600">
                <a:solidFill>
                  <a:srgbClr val="5C5C5C"/>
                </a:solidFill>
              </a:defRPr>
            </a:lvl1pPr>
          </a:lstStyle>
          <a:p>
            <a:r>
              <a:rPr lang="en-US" dirty="0"/>
              <a:t>Click to edit Master title style</a:t>
            </a:r>
          </a:p>
        </p:txBody>
      </p:sp>
      <p:sp>
        <p:nvSpPr>
          <p:cNvPr id="4" name="Slide Number Placeholder 6"/>
          <p:cNvSpPr>
            <a:spLocks noGrp="1"/>
          </p:cNvSpPr>
          <p:nvPr>
            <p:ph type="sldNum" sz="quarter" idx="4"/>
          </p:nvPr>
        </p:nvSpPr>
        <p:spPr>
          <a:xfrm>
            <a:off x="8690227"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
        <p:nvSpPr>
          <p:cNvPr id="5" name="Rectangle 2"/>
          <p:cNvSpPr txBox="1">
            <a:spLocks noChangeArrowheads="1"/>
          </p:cNvSpPr>
          <p:nvPr userDrawn="1"/>
        </p:nvSpPr>
        <p:spPr>
          <a:xfrm>
            <a:off x="685800" y="3429000"/>
            <a:ext cx="77724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600" kern="1200">
                <a:solidFill>
                  <a:srgbClr val="5C5C5C"/>
                </a:solidFill>
                <a:latin typeface="Arial"/>
                <a:ea typeface="+mj-ea"/>
                <a:cs typeface="Arial"/>
              </a:defRPr>
            </a:lvl1pPr>
          </a:lstStyle>
          <a:p>
            <a:r>
              <a:rPr lang="en-US" sz="2400" smtClean="0"/>
              <a:t>Click to edit Master title style</a:t>
            </a:r>
            <a:endParaRPr lang="en-US" sz="24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2330365741"/>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ull Graphic">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63826"/>
            <a:ext cx="8229600" cy="5740936"/>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791730387"/>
      </p:ext>
    </p:extLst>
  </p:cSld>
  <p:clrMapOvr>
    <a:masterClrMapping/>
  </p:clrMapOvr>
  <p:timing>
    <p:tnLst>
      <p:par>
        <p:cTn xmlns:p14="http://schemas.microsoft.com/office/powerpoint/2010/mai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Slide Number Placeholder 6"/>
          <p:cNvSpPr>
            <a:spLocks noGrp="1"/>
          </p:cNvSpPr>
          <p:nvPr>
            <p:ph type="sldNum" sz="quarter" idx="4"/>
          </p:nvPr>
        </p:nvSpPr>
        <p:spPr>
          <a:xfrm>
            <a:off x="8686800" y="63645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187840244"/>
      </p:ext>
    </p:extLst>
  </p:cSld>
  <p:clrMapOvr>
    <a:masterClrMapping/>
  </p:clrMapOvr>
  <p:timing>
    <p:tnLst>
      <p:par>
        <p:cTn xmlns:p14="http://schemas.microsoft.com/office/powerpoint/2010/mai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a:xfrm>
            <a:off x="470647" y="2670048"/>
            <a:ext cx="8216154" cy="1627822"/>
          </a:xfrm>
        </p:spPr>
        <p:txBody>
          <a:bodyPr>
            <a:noAutofit/>
          </a:bodyPr>
          <a:lstStyle>
            <a:lvl1pPr algn="ctr">
              <a:defRPr sz="5400" b="1" baseline="0">
                <a:solidFill>
                  <a:srgbClr val="F77F00"/>
                </a:solidFill>
                <a:effectLst>
                  <a:outerShdw blurRad="50800" dist="38100" dir="2700000" algn="tl" rotWithShape="0">
                    <a:prstClr val="black">
                      <a:alpha val="40000"/>
                    </a:prstClr>
                  </a:outerShdw>
                </a:effectLst>
              </a:defRPr>
            </a:lvl1pPr>
          </a:lstStyle>
          <a:p>
            <a:r>
              <a:rPr lang="en-US" dirty="0" smtClean="0"/>
              <a:t>Click to edit Master title style</a:t>
            </a:r>
            <a:endParaRPr lang="en-US" dirty="0"/>
          </a:p>
        </p:txBody>
      </p:sp>
      <p:sp>
        <p:nvSpPr>
          <p:cNvPr id="6" name="Rectangle 5"/>
          <p:cNvSpPr/>
          <p:nvPr userDrawn="1"/>
        </p:nvSpPr>
        <p:spPr>
          <a:xfrm>
            <a:off x="0" y="5200791"/>
            <a:ext cx="9144000" cy="205076"/>
          </a:xfrm>
          <a:prstGeom prst="rect">
            <a:avLst/>
          </a:prstGeom>
          <a:solidFill>
            <a:srgbClr val="F77F00"/>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13272" y="4850288"/>
            <a:ext cx="917456" cy="906083"/>
          </a:xfrm>
          <a:prstGeom prst="rect">
            <a:avLst/>
          </a:prstGeom>
          <a:effectLst>
            <a:glow rad="228600">
              <a:schemeClr val="bg1"/>
            </a:glow>
          </a:effectLst>
        </p:spPr>
      </p:pic>
    </p:spTree>
    <p:extLst>
      <p:ext uri="{BB962C8B-B14F-4D97-AF65-F5344CB8AC3E}">
        <p14:creationId xmlns:p14="http://schemas.microsoft.com/office/powerpoint/2010/main" val="228705469"/>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lements - Quick Qu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1503221032"/>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27544"/>
                <a:gridCol w="3800691"/>
                <a:gridCol w="646924"/>
                <a:gridCol w="646924"/>
                <a:gridCol w="646924"/>
                <a:gridCol w="646924"/>
                <a:gridCol w="646924"/>
                <a:gridCol w="766740"/>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pPr algn="ctr"/>
                      <a:r>
                        <a:rPr lang="en-US" sz="1600" b="1" dirty="0" smtClean="0">
                          <a:solidFill>
                            <a:schemeClr val="bg1"/>
                          </a:solidFill>
                        </a:rPr>
                        <a:t>1</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2</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3</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4</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5</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Score</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1" y="994031"/>
            <a:ext cx="4197925" cy="359756"/>
          </a:xfrm>
        </p:spPr>
        <p:txBody>
          <a:bodyPr>
            <a:noAutofit/>
          </a:bodyPr>
          <a:lstStyle>
            <a:lvl1pPr marL="0" indent="0" algn="ctr">
              <a:buNone/>
              <a:defRPr sz="18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02525" y="1411183"/>
            <a:ext cx="3752602" cy="359756"/>
          </a:xfrm>
        </p:spPr>
        <p:txBody>
          <a:bodyPr>
            <a:noAutofit/>
          </a:bodyPr>
          <a:lstStyle>
            <a:lvl1pPr marL="0" indent="0" algn="l">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7912926" y="1424575"/>
            <a:ext cx="773871"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Tree>
    <p:extLst>
      <p:ext uri="{BB962C8B-B14F-4D97-AF65-F5344CB8AC3E}">
        <p14:creationId xmlns:p14="http://schemas.microsoft.com/office/powerpoint/2010/main" val="2311407440"/>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ilm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2320537590"/>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80949"/>
                <a:gridCol w="2719449"/>
                <a:gridCol w="4381995"/>
                <a:gridCol w="647202"/>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gradFill flip="none" rotWithShape="1">
                      <a:gsLst>
                        <a:gs pos="32000">
                          <a:srgbClr val="FF0000"/>
                        </a:gs>
                        <a:gs pos="69000">
                          <a:srgbClr val="FFFF00"/>
                        </a:gs>
                        <a:gs pos="92000">
                          <a:srgbClr val="00B050"/>
                        </a:gs>
                      </a:gsLst>
                      <a:lin ang="0" scaled="1"/>
                      <a:tileRect/>
                    </a:gradFill>
                  </a:tcPr>
                </a:tc>
                <a:tc>
                  <a:txBody>
                    <a:bodyPr/>
                    <a:lstStyle/>
                    <a:p>
                      <a:pPr algn="ctr"/>
                      <a:r>
                        <a:rPr lang="en-US" sz="1200" b="1" dirty="0" smtClean="0">
                          <a:solidFill>
                            <a:schemeClr val="bg1"/>
                          </a:solidFill>
                        </a:rPr>
                        <a:t>Score</a:t>
                      </a:r>
                      <a:endParaRPr lang="en-US" sz="12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2" y="994031"/>
            <a:ext cx="3152898" cy="359756"/>
          </a:xfrm>
        </p:spPr>
        <p:txBody>
          <a:bodyPr>
            <a:noAutofit/>
          </a:bodyPr>
          <a:lstStyle>
            <a:lvl1pPr marL="0" indent="0" algn="ctr">
              <a:buNone/>
              <a:defRPr sz="16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85653" y="1411183"/>
            <a:ext cx="2624448" cy="359756"/>
          </a:xfrm>
        </p:spPr>
        <p:txBody>
          <a:bodyPr>
            <a:noAutofit/>
          </a:bodyPr>
          <a:lstStyle>
            <a:lvl1pPr marL="0" indent="0" algn="l">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8075221" y="1424575"/>
            <a:ext cx="611576"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2" name="TextBox 1"/>
          <p:cNvSpPr txBox="1"/>
          <p:nvPr userDrawn="1"/>
        </p:nvSpPr>
        <p:spPr>
          <a:xfrm>
            <a:off x="3598221" y="971044"/>
            <a:ext cx="4548249" cy="369332"/>
          </a:xfrm>
          <a:prstGeom prst="rect">
            <a:avLst/>
          </a:prstGeom>
          <a:noFill/>
        </p:spPr>
        <p:txBody>
          <a:bodyPr wrap="square" rtlCol="0">
            <a:spAutoFit/>
          </a:bodyPr>
          <a:lstStyle/>
          <a:p>
            <a:r>
              <a:rPr lang="en-US" dirty="0" smtClean="0">
                <a:solidFill>
                  <a:schemeClr val="bg1"/>
                </a:solidFill>
              </a:rPr>
              <a:t>Severe     Fever     Runny</a:t>
            </a:r>
            <a:r>
              <a:rPr lang="en-US" baseline="0" dirty="0" smtClean="0">
                <a:solidFill>
                  <a:schemeClr val="bg1"/>
                </a:solidFill>
              </a:rPr>
              <a:t> </a:t>
            </a:r>
            <a:r>
              <a:rPr lang="en-US" dirty="0" smtClean="0">
                <a:solidFill>
                  <a:schemeClr val="bg1"/>
                </a:solidFill>
              </a:rPr>
              <a:t>Nose     Healthy</a:t>
            </a:r>
            <a:endParaRPr lang="en-US" dirty="0">
              <a:solidFill>
                <a:schemeClr val="bg1"/>
              </a:solidFill>
            </a:endParaRPr>
          </a:p>
        </p:txBody>
      </p:sp>
      <p:sp>
        <p:nvSpPr>
          <p:cNvPr id="7" name="TextBox 6"/>
          <p:cNvSpPr txBox="1"/>
          <p:nvPr userDrawn="1"/>
        </p:nvSpPr>
        <p:spPr>
          <a:xfrm>
            <a:off x="3633851" y="1424575"/>
            <a:ext cx="4441370" cy="369332"/>
          </a:xfrm>
          <a:prstGeom prst="rect">
            <a:avLst/>
          </a:prstGeom>
          <a:noFill/>
        </p:spPr>
        <p:txBody>
          <a:bodyPr wrap="square" rtlCol="0">
            <a:spAutoFit/>
          </a:bodyPr>
          <a:lstStyle/>
          <a:p>
            <a:r>
              <a:rPr lang="en-US" dirty="0" smtClean="0">
                <a:solidFill>
                  <a:schemeClr val="bg1">
                    <a:lumMod val="75000"/>
                  </a:schemeClr>
                </a:solidFill>
              </a:rPr>
              <a:t>1</a:t>
            </a:r>
            <a:r>
              <a:rPr lang="en-US" baseline="0" dirty="0" smtClean="0">
                <a:solidFill>
                  <a:schemeClr val="bg1">
                    <a:lumMod val="75000"/>
                  </a:schemeClr>
                </a:solidFill>
              </a:rPr>
              <a:t>              2              3              4              5</a:t>
            </a:r>
            <a:endParaRPr lang="en-US" dirty="0">
              <a:solidFill>
                <a:schemeClr val="bg1">
                  <a:lumMod val="75000"/>
                </a:schemeClr>
              </a:solidFill>
            </a:endParaRPr>
          </a:p>
        </p:txBody>
      </p:sp>
    </p:spTree>
    <p:extLst>
      <p:ext uri="{BB962C8B-B14F-4D97-AF65-F5344CB8AC3E}">
        <p14:creationId xmlns:p14="http://schemas.microsoft.com/office/powerpoint/2010/main" val="2461300057"/>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mmary Stag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6934224" y="2369718"/>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459178" y="2369718"/>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695894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483894"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1887700831"/>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mmary - In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457200" y="2403199"/>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2337461" y="2374102"/>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45720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2337459"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3918371314"/>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al Review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8" name="Snip Diagonal Corner Rectangle 7"/>
          <p:cNvSpPr/>
          <p:nvPr userDrawn="1"/>
        </p:nvSpPr>
        <p:spPr>
          <a:xfrm>
            <a:off x="457200" y="4282930"/>
            <a:ext cx="8318665" cy="1983179"/>
          </a:xfrm>
          <a:prstGeom prst="snip2Diag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1711394"/>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6" name="Content Placeholder 2"/>
          <p:cNvSpPr>
            <a:spLocks noGrp="1"/>
          </p:cNvSpPr>
          <p:nvPr>
            <p:ph idx="11"/>
          </p:nvPr>
        </p:nvSpPr>
        <p:spPr>
          <a:xfrm>
            <a:off x="457200" y="4310743"/>
            <a:ext cx="8229600" cy="195942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4315927"/>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theme" Target="../theme/theme1.xml"/><Relationship Id="rId23" Type="http://schemas.openxmlformats.org/officeDocument/2006/relationships/image" Target="../media/image1.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4.xml"/><Relationship Id="rId4" Type="http://schemas.openxmlformats.org/officeDocument/2006/relationships/slideLayout" Target="../slideLayouts/slideLayout25.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theme" Target="../theme/theme2.xml"/><Relationship Id="rId9" Type="http://schemas.openxmlformats.org/officeDocument/2006/relationships/image" Target="../media/image1.jpeg"/><Relationship Id="rId1" Type="http://schemas.openxmlformats.org/officeDocument/2006/relationships/slideLayout" Target="../slideLayouts/slideLayout22.xml"/><Relationship Id="rId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1.xml"/><Relationship Id="rId4" Type="http://schemas.openxmlformats.org/officeDocument/2006/relationships/slideLayout" Target="../slideLayouts/slideLayout32.xml"/><Relationship Id="rId5" Type="http://schemas.openxmlformats.org/officeDocument/2006/relationships/theme" Target="../theme/theme3.xml"/><Relationship Id="rId6" Type="http://schemas.openxmlformats.org/officeDocument/2006/relationships/image" Target="../media/image1.jpeg"/><Relationship Id="rId1" Type="http://schemas.openxmlformats.org/officeDocument/2006/relationships/slideLayout" Target="../slideLayouts/slideLayout29.xml"/><Relationship Id="rId2"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0"/>
            <a:ext cx="9144000" cy="914400"/>
          </a:xfrm>
          <a:prstGeom prst="rect">
            <a:avLst/>
          </a:prstGeom>
          <a:solidFill>
            <a:srgbClr val="F77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097"/>
              </a:solidFill>
              <a:latin typeface="Arial"/>
            </a:endParaRPr>
          </a:p>
        </p:txBody>
      </p:sp>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4964990"/>
          </a:xfrm>
          <a:prstGeom prst="rect">
            <a:avLst/>
          </a:prstGeom>
          <a:noFill/>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userDrawn="1">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1" name="Picture 10" descr="vested_UT_rgb_300dpi.jpg"/>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715" r:id="rId2"/>
    <p:sldLayoutId id="2147483650" r:id="rId3"/>
    <p:sldLayoutId id="2147483703" r:id="rId4"/>
    <p:sldLayoutId id="2147483704" r:id="rId5"/>
    <p:sldLayoutId id="2147483705" r:id="rId6"/>
    <p:sldLayoutId id="2147483706" r:id="rId7"/>
    <p:sldLayoutId id="2147483707" r:id="rId8"/>
    <p:sldLayoutId id="2147483708" r:id="rId9"/>
    <p:sldLayoutId id="2147483713" r:id="rId10"/>
    <p:sldLayoutId id="2147483651" r:id="rId11"/>
    <p:sldLayoutId id="2147483709" r:id="rId12"/>
    <p:sldLayoutId id="2147483652" r:id="rId13"/>
    <p:sldLayoutId id="2147483710" r:id="rId14"/>
    <p:sldLayoutId id="2147483653" r:id="rId15"/>
    <p:sldLayoutId id="2147483654" r:id="rId16"/>
    <p:sldLayoutId id="2147483677" r:id="rId17"/>
    <p:sldLayoutId id="2147483711" r:id="rId18"/>
    <p:sldLayoutId id="2147483714" r:id="rId19"/>
    <p:sldLayoutId id="2147483720" r:id="rId20"/>
    <p:sldLayoutId id="2147483722" r:id="rId21"/>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1"/>
            <a:ext cx="9144000" cy="9144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Title Placeholder 1"/>
          <p:cNvSpPr>
            <a:spLocks noGrp="1"/>
          </p:cNvSpPr>
          <p:nvPr userDrawn="1">
            <p:ph type="title"/>
          </p:nvPr>
        </p:nvSpPr>
        <p:spPr>
          <a:xfrm>
            <a:off x="457200" y="7651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5" r:id="rId7"/>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3" name="Picture 12" descr="vested_UT_rgb_300dpi.jpg"/>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1233747093"/>
      </p:ext>
    </p:extLst>
  </p:cSld>
  <p:clrMap bg1="lt1" tx1="dk1" bg2="lt2" tx2="dk2" accent1="accent1" accent2="accent2" accent3="accent3" accent4="accent4" accent5="accent5" accent6="accent6" hlink="hlink" folHlink="folHlink"/>
  <p:sldLayoutIdLst>
    <p:sldLayoutId id="2147483692" r:id="rId1"/>
    <p:sldLayoutId id="2147483718" r:id="rId2"/>
    <p:sldLayoutId id="2147483712" r:id="rId3"/>
    <p:sldLayoutId id="2147483721" r:id="rId4"/>
  </p:sldLayoutIdLst>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3200" kern="1200">
          <a:solidFill>
            <a:srgbClr val="5C5C5C"/>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5.pn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3.png"/><Relationship Id="rId5" Type="http://schemas.openxmlformats.org/officeDocument/2006/relationships/image" Target="../media/image12.png"/><Relationship Id="rId6" Type="http://schemas.openxmlformats.org/officeDocument/2006/relationships/image" Target="../media/image15.png"/><Relationship Id="rId1" Type="http://schemas.openxmlformats.org/officeDocument/2006/relationships/slideLayout" Target="../slideLayouts/slideLayout16.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5.png"/><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20.jp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5.png"/><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hyperlink" Target="http://www.vestedway.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http://assessments.vestedway.com/assessments/?a=1"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jpg"/><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6.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hyperlink" Target="http://www.vestedway.com/vested-orientation-download/"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2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2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9.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3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3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hyperlink" Target="http://www.vestedway.com/ailment-11-new-sheriff-in-town-syndrome/" TargetMode="Externa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32.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http://www.vestedway.com" TargetMode="External"/><Relationship Id="rId3" Type="http://schemas.openxmlformats.org/officeDocument/2006/relationships/hyperlink" Target="http://www.vestedway.com/vested-library/"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 Id="rId3" Type="http://schemas.openxmlformats.org/officeDocument/2006/relationships/hyperlink" Target="http://www.vestedway.com/vested-orientation-download/"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4.png"/><Relationship Id="rId1" Type="http://schemas.openxmlformats.org/officeDocument/2006/relationships/slideLayout" Target="../slideLayouts/slideLayout16.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5.png"/><Relationship Id="rId1" Type="http://schemas.openxmlformats.org/officeDocument/2006/relationships/slideLayout" Target="../slideLayouts/slideLayout16.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076632"/>
            <a:ext cx="9144000" cy="825910"/>
          </a:xfrm>
        </p:spPr>
        <p:txBody>
          <a:bodyPr anchor="ctr">
            <a:noAutofit/>
          </a:bodyPr>
          <a:lstStyle/>
          <a:p>
            <a:r>
              <a:rPr lang="en-US" dirty="0" smtClean="0"/>
              <a:t>The </a:t>
            </a:r>
            <a:r>
              <a:rPr lang="en-US" dirty="0"/>
              <a:t>Outsourcing Paradox: </a:t>
            </a:r>
            <a:r>
              <a:rPr lang="en-US" dirty="0" smtClean="0"/>
              <a:t/>
            </a:r>
            <a:br>
              <a:rPr lang="en-US" dirty="0" smtClean="0"/>
            </a:br>
            <a:r>
              <a:rPr lang="en-US" sz="3200" i="1" dirty="0" smtClean="0"/>
              <a:t>Why </a:t>
            </a:r>
            <a:r>
              <a:rPr lang="en-US" sz="3200" i="1" dirty="0"/>
              <a:t>The Outsourcing Business Model </a:t>
            </a:r>
            <a:r>
              <a:rPr lang="en-US" sz="3200" i="1" dirty="0" smtClean="0"/>
              <a:t>Is </a:t>
            </a:r>
            <a:r>
              <a:rPr lang="en-US" sz="3200" i="1" dirty="0"/>
              <a:t>Broken</a:t>
            </a:r>
            <a:endParaRPr lang="en-US" sz="1800" i="1" dirty="0"/>
          </a:p>
        </p:txBody>
      </p:sp>
      <p:sp>
        <p:nvSpPr>
          <p:cNvPr id="4" name="Rectangle 3"/>
          <p:cNvSpPr/>
          <p:nvPr/>
        </p:nvSpPr>
        <p:spPr>
          <a:xfrm>
            <a:off x="3394906" y="125068"/>
            <a:ext cx="2489448" cy="1077218"/>
          </a:xfrm>
          <a:prstGeom prst="rect">
            <a:avLst/>
          </a:prstGeom>
        </p:spPr>
        <p:txBody>
          <a:bodyPr wrap="square">
            <a:spAutoFit/>
          </a:bodyPr>
          <a:lstStyle/>
          <a:p>
            <a:r>
              <a:rPr lang="en-US" sz="3200" dirty="0">
                <a:solidFill>
                  <a:schemeClr val="bg1"/>
                </a:solidFill>
              </a:rPr>
              <a:t>Module 2</a:t>
            </a:r>
            <a:br>
              <a:rPr lang="en-US" sz="3200" dirty="0">
                <a:solidFill>
                  <a:schemeClr val="bg1"/>
                </a:solidFill>
              </a:rPr>
            </a:br>
            <a:endParaRPr lang="en-US" sz="3200" dirty="0">
              <a:solidFill>
                <a:schemeClr val="bg1"/>
              </a:solidFill>
            </a:endParaRPr>
          </a:p>
        </p:txBody>
      </p:sp>
    </p:spTree>
    <p:extLst>
      <p:ext uri="{BB962C8B-B14F-4D97-AF65-F5344CB8AC3E}">
        <p14:creationId xmlns:p14="http://schemas.microsoft.com/office/powerpoint/2010/main" val="94637910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Content Placeholder 23"/>
          <p:cNvSpPr>
            <a:spLocks noGrp="1"/>
          </p:cNvSpPr>
          <p:nvPr>
            <p:ph idx="1"/>
          </p:nvPr>
        </p:nvSpPr>
        <p:spPr>
          <a:xfrm>
            <a:off x="374966" y="1171554"/>
            <a:ext cx="5606590" cy="5154561"/>
          </a:xfrm>
        </p:spPr>
        <p:txBody>
          <a:bodyPr>
            <a:normAutofit lnSpcReduction="10000"/>
          </a:bodyPr>
          <a:lstStyle/>
          <a:p>
            <a:r>
              <a:rPr lang="en-US" sz="2400" dirty="0" smtClean="0"/>
              <a:t>The Pony is the difference between the value of the current solution and the potential optimized solution</a:t>
            </a:r>
          </a:p>
          <a:p>
            <a:r>
              <a:rPr lang="en-US" sz="2400" dirty="0" smtClean="0"/>
              <a:t>The Pony represents what the buying company wants – but was not able to get on its own or with existing service providers – and is a result of the balance shown in the Performance Pyramid</a:t>
            </a:r>
          </a:p>
          <a:p>
            <a:r>
              <a:rPr lang="en-US" sz="2400" dirty="0" smtClean="0"/>
              <a:t>Use the Pony to derive the appropriate incentive levels for the service provider</a:t>
            </a:r>
          </a:p>
          <a:p>
            <a:pPr lvl="1"/>
            <a:r>
              <a:rPr lang="en-US" sz="2000" dirty="0" smtClean="0"/>
              <a:t>The bigger the Pony – the bigger the incentives the service provider could earn</a:t>
            </a:r>
          </a:p>
        </p:txBody>
      </p:sp>
      <p:sp>
        <p:nvSpPr>
          <p:cNvPr id="45058" name="Title 22"/>
          <p:cNvSpPr>
            <a:spLocks noGrp="1"/>
          </p:cNvSpPr>
          <p:nvPr>
            <p:ph type="title"/>
          </p:nvPr>
        </p:nvSpPr>
        <p:spPr>
          <a:xfrm>
            <a:off x="471948" y="48498"/>
            <a:ext cx="8214852" cy="782637"/>
          </a:xfrm>
        </p:spPr>
        <p:txBody>
          <a:bodyPr/>
          <a:lstStyle/>
          <a:p>
            <a:r>
              <a:rPr lang="en-US" dirty="0" smtClean="0"/>
              <a:t>Identifying The Pony</a:t>
            </a:r>
          </a:p>
        </p:txBody>
      </p:sp>
      <p:pic>
        <p:nvPicPr>
          <p:cNvPr id="45060" name="Picture 1540"/>
          <p:cNvPicPr>
            <a:picLocks noChangeAspect="1" noChangeArrowheads="1"/>
          </p:cNvPicPr>
          <p:nvPr/>
        </p:nvPicPr>
        <p:blipFill>
          <a:blip r:embed="rId3" cstate="email"/>
          <a:srcRect/>
          <a:stretch>
            <a:fillRect/>
          </a:stretch>
        </p:blipFill>
        <p:spPr bwMode="auto">
          <a:xfrm rot="540000">
            <a:off x="5985948" y="1432122"/>
            <a:ext cx="2258612" cy="4237584"/>
          </a:xfrm>
          <a:prstGeom prst="rect">
            <a:avLst/>
          </a:prstGeom>
          <a:noFill/>
          <a:ln w="88900" cap="sq">
            <a:solidFill>
              <a:schemeClr val="bg1"/>
            </a:solidFill>
            <a:miter lim="800000"/>
            <a:headEnd/>
            <a:tailEnd/>
          </a:ln>
          <a:effectLst>
            <a:outerShdw blurRad="54991" dist="17780" dir="5400000" algn="ctr" rotWithShape="0">
              <a:srgbClr val="000000">
                <a:alpha val="40000"/>
              </a:srgbClr>
            </a:outerShdw>
          </a:effectLst>
        </p:spPr>
      </p:pic>
      <p:sp>
        <p:nvSpPr>
          <p:cNvPr id="5" name="Slide Number Placeholder 4"/>
          <p:cNvSpPr>
            <a:spLocks noGrp="1"/>
          </p:cNvSpPr>
          <p:nvPr>
            <p:ph type="sldNum" sz="quarter" idx="10"/>
          </p:nvPr>
        </p:nvSpPr>
        <p:spPr/>
        <p:txBody>
          <a:bodyPr/>
          <a:lstStyle/>
          <a:p>
            <a:fld id="{0A9724E5-0A80-3C41-8955-F8E17D92E2DB}" type="slidenum">
              <a:rPr lang="en-US" smtClean="0"/>
              <a:pPr/>
              <a:t>10</a:t>
            </a:fld>
            <a:endParaRPr lang="en-US" dirty="0"/>
          </a:p>
        </p:txBody>
      </p:sp>
    </p:spTree>
    <p:extLst>
      <p:ext uri="{BB962C8B-B14F-4D97-AF65-F5344CB8AC3E}">
        <p14:creationId xmlns:p14="http://schemas.microsoft.com/office/powerpoint/2010/main" val="37969423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Isosceles Triangle 32"/>
          <p:cNvSpPr/>
          <p:nvPr/>
        </p:nvSpPr>
        <p:spPr>
          <a:xfrm>
            <a:off x="2226392" y="2780117"/>
            <a:ext cx="4251960" cy="3156156"/>
          </a:xfrm>
          <a:prstGeom prst="triangle">
            <a:avLst/>
          </a:prstGeom>
          <a:solidFill>
            <a:srgbClr val="F77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600" b="1" dirty="0" smtClean="0"/>
              <a:t>PERFORMANCE PARTNERSHIPS THAT OPTIMIZES FOR MUTUAL DESIRED OUTCOMES</a:t>
            </a:r>
          </a:p>
          <a:p>
            <a:pPr algn="ctr"/>
            <a:endParaRPr lang="en-US" sz="1600" b="1" dirty="0" smtClean="0"/>
          </a:p>
          <a:p>
            <a:pPr algn="ctr"/>
            <a:endParaRPr lang="en-US" sz="1600" b="1" dirty="0"/>
          </a:p>
        </p:txBody>
      </p:sp>
      <p:sp>
        <p:nvSpPr>
          <p:cNvPr id="34" name="Rounded Rectangle 33"/>
          <p:cNvSpPr/>
          <p:nvPr/>
        </p:nvSpPr>
        <p:spPr>
          <a:xfrm>
            <a:off x="3963752" y="3753512"/>
            <a:ext cx="792480" cy="243840"/>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dirty="0" smtClean="0">
                <a:solidFill>
                  <a:srgbClr val="5C5C5C"/>
                </a:solidFill>
              </a:rPr>
              <a:t>GOAL</a:t>
            </a:r>
            <a:endParaRPr lang="en-US" sz="1400" b="1" dirty="0">
              <a:solidFill>
                <a:srgbClr val="5C5C5C"/>
              </a:solidFill>
            </a:endParaRPr>
          </a:p>
        </p:txBody>
      </p:sp>
      <p:sp>
        <p:nvSpPr>
          <p:cNvPr id="22535" name="Content Placeholder 95"/>
          <p:cNvSpPr>
            <a:spLocks noGrp="1"/>
          </p:cNvSpPr>
          <p:nvPr>
            <p:ph idx="1"/>
          </p:nvPr>
        </p:nvSpPr>
        <p:spPr>
          <a:xfrm>
            <a:off x="246184" y="1127051"/>
            <a:ext cx="4536831" cy="938417"/>
          </a:xfrm>
        </p:spPr>
        <p:txBody>
          <a:bodyPr>
            <a:normAutofit/>
          </a:bodyPr>
          <a:lstStyle/>
          <a:p>
            <a:pPr marL="0" indent="0">
              <a:buFontTx/>
              <a:buNone/>
            </a:pPr>
            <a:r>
              <a:rPr lang="en-US" sz="2400" b="1" dirty="0" smtClean="0">
                <a:solidFill>
                  <a:schemeClr val="accent2"/>
                </a:solidFill>
              </a:rPr>
              <a:t>The Baseline “Deal” is in Blue</a:t>
            </a:r>
          </a:p>
        </p:txBody>
      </p:sp>
      <p:sp>
        <p:nvSpPr>
          <p:cNvPr id="22536" name="Title 90"/>
          <p:cNvSpPr>
            <a:spLocks noGrp="1"/>
          </p:cNvSpPr>
          <p:nvPr>
            <p:ph type="title"/>
          </p:nvPr>
        </p:nvSpPr>
        <p:spPr/>
        <p:txBody>
          <a:bodyPr/>
          <a:lstStyle/>
          <a:p>
            <a:r>
              <a:rPr lang="en-US" dirty="0" smtClean="0"/>
              <a:t>An Example </a:t>
            </a:r>
            <a:r>
              <a:rPr lang="en-US" dirty="0"/>
              <a:t>O</a:t>
            </a:r>
            <a:r>
              <a:rPr lang="en-US" dirty="0" smtClean="0"/>
              <a:t>f How It Works</a:t>
            </a:r>
          </a:p>
        </p:txBody>
      </p:sp>
      <p:sp>
        <p:nvSpPr>
          <p:cNvPr id="84" name="Oval Callout 83"/>
          <p:cNvSpPr>
            <a:spLocks noChangeArrowheads="1"/>
          </p:cNvSpPr>
          <p:nvPr/>
        </p:nvSpPr>
        <p:spPr bwMode="auto">
          <a:xfrm>
            <a:off x="393326" y="3314297"/>
            <a:ext cx="1833066" cy="1191028"/>
          </a:xfrm>
          <a:prstGeom prst="wedgeEllipseCallout">
            <a:avLst>
              <a:gd name="adj1" fmla="val 29991"/>
              <a:gd name="adj2" fmla="val 77292"/>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9226" name="TextBox 128"/>
          <p:cNvSpPr txBox="1">
            <a:spLocks noChangeArrowheads="1"/>
          </p:cNvSpPr>
          <p:nvPr/>
        </p:nvSpPr>
        <p:spPr bwMode="auto">
          <a:xfrm>
            <a:off x="2118375" y="2187873"/>
            <a:ext cx="1845377" cy="461665"/>
          </a:xfrm>
          <a:prstGeom prst="rect">
            <a:avLst/>
          </a:prstGeom>
          <a:noFill/>
          <a:ln w="9525">
            <a:noFill/>
            <a:miter lim="800000"/>
            <a:headEnd/>
            <a:tailEnd/>
          </a:ln>
        </p:spPr>
        <p:txBody>
          <a:bodyPr wrap="none">
            <a:spAutoFit/>
          </a:bodyPr>
          <a:lstStyle/>
          <a:p>
            <a:pPr algn="ctr" fontAlgn="base">
              <a:spcBef>
                <a:spcPct val="0"/>
              </a:spcBef>
              <a:spcAft>
                <a:spcPct val="0"/>
              </a:spcAft>
            </a:pPr>
            <a:r>
              <a:rPr lang="en-US" sz="2400" b="1" i="1" dirty="0">
                <a:solidFill>
                  <a:schemeClr val="accent2"/>
                </a:solidFill>
                <a:cs typeface="Arial" pitchFamily="34" charset="0"/>
              </a:rPr>
              <a:t>$10M costs</a:t>
            </a:r>
          </a:p>
        </p:txBody>
      </p:sp>
      <p:sp>
        <p:nvSpPr>
          <p:cNvPr id="9227" name="TextBox 129"/>
          <p:cNvSpPr txBox="1">
            <a:spLocks noChangeArrowheads="1"/>
          </p:cNvSpPr>
          <p:nvPr/>
        </p:nvSpPr>
        <p:spPr bwMode="auto">
          <a:xfrm>
            <a:off x="7012339" y="5567305"/>
            <a:ext cx="1895070" cy="461665"/>
          </a:xfrm>
          <a:prstGeom prst="rect">
            <a:avLst/>
          </a:prstGeom>
          <a:noFill/>
          <a:ln w="9525">
            <a:noFill/>
            <a:miter lim="800000"/>
            <a:headEnd/>
            <a:tailEnd/>
          </a:ln>
        </p:spPr>
        <p:txBody>
          <a:bodyPr wrap="none">
            <a:spAutoFit/>
          </a:bodyPr>
          <a:lstStyle/>
          <a:p>
            <a:pPr algn="ctr" fontAlgn="base">
              <a:spcBef>
                <a:spcPct val="0"/>
              </a:spcBef>
              <a:spcAft>
                <a:spcPct val="0"/>
              </a:spcAft>
            </a:pPr>
            <a:r>
              <a:rPr lang="en-US" sz="2400" b="1" i="1" dirty="0">
                <a:solidFill>
                  <a:schemeClr val="accent2"/>
                </a:solidFill>
                <a:cs typeface="Arial" pitchFamily="34" charset="0"/>
              </a:rPr>
              <a:t>10% Margin</a:t>
            </a:r>
          </a:p>
        </p:txBody>
      </p:sp>
      <p:sp>
        <p:nvSpPr>
          <p:cNvPr id="9228" name="TextBox 130"/>
          <p:cNvSpPr txBox="1">
            <a:spLocks noChangeArrowheads="1"/>
          </p:cNvSpPr>
          <p:nvPr/>
        </p:nvSpPr>
        <p:spPr bwMode="auto">
          <a:xfrm>
            <a:off x="75786" y="4770133"/>
            <a:ext cx="1873250" cy="1201738"/>
          </a:xfrm>
          <a:prstGeom prst="rect">
            <a:avLst/>
          </a:prstGeom>
          <a:noFill/>
          <a:ln w="9525">
            <a:noFill/>
            <a:miter lim="800000"/>
            <a:headEnd/>
            <a:tailEnd/>
          </a:ln>
        </p:spPr>
        <p:txBody>
          <a:bodyPr>
            <a:spAutoFit/>
          </a:bodyPr>
          <a:lstStyle/>
          <a:p>
            <a:pPr algn="ctr" fontAlgn="base">
              <a:spcBef>
                <a:spcPct val="0"/>
              </a:spcBef>
              <a:spcAft>
                <a:spcPct val="0"/>
              </a:spcAft>
            </a:pPr>
            <a:r>
              <a:rPr lang="en-US" sz="2400" b="1" i="1" dirty="0">
                <a:solidFill>
                  <a:schemeClr val="accent2"/>
                </a:solidFill>
                <a:cs typeface="Arial" pitchFamily="34" charset="0"/>
              </a:rPr>
              <a:t>95% </a:t>
            </a:r>
          </a:p>
          <a:p>
            <a:pPr algn="ctr" fontAlgn="base">
              <a:spcBef>
                <a:spcPct val="0"/>
              </a:spcBef>
              <a:spcAft>
                <a:spcPct val="0"/>
              </a:spcAft>
            </a:pPr>
            <a:r>
              <a:rPr lang="en-US" sz="2400" b="1" i="1" dirty="0">
                <a:solidFill>
                  <a:schemeClr val="accent2"/>
                </a:solidFill>
                <a:cs typeface="Arial" pitchFamily="34" charset="0"/>
              </a:rPr>
              <a:t>Service Levels</a:t>
            </a:r>
          </a:p>
        </p:txBody>
      </p:sp>
      <p:sp>
        <p:nvSpPr>
          <p:cNvPr id="83" name="TextBox 82"/>
          <p:cNvSpPr txBox="1">
            <a:spLocks noChangeArrowheads="1"/>
          </p:cNvSpPr>
          <p:nvPr/>
        </p:nvSpPr>
        <p:spPr bwMode="auto">
          <a:xfrm>
            <a:off x="669519" y="3397131"/>
            <a:ext cx="1279517" cy="1077218"/>
          </a:xfrm>
          <a:prstGeom prst="rect">
            <a:avLst/>
          </a:prstGeom>
          <a:noFill/>
          <a:ln w="9525">
            <a:noFill/>
            <a:miter lim="800000"/>
            <a:headEnd/>
            <a:tailEnd/>
          </a:ln>
        </p:spPr>
        <p:txBody>
          <a:bodyPr wrap="none">
            <a:spAutoFit/>
          </a:bodyPr>
          <a:lstStyle/>
          <a:p>
            <a:pPr algn="ctr" fontAlgn="base">
              <a:spcBef>
                <a:spcPct val="0"/>
              </a:spcBef>
              <a:spcAft>
                <a:spcPct val="0"/>
              </a:spcAft>
            </a:pPr>
            <a:r>
              <a:rPr lang="en-US" sz="3200" dirty="0">
                <a:solidFill>
                  <a:srgbClr val="F87F00"/>
                </a:solidFill>
                <a:latin typeface="+mn-lt"/>
                <a:cs typeface="Arial" pitchFamily="34" charset="0"/>
              </a:rPr>
              <a:t>I want </a:t>
            </a:r>
            <a:endParaRPr lang="en-US" sz="3200" dirty="0" smtClean="0">
              <a:solidFill>
                <a:srgbClr val="F87F00"/>
              </a:solidFill>
              <a:latin typeface="+mn-lt"/>
              <a:cs typeface="Arial" pitchFamily="34" charset="0"/>
            </a:endParaRPr>
          </a:p>
          <a:p>
            <a:pPr algn="ctr" fontAlgn="base">
              <a:spcBef>
                <a:spcPct val="0"/>
              </a:spcBef>
              <a:spcAft>
                <a:spcPct val="0"/>
              </a:spcAft>
            </a:pPr>
            <a:r>
              <a:rPr lang="en-US" sz="3200" dirty="0" smtClean="0">
                <a:solidFill>
                  <a:srgbClr val="F87F00"/>
                </a:solidFill>
                <a:latin typeface="+mn-lt"/>
                <a:cs typeface="Arial" pitchFamily="34" charset="0"/>
              </a:rPr>
              <a:t>98</a:t>
            </a:r>
            <a:r>
              <a:rPr lang="en-US" sz="3200" dirty="0">
                <a:solidFill>
                  <a:srgbClr val="F87F00"/>
                </a:solidFill>
                <a:latin typeface="+mn-lt"/>
                <a:cs typeface="Arial" pitchFamily="34" charset="0"/>
              </a:rPr>
              <a:t>%</a:t>
            </a:r>
          </a:p>
        </p:txBody>
      </p:sp>
      <p:sp>
        <p:nvSpPr>
          <p:cNvPr id="20" name="Slide Number Placeholder 19"/>
          <p:cNvSpPr>
            <a:spLocks noGrp="1"/>
          </p:cNvSpPr>
          <p:nvPr>
            <p:ph type="sldNum" sz="quarter" idx="10"/>
          </p:nvPr>
        </p:nvSpPr>
        <p:spPr/>
        <p:txBody>
          <a:bodyPr/>
          <a:lstStyle/>
          <a:p>
            <a:fld id="{0A9724E5-0A80-3C41-8955-F8E17D92E2DB}" type="slidenum">
              <a:rPr lang="en-US" smtClean="0"/>
              <a:pPr/>
              <a:t>11</a:t>
            </a:fld>
            <a:endParaRPr lang="en-US" dirty="0"/>
          </a:p>
        </p:txBody>
      </p:sp>
      <p:sp>
        <p:nvSpPr>
          <p:cNvPr id="41" name="Oval Callout 40"/>
          <p:cNvSpPr>
            <a:spLocks noChangeArrowheads="1"/>
          </p:cNvSpPr>
          <p:nvPr/>
        </p:nvSpPr>
        <p:spPr bwMode="auto">
          <a:xfrm>
            <a:off x="4783014" y="1127050"/>
            <a:ext cx="2132583" cy="1172823"/>
          </a:xfrm>
          <a:prstGeom prst="wedgeEllipseCallout">
            <a:avLst>
              <a:gd name="adj1" fmla="val -49449"/>
              <a:gd name="adj2" fmla="val 70166"/>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99" name="TextBox 98"/>
          <p:cNvSpPr txBox="1">
            <a:spLocks noChangeArrowheads="1"/>
          </p:cNvSpPr>
          <p:nvPr/>
        </p:nvSpPr>
        <p:spPr bwMode="auto">
          <a:xfrm>
            <a:off x="5198835" y="1198841"/>
            <a:ext cx="1279517" cy="1077218"/>
          </a:xfrm>
          <a:prstGeom prst="rect">
            <a:avLst/>
          </a:prstGeom>
          <a:noFill/>
          <a:ln w="9525">
            <a:noFill/>
            <a:miter lim="800000"/>
            <a:headEnd/>
            <a:tailEnd/>
          </a:ln>
        </p:spPr>
        <p:txBody>
          <a:bodyPr wrap="none">
            <a:spAutoFit/>
          </a:bodyPr>
          <a:lstStyle/>
          <a:p>
            <a:pPr algn="ctr" fontAlgn="base">
              <a:spcBef>
                <a:spcPct val="0"/>
              </a:spcBef>
              <a:spcAft>
                <a:spcPct val="0"/>
              </a:spcAft>
            </a:pPr>
            <a:r>
              <a:rPr lang="en-US" sz="3200" dirty="0">
                <a:solidFill>
                  <a:srgbClr val="F87F00"/>
                </a:solidFill>
                <a:latin typeface="+mn-lt"/>
                <a:cs typeface="Arial" pitchFamily="34" charset="0"/>
              </a:rPr>
              <a:t>I want </a:t>
            </a:r>
            <a:endParaRPr lang="en-US" sz="3200" dirty="0" smtClean="0">
              <a:solidFill>
                <a:srgbClr val="F87F00"/>
              </a:solidFill>
              <a:latin typeface="+mn-lt"/>
              <a:cs typeface="Arial" pitchFamily="34" charset="0"/>
            </a:endParaRPr>
          </a:p>
          <a:p>
            <a:pPr algn="ctr" fontAlgn="base">
              <a:spcBef>
                <a:spcPct val="0"/>
              </a:spcBef>
              <a:spcAft>
                <a:spcPct val="0"/>
              </a:spcAft>
            </a:pPr>
            <a:r>
              <a:rPr lang="en-US" sz="3200" dirty="0" smtClean="0">
                <a:solidFill>
                  <a:srgbClr val="F87F00"/>
                </a:solidFill>
                <a:latin typeface="+mn-lt"/>
                <a:cs typeface="Arial" pitchFamily="34" charset="0"/>
              </a:rPr>
              <a:t>$</a:t>
            </a:r>
            <a:r>
              <a:rPr lang="en-US" sz="3200" dirty="0">
                <a:solidFill>
                  <a:srgbClr val="F87F00"/>
                </a:solidFill>
                <a:latin typeface="+mn-lt"/>
                <a:cs typeface="Arial" pitchFamily="34" charset="0"/>
              </a:rPr>
              <a:t>9m</a:t>
            </a:r>
          </a:p>
        </p:txBody>
      </p:sp>
      <p:sp>
        <p:nvSpPr>
          <p:cNvPr id="42" name="Oval Callout 41"/>
          <p:cNvSpPr>
            <a:spLocks noChangeArrowheads="1"/>
          </p:cNvSpPr>
          <p:nvPr/>
        </p:nvSpPr>
        <p:spPr bwMode="auto">
          <a:xfrm>
            <a:off x="5351193" y="2423775"/>
            <a:ext cx="2787994" cy="1612297"/>
          </a:xfrm>
          <a:prstGeom prst="wedgeEllipseCallout">
            <a:avLst>
              <a:gd name="adj1" fmla="val -13075"/>
              <a:gd name="adj2" fmla="val 72713"/>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12" name="TextBox 11"/>
          <p:cNvSpPr txBox="1"/>
          <p:nvPr/>
        </p:nvSpPr>
        <p:spPr>
          <a:xfrm>
            <a:off x="5506146" y="2642593"/>
            <a:ext cx="2439433" cy="1477328"/>
          </a:xfrm>
          <a:prstGeom prst="rect">
            <a:avLst/>
          </a:prstGeom>
          <a:noFill/>
        </p:spPr>
        <p:txBody>
          <a:bodyPr wrap="square" rtlCol="0">
            <a:spAutoFit/>
          </a:bodyPr>
          <a:lstStyle/>
          <a:p>
            <a:pPr algn="ctr"/>
            <a:r>
              <a:rPr lang="en-US" dirty="0">
                <a:solidFill>
                  <a:srgbClr val="F87F00"/>
                </a:solidFill>
                <a:cs typeface="Arial" pitchFamily="34" charset="0"/>
              </a:rPr>
              <a:t>I’ll be motivated to invest in that solution if I know the work is sticking around!</a:t>
            </a:r>
          </a:p>
          <a:p>
            <a:pPr algn="ctr"/>
            <a:endParaRPr lang="en-US" dirty="0">
              <a:solidFill>
                <a:srgbClr val="F87F00"/>
              </a:solidFill>
            </a:endParaRPr>
          </a:p>
        </p:txBody>
      </p:sp>
      <p:pic>
        <p:nvPicPr>
          <p:cNvPr id="24" name="Picture 23" descr="manager3-no-circ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1143" y="4961518"/>
            <a:ext cx="1096458" cy="996598"/>
          </a:xfrm>
          <a:prstGeom prst="rect">
            <a:avLst/>
          </a:prstGeom>
        </p:spPr>
      </p:pic>
      <p:pic>
        <p:nvPicPr>
          <p:cNvPr id="25" name="Picture 24" descr="manager2-no-circ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7020" y="2168750"/>
            <a:ext cx="1044101" cy="1038406"/>
          </a:xfrm>
          <a:prstGeom prst="rect">
            <a:avLst/>
          </a:prstGeom>
        </p:spPr>
      </p:pic>
      <p:sp>
        <p:nvSpPr>
          <p:cNvPr id="26" name="Rounded Rectangle 25"/>
          <p:cNvSpPr/>
          <p:nvPr/>
        </p:nvSpPr>
        <p:spPr>
          <a:xfrm>
            <a:off x="5739791" y="5855400"/>
            <a:ext cx="1232284" cy="221272"/>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SUPPLIER</a:t>
            </a:r>
            <a:endParaRPr lang="en-US" sz="1100" b="1" dirty="0">
              <a:solidFill>
                <a:srgbClr val="5C5C5C"/>
              </a:solidFill>
            </a:endParaRPr>
          </a:p>
        </p:txBody>
      </p:sp>
      <p:sp>
        <p:nvSpPr>
          <p:cNvPr id="27" name="Rounded Rectangle 26"/>
          <p:cNvSpPr/>
          <p:nvPr/>
        </p:nvSpPr>
        <p:spPr>
          <a:xfrm>
            <a:off x="3626514" y="3086118"/>
            <a:ext cx="1462816" cy="221272"/>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PROCUREMENT</a:t>
            </a:r>
            <a:endParaRPr lang="en-US" sz="1100" b="1" dirty="0">
              <a:solidFill>
                <a:srgbClr val="5C5C5C"/>
              </a:solidFill>
            </a:endParaRPr>
          </a:p>
        </p:txBody>
      </p:sp>
      <p:pic>
        <p:nvPicPr>
          <p:cNvPr id="28" name="Picture 27" descr="manager1-no-circle.png"/>
          <p:cNvPicPr>
            <a:picLocks noChangeAspect="1"/>
          </p:cNvPicPr>
          <p:nvPr/>
        </p:nvPicPr>
        <p:blipFill rotWithShape="1">
          <a:blip r:embed="rId5">
            <a:extLst>
              <a:ext uri="{28A0092B-C50C-407E-A947-70E740481C1C}">
                <a14:useLocalDpi xmlns:a14="http://schemas.microsoft.com/office/drawing/2010/main" val="0"/>
              </a:ext>
            </a:extLst>
          </a:blip>
          <a:srcRect l="3379" r="-1"/>
          <a:stretch/>
        </p:blipFill>
        <p:spPr>
          <a:xfrm>
            <a:off x="1686215" y="4832679"/>
            <a:ext cx="1101492" cy="1070688"/>
          </a:xfrm>
          <a:prstGeom prst="rect">
            <a:avLst/>
          </a:prstGeom>
        </p:spPr>
      </p:pic>
      <p:sp>
        <p:nvSpPr>
          <p:cNvPr id="29" name="Rounded Rectangle 28"/>
          <p:cNvSpPr/>
          <p:nvPr/>
        </p:nvSpPr>
        <p:spPr>
          <a:xfrm>
            <a:off x="1606273" y="5780703"/>
            <a:ext cx="1221972" cy="407636"/>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BUSINESS CUSTOMER</a:t>
            </a:r>
            <a:endParaRPr lang="en-US" sz="1100" b="1" dirty="0">
              <a:solidFill>
                <a:srgbClr val="5C5C5C"/>
              </a:solidFill>
            </a:endParaRPr>
          </a:p>
        </p:txBody>
      </p:sp>
      <p:sp>
        <p:nvSpPr>
          <p:cNvPr id="44" name="Oval Callout 43"/>
          <p:cNvSpPr>
            <a:spLocks noChangeArrowheads="1"/>
          </p:cNvSpPr>
          <p:nvPr/>
        </p:nvSpPr>
        <p:spPr bwMode="auto">
          <a:xfrm>
            <a:off x="6636806" y="3794925"/>
            <a:ext cx="2354245" cy="1664892"/>
          </a:xfrm>
          <a:prstGeom prst="wedgeEllipseCallout">
            <a:avLst>
              <a:gd name="adj1" fmla="val -35852"/>
              <a:gd name="adj2" fmla="val 53501"/>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45" name="TextBox 44"/>
          <p:cNvSpPr txBox="1"/>
          <p:nvPr/>
        </p:nvSpPr>
        <p:spPr>
          <a:xfrm>
            <a:off x="6762010" y="4130244"/>
            <a:ext cx="2071929" cy="1200329"/>
          </a:xfrm>
          <a:prstGeom prst="rect">
            <a:avLst/>
          </a:prstGeom>
          <a:noFill/>
        </p:spPr>
        <p:txBody>
          <a:bodyPr wrap="square" rtlCol="0">
            <a:spAutoFit/>
          </a:bodyPr>
          <a:lstStyle/>
          <a:p>
            <a:pPr algn="ctr"/>
            <a:r>
              <a:rPr lang="en-US" dirty="0">
                <a:solidFill>
                  <a:srgbClr val="F87F00"/>
                </a:solidFill>
                <a:cs typeface="Arial" pitchFamily="34" charset="0"/>
              </a:rPr>
              <a:t>I’ll be motivated to find a solution if I can EARN 30% Margin!</a:t>
            </a:r>
            <a:endParaRPr lang="en-US" dirty="0">
              <a:solidFill>
                <a:srgbClr val="F87F00"/>
              </a:solidFill>
            </a:endParaRPr>
          </a:p>
        </p:txBody>
      </p:sp>
    </p:spTree>
    <p:extLst>
      <p:ext uri="{BB962C8B-B14F-4D97-AF65-F5344CB8AC3E}">
        <p14:creationId xmlns:p14="http://schemas.microsoft.com/office/powerpoint/2010/main" val="296893364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3"/>
                                        </p:tgtEl>
                                        <p:attrNameLst>
                                          <p:attrName>style.visibility</p:attrName>
                                        </p:attrNameLst>
                                      </p:cBhvr>
                                      <p:to>
                                        <p:strVal val="visible"/>
                                      </p:to>
                                    </p:set>
                                    <p:animEffect transition="in" filter="fade">
                                      <p:cBhvr>
                                        <p:cTn id="10" dur="500"/>
                                        <p:tgtEl>
                                          <p:spTgt spid="8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500"/>
                                        <p:tgtEl>
                                          <p:spTgt spid="9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p:bldP spid="41" grpId="0" animBg="1"/>
      <p:bldP spid="99" grpId="0"/>
      <p:bldP spid="42" grpId="0" animBg="1"/>
      <p:bldP spid="12" grpId="0"/>
      <p:bldP spid="44" grpId="0" animBg="1"/>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128"/>
          <p:cNvSpPr txBox="1">
            <a:spLocks noChangeArrowheads="1"/>
          </p:cNvSpPr>
          <p:nvPr/>
        </p:nvSpPr>
        <p:spPr bwMode="auto">
          <a:xfrm>
            <a:off x="2118375" y="2187873"/>
            <a:ext cx="1845377" cy="461665"/>
          </a:xfrm>
          <a:prstGeom prst="rect">
            <a:avLst/>
          </a:prstGeom>
          <a:noFill/>
          <a:ln w="9525">
            <a:noFill/>
            <a:miter lim="800000"/>
            <a:headEnd/>
            <a:tailEnd/>
          </a:ln>
        </p:spPr>
        <p:txBody>
          <a:bodyPr wrap="none">
            <a:spAutoFit/>
          </a:bodyPr>
          <a:lstStyle/>
          <a:p>
            <a:pPr algn="ctr" fontAlgn="base">
              <a:spcBef>
                <a:spcPct val="0"/>
              </a:spcBef>
              <a:spcAft>
                <a:spcPct val="0"/>
              </a:spcAft>
            </a:pPr>
            <a:r>
              <a:rPr lang="en-US" sz="2400" b="1" i="1" dirty="0">
                <a:solidFill>
                  <a:schemeClr val="accent2"/>
                </a:solidFill>
                <a:cs typeface="Arial" pitchFamily="34" charset="0"/>
              </a:rPr>
              <a:t>$10M costs</a:t>
            </a:r>
          </a:p>
        </p:txBody>
      </p:sp>
      <p:sp>
        <p:nvSpPr>
          <p:cNvPr id="34" name="TextBox 130"/>
          <p:cNvSpPr txBox="1">
            <a:spLocks noChangeArrowheads="1"/>
          </p:cNvSpPr>
          <p:nvPr/>
        </p:nvSpPr>
        <p:spPr bwMode="auto">
          <a:xfrm>
            <a:off x="75786" y="4770133"/>
            <a:ext cx="1873250" cy="1201738"/>
          </a:xfrm>
          <a:prstGeom prst="rect">
            <a:avLst/>
          </a:prstGeom>
          <a:noFill/>
          <a:ln w="9525">
            <a:noFill/>
            <a:miter lim="800000"/>
            <a:headEnd/>
            <a:tailEnd/>
          </a:ln>
        </p:spPr>
        <p:txBody>
          <a:bodyPr>
            <a:spAutoFit/>
          </a:bodyPr>
          <a:lstStyle/>
          <a:p>
            <a:pPr algn="ctr" fontAlgn="base">
              <a:spcBef>
                <a:spcPct val="0"/>
              </a:spcBef>
              <a:spcAft>
                <a:spcPct val="0"/>
              </a:spcAft>
            </a:pPr>
            <a:r>
              <a:rPr lang="en-US" sz="2400" b="1" i="1" dirty="0">
                <a:solidFill>
                  <a:schemeClr val="accent2"/>
                </a:solidFill>
                <a:cs typeface="Arial" pitchFamily="34" charset="0"/>
              </a:rPr>
              <a:t>95% </a:t>
            </a:r>
          </a:p>
          <a:p>
            <a:pPr algn="ctr" fontAlgn="base">
              <a:spcBef>
                <a:spcPct val="0"/>
              </a:spcBef>
              <a:spcAft>
                <a:spcPct val="0"/>
              </a:spcAft>
            </a:pPr>
            <a:r>
              <a:rPr lang="en-US" sz="2400" b="1" i="1" dirty="0">
                <a:solidFill>
                  <a:schemeClr val="accent2"/>
                </a:solidFill>
                <a:cs typeface="Arial" pitchFamily="34" charset="0"/>
              </a:rPr>
              <a:t>Service Levels</a:t>
            </a:r>
          </a:p>
        </p:txBody>
      </p:sp>
      <p:sp>
        <p:nvSpPr>
          <p:cNvPr id="25" name="Isosceles Triangle 24"/>
          <p:cNvSpPr/>
          <p:nvPr/>
        </p:nvSpPr>
        <p:spPr>
          <a:xfrm>
            <a:off x="2226392" y="2780117"/>
            <a:ext cx="4251960" cy="3156156"/>
          </a:xfrm>
          <a:prstGeom prst="triangle">
            <a:avLst/>
          </a:prstGeom>
          <a:solidFill>
            <a:srgbClr val="F77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b="1" dirty="0"/>
          </a:p>
        </p:txBody>
      </p:sp>
      <p:sp>
        <p:nvSpPr>
          <p:cNvPr id="23560" name="Title 157"/>
          <p:cNvSpPr>
            <a:spLocks noGrp="1"/>
          </p:cNvSpPr>
          <p:nvPr>
            <p:ph type="title"/>
          </p:nvPr>
        </p:nvSpPr>
        <p:spPr/>
        <p:txBody>
          <a:bodyPr/>
          <a:lstStyle/>
          <a:p>
            <a:r>
              <a:rPr lang="en-US" dirty="0" smtClean="0"/>
              <a:t>Example: Breaking The Paradigm Thinking</a:t>
            </a:r>
          </a:p>
        </p:txBody>
      </p:sp>
      <p:sp>
        <p:nvSpPr>
          <p:cNvPr id="109" name="TextBox 130"/>
          <p:cNvSpPr txBox="1">
            <a:spLocks noChangeArrowheads="1"/>
          </p:cNvSpPr>
          <p:nvPr/>
        </p:nvSpPr>
        <p:spPr bwMode="auto">
          <a:xfrm>
            <a:off x="780284" y="4323551"/>
            <a:ext cx="904415" cy="523220"/>
          </a:xfrm>
          <a:prstGeom prst="rect">
            <a:avLst/>
          </a:prstGeom>
          <a:noFill/>
          <a:ln w="9525">
            <a:noFill/>
            <a:miter lim="800000"/>
            <a:headEnd/>
            <a:tailEnd/>
          </a:ln>
        </p:spPr>
        <p:txBody>
          <a:bodyPr wrap="none">
            <a:spAutoFit/>
          </a:bodyPr>
          <a:lstStyle/>
          <a:p>
            <a:pPr algn="ctr" fontAlgn="base">
              <a:spcBef>
                <a:spcPct val="0"/>
              </a:spcBef>
              <a:spcAft>
                <a:spcPct val="0"/>
              </a:spcAft>
            </a:pPr>
            <a:r>
              <a:rPr lang="en-US" sz="2800" b="1" i="1" dirty="0">
                <a:solidFill>
                  <a:schemeClr val="accent3"/>
                </a:solidFill>
                <a:latin typeface="+mj-lt"/>
                <a:cs typeface="Arial" pitchFamily="34" charset="0"/>
              </a:rPr>
              <a:t>98%</a:t>
            </a:r>
          </a:p>
        </p:txBody>
      </p:sp>
      <p:sp>
        <p:nvSpPr>
          <p:cNvPr id="110" name="TextBox 130"/>
          <p:cNvSpPr txBox="1">
            <a:spLocks noChangeArrowheads="1"/>
          </p:cNvSpPr>
          <p:nvPr/>
        </p:nvSpPr>
        <p:spPr bwMode="auto">
          <a:xfrm>
            <a:off x="2226392" y="1773431"/>
            <a:ext cx="784189" cy="461665"/>
          </a:xfrm>
          <a:prstGeom prst="rect">
            <a:avLst/>
          </a:prstGeom>
          <a:noFill/>
          <a:ln w="9525">
            <a:noFill/>
            <a:miter lim="800000"/>
            <a:headEnd/>
            <a:tailEnd/>
          </a:ln>
        </p:spPr>
        <p:txBody>
          <a:bodyPr wrap="none">
            <a:spAutoFit/>
          </a:bodyPr>
          <a:lstStyle/>
          <a:p>
            <a:pPr algn="ctr" fontAlgn="base">
              <a:spcBef>
                <a:spcPct val="0"/>
              </a:spcBef>
              <a:spcAft>
                <a:spcPct val="0"/>
              </a:spcAft>
            </a:pPr>
            <a:r>
              <a:rPr lang="en-US" sz="2400" b="1" i="1" dirty="0">
                <a:solidFill>
                  <a:schemeClr val="accent3"/>
                </a:solidFill>
                <a:latin typeface="+mj-lt"/>
                <a:cs typeface="Arial" pitchFamily="34" charset="0"/>
              </a:rPr>
              <a:t>$9M</a:t>
            </a:r>
          </a:p>
        </p:txBody>
      </p:sp>
      <p:sp>
        <p:nvSpPr>
          <p:cNvPr id="111" name="TextBox 130"/>
          <p:cNvSpPr txBox="1">
            <a:spLocks noChangeArrowheads="1"/>
          </p:cNvSpPr>
          <p:nvPr/>
        </p:nvSpPr>
        <p:spPr bwMode="auto">
          <a:xfrm>
            <a:off x="6653159" y="4077189"/>
            <a:ext cx="2254250" cy="1385887"/>
          </a:xfrm>
          <a:prstGeom prst="rect">
            <a:avLst/>
          </a:prstGeom>
          <a:noFill/>
          <a:ln w="9525">
            <a:noFill/>
            <a:miter lim="800000"/>
            <a:headEnd/>
            <a:tailEnd/>
          </a:ln>
        </p:spPr>
        <p:txBody>
          <a:bodyPr>
            <a:spAutoFit/>
          </a:bodyPr>
          <a:lstStyle/>
          <a:p>
            <a:pPr algn="ctr" fontAlgn="base">
              <a:spcBef>
                <a:spcPct val="0"/>
              </a:spcBef>
              <a:spcAft>
                <a:spcPct val="0"/>
              </a:spcAft>
            </a:pPr>
            <a:r>
              <a:rPr lang="en-US" sz="2400" b="1" i="1" dirty="0">
                <a:solidFill>
                  <a:schemeClr val="accent3"/>
                </a:solidFill>
                <a:latin typeface="+mj-lt"/>
                <a:cs typeface="Arial" pitchFamily="34" charset="0"/>
              </a:rPr>
              <a:t>30% </a:t>
            </a:r>
          </a:p>
          <a:p>
            <a:pPr algn="ctr" fontAlgn="base">
              <a:lnSpc>
                <a:spcPts val="1800"/>
              </a:lnSpc>
              <a:spcBef>
                <a:spcPct val="0"/>
              </a:spcBef>
              <a:spcAft>
                <a:spcPct val="0"/>
              </a:spcAft>
            </a:pPr>
            <a:r>
              <a:rPr lang="en-US" b="1" i="1" dirty="0">
                <a:solidFill>
                  <a:schemeClr val="accent3"/>
                </a:solidFill>
                <a:latin typeface="+mj-lt"/>
                <a:cs typeface="Arial" pitchFamily="34" charset="0"/>
              </a:rPr>
              <a:t>(which he EARNS upon achieving availability and cost targets)</a:t>
            </a:r>
          </a:p>
        </p:txBody>
      </p:sp>
      <p:sp>
        <p:nvSpPr>
          <p:cNvPr id="112" name="Rectangle 111"/>
          <p:cNvSpPr/>
          <p:nvPr/>
        </p:nvSpPr>
        <p:spPr>
          <a:xfrm>
            <a:off x="738683" y="4659302"/>
            <a:ext cx="500458" cy="646331"/>
          </a:xfrm>
          <a:prstGeom prst="rect">
            <a:avLst/>
          </a:prstGeom>
          <a:noFill/>
        </p:spPr>
        <p:txBody>
          <a:bodyPr wrap="none">
            <a:spAutoFit/>
          </a:bodyPr>
          <a:lstStyle/>
          <a:p>
            <a:pPr algn="ctr" fontAlgn="base">
              <a:spcBef>
                <a:spcPct val="0"/>
              </a:spcBef>
              <a:spcAft>
                <a:spcPct val="0"/>
              </a:spcAft>
              <a:defRPr/>
            </a:pPr>
            <a:r>
              <a:rPr lang="en-US" sz="3600" b="1" i="1" dirty="0">
                <a:ln w="1905"/>
                <a:solidFill>
                  <a:schemeClr val="accent3"/>
                </a:solidFill>
                <a:effectLst>
                  <a:innerShdw blurRad="69850" dist="43180" dir="5400000">
                    <a:srgbClr val="000000">
                      <a:alpha val="65000"/>
                    </a:srgbClr>
                  </a:innerShdw>
                </a:effectLst>
                <a:latin typeface="+mj-lt"/>
                <a:cs typeface="Arial" pitchFamily="34" charset="0"/>
              </a:rPr>
              <a:t>X</a:t>
            </a:r>
          </a:p>
        </p:txBody>
      </p:sp>
      <p:sp>
        <p:nvSpPr>
          <p:cNvPr id="113" name="Rectangle 112"/>
          <p:cNvSpPr/>
          <p:nvPr/>
        </p:nvSpPr>
        <p:spPr>
          <a:xfrm>
            <a:off x="2259291" y="2058846"/>
            <a:ext cx="500458" cy="646331"/>
          </a:xfrm>
          <a:prstGeom prst="rect">
            <a:avLst/>
          </a:prstGeom>
          <a:noFill/>
        </p:spPr>
        <p:txBody>
          <a:bodyPr wrap="none">
            <a:spAutoFit/>
          </a:bodyPr>
          <a:lstStyle/>
          <a:p>
            <a:pPr algn="ctr" fontAlgn="base">
              <a:spcBef>
                <a:spcPct val="0"/>
              </a:spcBef>
              <a:spcAft>
                <a:spcPct val="0"/>
              </a:spcAft>
              <a:defRPr/>
            </a:pPr>
            <a:r>
              <a:rPr lang="en-US" sz="3600" b="1" i="1" dirty="0">
                <a:ln w="1905"/>
                <a:solidFill>
                  <a:schemeClr val="accent3"/>
                </a:solidFill>
                <a:effectLst>
                  <a:innerShdw blurRad="69850" dist="43180" dir="5400000">
                    <a:srgbClr val="000000">
                      <a:alpha val="65000"/>
                    </a:srgbClr>
                  </a:innerShdw>
                </a:effectLst>
                <a:latin typeface="+mj-lt"/>
                <a:cs typeface="Arial" pitchFamily="34" charset="0"/>
              </a:rPr>
              <a:t>X</a:t>
            </a:r>
          </a:p>
        </p:txBody>
      </p:sp>
      <p:pic>
        <p:nvPicPr>
          <p:cNvPr id="23615" name="Picture 1540"/>
          <p:cNvPicPr>
            <a:picLocks noChangeAspect="1" noChangeArrowheads="1"/>
          </p:cNvPicPr>
          <p:nvPr/>
        </p:nvPicPr>
        <p:blipFill>
          <a:blip r:embed="rId3" cstate="email"/>
          <a:srcRect/>
          <a:stretch>
            <a:fillRect/>
          </a:stretch>
        </p:blipFill>
        <p:spPr bwMode="auto">
          <a:xfrm>
            <a:off x="3789130" y="3599864"/>
            <a:ext cx="1110246" cy="2083088"/>
          </a:xfrm>
          <a:prstGeom prst="rect">
            <a:avLst/>
          </a:prstGeom>
          <a:noFill/>
          <a:ln w="88900" cap="sq">
            <a:solidFill>
              <a:schemeClr val="bg1"/>
            </a:solidFill>
            <a:miter lim="800000"/>
            <a:headEnd/>
            <a:tailEnd/>
          </a:ln>
          <a:effectLst>
            <a:outerShdw blurRad="50800" dist="38100" dir="2700000" algn="ctr" rotWithShape="0">
              <a:srgbClr val="000000">
                <a:alpha val="40000"/>
              </a:srgbClr>
            </a:outerShdw>
          </a:effectLst>
        </p:spPr>
      </p:pic>
      <p:sp>
        <p:nvSpPr>
          <p:cNvPr id="23616" name="Oval Callout 112"/>
          <p:cNvSpPr>
            <a:spLocks noChangeArrowheads="1"/>
          </p:cNvSpPr>
          <p:nvPr/>
        </p:nvSpPr>
        <p:spPr bwMode="auto">
          <a:xfrm>
            <a:off x="5223506" y="2649538"/>
            <a:ext cx="3401401" cy="1168396"/>
          </a:xfrm>
          <a:prstGeom prst="wedgeEllipseCallout">
            <a:avLst>
              <a:gd name="adj1" fmla="val -65839"/>
              <a:gd name="adj2" fmla="val 69501"/>
            </a:avLst>
          </a:prstGeom>
          <a:solidFill>
            <a:schemeClr val="bg2">
              <a:lumMod val="50000"/>
            </a:schemeClr>
          </a:solidFill>
          <a:ln w="9525" algn="ctr">
            <a:noFill/>
            <a:round/>
            <a:headEnd/>
            <a:tailEnd/>
          </a:ln>
          <a:effectLst>
            <a:outerShdw blurRad="50800" dist="38100" dir="2700000" algn="tl" rotWithShape="0">
              <a:prstClr val="black">
                <a:alpha val="40000"/>
              </a:prstClr>
            </a:outerShdw>
          </a:effectLst>
        </p:spPr>
        <p:txBody>
          <a:bodyPr>
            <a:spAutoFit/>
          </a:bodyPr>
          <a:lstStyle/>
          <a:p>
            <a:pPr fontAlgn="base">
              <a:spcBef>
                <a:spcPct val="0"/>
              </a:spcBef>
              <a:spcAft>
                <a:spcPct val="0"/>
              </a:spcAft>
            </a:pPr>
            <a:r>
              <a:rPr lang="en-US" sz="2400" dirty="0">
                <a:solidFill>
                  <a:schemeClr val="bg1"/>
                </a:solidFill>
                <a:latin typeface="+mj-lt"/>
                <a:cs typeface="Arial" pitchFamily="34" charset="0"/>
              </a:rPr>
              <a:t>I’ve been found!  </a:t>
            </a:r>
          </a:p>
          <a:p>
            <a:pPr fontAlgn="base">
              <a:spcBef>
                <a:spcPct val="0"/>
              </a:spcBef>
              <a:spcAft>
                <a:spcPct val="0"/>
              </a:spcAft>
            </a:pPr>
            <a:r>
              <a:rPr lang="en-US" sz="2400" dirty="0">
                <a:solidFill>
                  <a:schemeClr val="bg1"/>
                </a:solidFill>
                <a:latin typeface="+mj-lt"/>
                <a:cs typeface="Arial" pitchFamily="34" charset="0"/>
              </a:rPr>
              <a:t>I’ve been found!</a:t>
            </a:r>
          </a:p>
        </p:txBody>
      </p:sp>
      <p:sp>
        <p:nvSpPr>
          <p:cNvPr id="23571" name="TextBox 130"/>
          <p:cNvSpPr txBox="1">
            <a:spLocks noChangeArrowheads="1"/>
          </p:cNvSpPr>
          <p:nvPr/>
        </p:nvSpPr>
        <p:spPr bwMode="auto">
          <a:xfrm>
            <a:off x="433607" y="1138589"/>
            <a:ext cx="3947715" cy="461665"/>
          </a:xfrm>
          <a:prstGeom prst="rect">
            <a:avLst/>
          </a:prstGeom>
          <a:noFill/>
          <a:ln w="9525">
            <a:noFill/>
            <a:miter lim="800000"/>
            <a:headEnd/>
            <a:tailEnd/>
          </a:ln>
        </p:spPr>
        <p:txBody>
          <a:bodyPr wrap="none">
            <a:spAutoFit/>
          </a:bodyPr>
          <a:lstStyle/>
          <a:p>
            <a:pPr algn="ctr" fontAlgn="base">
              <a:spcBef>
                <a:spcPct val="0"/>
              </a:spcBef>
              <a:spcAft>
                <a:spcPct val="0"/>
              </a:spcAft>
            </a:pPr>
            <a:r>
              <a:rPr lang="en-US" sz="2400" b="1" dirty="0">
                <a:solidFill>
                  <a:schemeClr val="accent2"/>
                </a:solidFill>
                <a:latin typeface="+mj-lt"/>
                <a:cs typeface="Arial" pitchFamily="34" charset="0"/>
              </a:rPr>
              <a:t>Baseline “Deal</a:t>
            </a:r>
            <a:r>
              <a:rPr lang="en-US" sz="2400" b="1" dirty="0" smtClean="0">
                <a:solidFill>
                  <a:schemeClr val="accent2"/>
                </a:solidFill>
                <a:latin typeface="+mj-lt"/>
                <a:cs typeface="Arial" pitchFamily="34" charset="0"/>
              </a:rPr>
              <a:t>” is </a:t>
            </a:r>
            <a:r>
              <a:rPr lang="en-US" sz="2400" b="1" dirty="0">
                <a:solidFill>
                  <a:schemeClr val="accent2"/>
                </a:solidFill>
                <a:latin typeface="+mj-lt"/>
                <a:cs typeface="Arial" pitchFamily="34" charset="0"/>
              </a:rPr>
              <a:t>in Blue</a:t>
            </a:r>
          </a:p>
        </p:txBody>
      </p:sp>
      <p:sp>
        <p:nvSpPr>
          <p:cNvPr id="119" name="TextBox 130"/>
          <p:cNvSpPr txBox="1">
            <a:spLocks noChangeArrowheads="1"/>
          </p:cNvSpPr>
          <p:nvPr/>
        </p:nvSpPr>
        <p:spPr bwMode="auto">
          <a:xfrm>
            <a:off x="4842775" y="1138887"/>
            <a:ext cx="3982130" cy="461665"/>
          </a:xfrm>
          <a:prstGeom prst="rect">
            <a:avLst/>
          </a:prstGeom>
          <a:noFill/>
          <a:ln w="9525">
            <a:noFill/>
            <a:miter lim="800000"/>
            <a:headEnd/>
            <a:tailEnd/>
          </a:ln>
        </p:spPr>
        <p:txBody>
          <a:bodyPr wrap="none">
            <a:spAutoFit/>
          </a:bodyPr>
          <a:lstStyle/>
          <a:p>
            <a:pPr algn="ctr" fontAlgn="base">
              <a:spcBef>
                <a:spcPct val="0"/>
              </a:spcBef>
              <a:spcAft>
                <a:spcPct val="0"/>
              </a:spcAft>
            </a:pPr>
            <a:r>
              <a:rPr lang="en-US" sz="2400" b="1" dirty="0" smtClean="0">
                <a:solidFill>
                  <a:schemeClr val="accent3"/>
                </a:solidFill>
                <a:latin typeface="+mj-lt"/>
                <a:cs typeface="Arial" pitchFamily="34" charset="0"/>
              </a:rPr>
              <a:t>Vested </a:t>
            </a:r>
            <a:r>
              <a:rPr lang="en-US" sz="2400" b="1" dirty="0">
                <a:solidFill>
                  <a:schemeClr val="accent3"/>
                </a:solidFill>
                <a:latin typeface="+mj-lt"/>
                <a:cs typeface="Arial" pitchFamily="34" charset="0"/>
              </a:rPr>
              <a:t>“Deal” </a:t>
            </a:r>
            <a:r>
              <a:rPr lang="en-US" sz="2400" b="1" dirty="0" smtClean="0">
                <a:solidFill>
                  <a:schemeClr val="accent3"/>
                </a:solidFill>
                <a:latin typeface="+mj-lt"/>
                <a:cs typeface="Arial" pitchFamily="34" charset="0"/>
              </a:rPr>
              <a:t>is </a:t>
            </a:r>
            <a:r>
              <a:rPr lang="en-US" sz="2400" b="1" dirty="0">
                <a:solidFill>
                  <a:schemeClr val="accent3"/>
                </a:solidFill>
                <a:latin typeface="+mj-lt"/>
                <a:cs typeface="Arial" pitchFamily="34" charset="0"/>
              </a:rPr>
              <a:t>in Green</a:t>
            </a:r>
          </a:p>
        </p:txBody>
      </p:sp>
      <p:sp>
        <p:nvSpPr>
          <p:cNvPr id="21" name="Slide Number Placeholder 20"/>
          <p:cNvSpPr>
            <a:spLocks noGrp="1"/>
          </p:cNvSpPr>
          <p:nvPr>
            <p:ph type="sldNum" sz="quarter" idx="10"/>
          </p:nvPr>
        </p:nvSpPr>
        <p:spPr/>
        <p:txBody>
          <a:bodyPr/>
          <a:lstStyle/>
          <a:p>
            <a:fld id="{0A9724E5-0A80-3C41-8955-F8E17D92E2DB}" type="slidenum">
              <a:rPr lang="en-US" smtClean="0"/>
              <a:pPr/>
              <a:t>12</a:t>
            </a:fld>
            <a:endParaRPr lang="en-US" dirty="0"/>
          </a:p>
        </p:txBody>
      </p:sp>
      <p:sp>
        <p:nvSpPr>
          <p:cNvPr id="33" name="TextBox 129"/>
          <p:cNvSpPr txBox="1">
            <a:spLocks noChangeArrowheads="1"/>
          </p:cNvSpPr>
          <p:nvPr/>
        </p:nvSpPr>
        <p:spPr bwMode="auto">
          <a:xfrm>
            <a:off x="7012339" y="5567305"/>
            <a:ext cx="1895070" cy="461665"/>
          </a:xfrm>
          <a:prstGeom prst="rect">
            <a:avLst/>
          </a:prstGeom>
          <a:noFill/>
          <a:ln w="9525">
            <a:noFill/>
            <a:miter lim="800000"/>
            <a:headEnd/>
            <a:tailEnd/>
          </a:ln>
        </p:spPr>
        <p:txBody>
          <a:bodyPr wrap="none">
            <a:spAutoFit/>
          </a:bodyPr>
          <a:lstStyle/>
          <a:p>
            <a:pPr algn="ctr" fontAlgn="base">
              <a:spcBef>
                <a:spcPct val="0"/>
              </a:spcBef>
              <a:spcAft>
                <a:spcPct val="0"/>
              </a:spcAft>
            </a:pPr>
            <a:r>
              <a:rPr lang="en-US" sz="2400" b="1" i="1" dirty="0">
                <a:solidFill>
                  <a:schemeClr val="accent2"/>
                </a:solidFill>
                <a:cs typeface="Arial" pitchFamily="34" charset="0"/>
              </a:rPr>
              <a:t>10% Margin</a:t>
            </a:r>
          </a:p>
        </p:txBody>
      </p:sp>
      <p:sp>
        <p:nvSpPr>
          <p:cNvPr id="114" name="Rectangle 113"/>
          <p:cNvSpPr/>
          <p:nvPr/>
        </p:nvSpPr>
        <p:spPr>
          <a:xfrm>
            <a:off x="7190074" y="5467862"/>
            <a:ext cx="500458" cy="646331"/>
          </a:xfrm>
          <a:prstGeom prst="rect">
            <a:avLst/>
          </a:prstGeom>
          <a:noFill/>
        </p:spPr>
        <p:txBody>
          <a:bodyPr wrap="none">
            <a:spAutoFit/>
          </a:bodyPr>
          <a:lstStyle/>
          <a:p>
            <a:pPr algn="ctr" fontAlgn="base">
              <a:spcBef>
                <a:spcPct val="0"/>
              </a:spcBef>
              <a:spcAft>
                <a:spcPct val="0"/>
              </a:spcAft>
              <a:defRPr/>
            </a:pPr>
            <a:r>
              <a:rPr lang="en-US" sz="3600" b="1" i="1" dirty="0">
                <a:ln w="1905"/>
                <a:solidFill>
                  <a:schemeClr val="accent3"/>
                </a:solidFill>
                <a:effectLst>
                  <a:innerShdw blurRad="69850" dist="43180" dir="5400000">
                    <a:srgbClr val="000000">
                      <a:alpha val="65000"/>
                    </a:srgbClr>
                  </a:innerShdw>
                </a:effectLst>
                <a:latin typeface="+mj-lt"/>
                <a:cs typeface="Arial" pitchFamily="34" charset="0"/>
              </a:rPr>
              <a:t>X</a:t>
            </a:r>
          </a:p>
        </p:txBody>
      </p:sp>
      <p:pic>
        <p:nvPicPr>
          <p:cNvPr id="24" name="Picture 23" descr="manager3-no-circ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1143" y="4961518"/>
            <a:ext cx="1096458" cy="996598"/>
          </a:xfrm>
          <a:prstGeom prst="rect">
            <a:avLst/>
          </a:prstGeom>
        </p:spPr>
      </p:pic>
      <p:pic>
        <p:nvPicPr>
          <p:cNvPr id="35" name="Picture 34" descr="manager2-no-circl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27020" y="2168750"/>
            <a:ext cx="1044101" cy="1038406"/>
          </a:xfrm>
          <a:prstGeom prst="rect">
            <a:avLst/>
          </a:prstGeom>
        </p:spPr>
      </p:pic>
      <p:sp>
        <p:nvSpPr>
          <p:cNvPr id="36" name="Rounded Rectangle 35"/>
          <p:cNvSpPr/>
          <p:nvPr/>
        </p:nvSpPr>
        <p:spPr>
          <a:xfrm>
            <a:off x="5739791" y="5855400"/>
            <a:ext cx="1232284" cy="221272"/>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SUPPLIER</a:t>
            </a:r>
            <a:endParaRPr lang="en-US" sz="1100" b="1" dirty="0">
              <a:solidFill>
                <a:srgbClr val="5C5C5C"/>
              </a:solidFill>
            </a:endParaRPr>
          </a:p>
        </p:txBody>
      </p:sp>
      <p:sp>
        <p:nvSpPr>
          <p:cNvPr id="37" name="Rounded Rectangle 36"/>
          <p:cNvSpPr/>
          <p:nvPr/>
        </p:nvSpPr>
        <p:spPr>
          <a:xfrm>
            <a:off x="3626514" y="3086118"/>
            <a:ext cx="1462816" cy="221272"/>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PROCUREMENT</a:t>
            </a:r>
            <a:endParaRPr lang="en-US" sz="1100" b="1" dirty="0">
              <a:solidFill>
                <a:srgbClr val="5C5C5C"/>
              </a:solidFill>
            </a:endParaRPr>
          </a:p>
        </p:txBody>
      </p:sp>
      <p:pic>
        <p:nvPicPr>
          <p:cNvPr id="38" name="Picture 37" descr="manager1-no-circle.png"/>
          <p:cNvPicPr>
            <a:picLocks noChangeAspect="1"/>
          </p:cNvPicPr>
          <p:nvPr/>
        </p:nvPicPr>
        <p:blipFill rotWithShape="1">
          <a:blip r:embed="rId6">
            <a:extLst>
              <a:ext uri="{28A0092B-C50C-407E-A947-70E740481C1C}">
                <a14:useLocalDpi xmlns:a14="http://schemas.microsoft.com/office/drawing/2010/main" val="0"/>
              </a:ext>
            </a:extLst>
          </a:blip>
          <a:srcRect l="3379" r="-1"/>
          <a:stretch/>
        </p:blipFill>
        <p:spPr>
          <a:xfrm>
            <a:off x="1686215" y="4832679"/>
            <a:ext cx="1101492" cy="1070688"/>
          </a:xfrm>
          <a:prstGeom prst="rect">
            <a:avLst/>
          </a:prstGeom>
        </p:spPr>
      </p:pic>
      <p:sp>
        <p:nvSpPr>
          <p:cNvPr id="39" name="Rounded Rectangle 38"/>
          <p:cNvSpPr/>
          <p:nvPr/>
        </p:nvSpPr>
        <p:spPr>
          <a:xfrm>
            <a:off x="1606273" y="5780703"/>
            <a:ext cx="1221972" cy="407636"/>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BUSINESS CUSTOMER</a:t>
            </a:r>
            <a:endParaRPr lang="en-US" sz="1100" b="1" dirty="0">
              <a:solidFill>
                <a:srgbClr val="5C5C5C"/>
              </a:solidFill>
            </a:endParaRPr>
          </a:p>
        </p:txBody>
      </p:sp>
    </p:spTree>
    <p:extLst>
      <p:ext uri="{BB962C8B-B14F-4D97-AF65-F5344CB8AC3E}">
        <p14:creationId xmlns:p14="http://schemas.microsoft.com/office/powerpoint/2010/main" val="47176021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fade">
                                      <p:cBhvr>
                                        <p:cTn id="7" dur="500"/>
                                        <p:tgtEl>
                                          <p:spTgt spid="1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500"/>
                                        <p:tgtEl>
                                          <p:spTgt spid="11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fade">
                                      <p:cBhvr>
                                        <p:cTn id="15" dur="500"/>
                                        <p:tgtEl>
                                          <p:spTgt spid="10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3"/>
                                        </p:tgtEl>
                                        <p:attrNameLst>
                                          <p:attrName>style.visibility</p:attrName>
                                        </p:attrNameLst>
                                      </p:cBhvr>
                                      <p:to>
                                        <p:strVal val="visible"/>
                                      </p:to>
                                    </p:set>
                                    <p:animEffect transition="in" filter="fade">
                                      <p:cBhvr>
                                        <p:cTn id="20" dur="500"/>
                                        <p:tgtEl>
                                          <p:spTgt spid="1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0"/>
                                        </p:tgtEl>
                                        <p:attrNameLst>
                                          <p:attrName>style.visibility</p:attrName>
                                        </p:attrNameLst>
                                      </p:cBhvr>
                                      <p:to>
                                        <p:strVal val="visible"/>
                                      </p:to>
                                    </p:set>
                                    <p:animEffect transition="in" filter="fade">
                                      <p:cBhvr>
                                        <p:cTn id="23" dur="500"/>
                                        <p:tgtEl>
                                          <p:spTgt spid="1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fade">
                                      <p:cBhvr>
                                        <p:cTn id="28" dur="500"/>
                                        <p:tgtEl>
                                          <p:spTgt spid="1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fade">
                                      <p:cBhvr>
                                        <p:cTn id="31" dur="500"/>
                                        <p:tgtEl>
                                          <p:spTgt spid="1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3615"/>
                                        </p:tgtEl>
                                        <p:attrNameLst>
                                          <p:attrName>style.visibility</p:attrName>
                                        </p:attrNameLst>
                                      </p:cBhvr>
                                      <p:to>
                                        <p:strVal val="visible"/>
                                      </p:to>
                                    </p:set>
                                    <p:animEffect transition="in" filter="fade">
                                      <p:cBhvr>
                                        <p:cTn id="36" dur="500"/>
                                        <p:tgtEl>
                                          <p:spTgt spid="236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616"/>
                                        </p:tgtEl>
                                        <p:attrNameLst>
                                          <p:attrName>style.visibility</p:attrName>
                                        </p:attrNameLst>
                                      </p:cBhvr>
                                      <p:to>
                                        <p:strVal val="visible"/>
                                      </p:to>
                                    </p:set>
                                    <p:animEffect transition="in" filter="fade">
                                      <p:cBhvr>
                                        <p:cTn id="39" dur="500"/>
                                        <p:tgtEl>
                                          <p:spTgt spid="23616"/>
                                        </p:tgtEl>
                                      </p:cBhvr>
                                    </p:animEffect>
                                  </p:childTnLst>
                                </p:cTn>
                              </p:par>
                            </p:childTnLst>
                          </p:cTn>
                        </p:par>
                        <p:par>
                          <p:cTn id="40" fill="hold">
                            <p:stCondLst>
                              <p:cond delay="500"/>
                            </p:stCondLst>
                            <p:childTnLst>
                              <p:par>
                                <p:cTn id="41" presetID="26" presetClass="emph" presetSubtype="0" repeatCount="5000" fill="hold" nodeType="afterEffect">
                                  <p:stCondLst>
                                    <p:cond delay="0"/>
                                  </p:stCondLst>
                                  <p:childTnLst>
                                    <p:animEffect transition="out" filter="fade">
                                      <p:cBhvr>
                                        <p:cTn id="42" dur="1000" tmFilter="0, 0; .2, .5; .8, .5; 1, 0"/>
                                        <p:tgtEl>
                                          <p:spTgt spid="23615"/>
                                        </p:tgtEl>
                                      </p:cBhvr>
                                    </p:animEffect>
                                    <p:animScale>
                                      <p:cBhvr>
                                        <p:cTn id="43" dur="500" autoRev="1" fill="hold"/>
                                        <p:tgtEl>
                                          <p:spTgt spid="236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0" grpId="0"/>
      <p:bldP spid="111" grpId="0"/>
      <p:bldP spid="112" grpId="0"/>
      <p:bldP spid="113" grpId="0"/>
      <p:bldP spid="23616" grpId="0" animBg="1"/>
      <p:bldP spid="119" grpId="0"/>
      <p:bldP spid="1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Isosceles Triangle 19"/>
          <p:cNvSpPr/>
          <p:nvPr/>
        </p:nvSpPr>
        <p:spPr>
          <a:xfrm>
            <a:off x="2675557" y="2498399"/>
            <a:ext cx="4251960" cy="3156156"/>
          </a:xfrm>
          <a:prstGeom prst="triangle">
            <a:avLst/>
          </a:prstGeom>
          <a:solidFill>
            <a:srgbClr val="F77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b="1" dirty="0"/>
          </a:p>
        </p:txBody>
      </p:sp>
      <p:sp>
        <p:nvSpPr>
          <p:cNvPr id="127" name="Content Placeholder 126"/>
          <p:cNvSpPr>
            <a:spLocks noGrp="1"/>
          </p:cNvSpPr>
          <p:nvPr>
            <p:ph idx="1"/>
          </p:nvPr>
        </p:nvSpPr>
        <p:spPr>
          <a:xfrm>
            <a:off x="476273" y="1082675"/>
            <a:ext cx="8210527" cy="627978"/>
          </a:xfrm>
        </p:spPr>
        <p:txBody>
          <a:bodyPr>
            <a:normAutofit/>
          </a:bodyPr>
          <a:lstStyle/>
          <a:p>
            <a:pPr>
              <a:buFontTx/>
              <a:buNone/>
            </a:pPr>
            <a:r>
              <a:rPr lang="en-US" sz="2400" dirty="0" smtClean="0"/>
              <a:t>Senior </a:t>
            </a:r>
            <a:r>
              <a:rPr lang="en-US" sz="2400" dirty="0"/>
              <a:t>Leadership has to drive the paradigm shift!</a:t>
            </a:r>
          </a:p>
        </p:txBody>
      </p:sp>
      <p:sp>
        <p:nvSpPr>
          <p:cNvPr id="45061" name="Title 157"/>
          <p:cNvSpPr>
            <a:spLocks noGrp="1"/>
          </p:cNvSpPr>
          <p:nvPr>
            <p:ph type="title"/>
          </p:nvPr>
        </p:nvSpPr>
        <p:spPr>
          <a:xfrm>
            <a:off x="457200" y="50798"/>
            <a:ext cx="8229600" cy="782637"/>
          </a:xfrm>
        </p:spPr>
        <p:txBody>
          <a:bodyPr/>
          <a:lstStyle/>
          <a:p>
            <a:r>
              <a:rPr lang="en-US" dirty="0"/>
              <a:t>Breaking </a:t>
            </a:r>
            <a:r>
              <a:rPr lang="en-US" dirty="0" smtClean="0"/>
              <a:t>The </a:t>
            </a:r>
            <a:r>
              <a:rPr lang="en-US" dirty="0"/>
              <a:t>Paradigm Thinking</a:t>
            </a:r>
          </a:p>
        </p:txBody>
      </p:sp>
      <p:sp>
        <p:nvSpPr>
          <p:cNvPr id="115" name="Oval Callout 114"/>
          <p:cNvSpPr>
            <a:spLocks noChangeArrowheads="1"/>
          </p:cNvSpPr>
          <p:nvPr/>
        </p:nvSpPr>
        <p:spPr bwMode="auto">
          <a:xfrm>
            <a:off x="5909763" y="1860845"/>
            <a:ext cx="3081288" cy="1807133"/>
          </a:xfrm>
          <a:prstGeom prst="wedgeEllipseCallout">
            <a:avLst>
              <a:gd name="adj1" fmla="val -66719"/>
              <a:gd name="adj2" fmla="val 71690"/>
            </a:avLst>
          </a:prstGeom>
          <a:solidFill>
            <a:schemeClr val="bg2">
              <a:lumMod val="50000"/>
            </a:schemeClr>
          </a:solidFill>
          <a:ln w="9525">
            <a:noFill/>
            <a:round/>
            <a:headEnd/>
            <a:tailEnd/>
          </a:ln>
          <a:effectLst>
            <a:outerShdw blurRad="50800" dist="38100" dir="2700000" algn="tl" rotWithShape="0">
              <a:prstClr val="black">
                <a:alpha val="40000"/>
              </a:prstClr>
            </a:outerShdw>
          </a:effectLst>
        </p:spPr>
        <p:txBody>
          <a:bodyPr>
            <a:prstTxWarp prst="textNoShape">
              <a:avLst/>
            </a:prstTxWarp>
          </a:bodyPr>
          <a:lstStyle/>
          <a:p>
            <a:endParaRPr lang="en-US">
              <a:latin typeface="Arial" pitchFamily="34" charset="0"/>
            </a:endParaRPr>
          </a:p>
        </p:txBody>
      </p:sp>
      <p:sp>
        <p:nvSpPr>
          <p:cNvPr id="120" name="Rectangle 119"/>
          <p:cNvSpPr>
            <a:spLocks noChangeArrowheads="1"/>
          </p:cNvSpPr>
          <p:nvPr/>
        </p:nvSpPr>
        <p:spPr bwMode="auto">
          <a:xfrm>
            <a:off x="6155775" y="2038428"/>
            <a:ext cx="2680392" cy="1479892"/>
          </a:xfrm>
          <a:prstGeom prst="rect">
            <a:avLst/>
          </a:prstGeom>
          <a:noFill/>
          <a:ln w="9525">
            <a:noFill/>
            <a:miter lim="800000"/>
            <a:headEnd/>
            <a:tailEnd/>
          </a:ln>
        </p:spPr>
        <p:txBody>
          <a:bodyPr wrap="square">
            <a:prstTxWarp prst="textNoShape">
              <a:avLst/>
            </a:prstTxWarp>
            <a:spAutoFit/>
          </a:bodyPr>
          <a:lstStyle/>
          <a:p>
            <a:pPr algn="ctr">
              <a:lnSpc>
                <a:spcPts val="1800"/>
              </a:lnSpc>
            </a:pPr>
            <a:r>
              <a:rPr lang="en-US" sz="1600" b="1" i="1" dirty="0">
                <a:solidFill>
                  <a:schemeClr val="bg1"/>
                </a:solidFill>
                <a:latin typeface="Arial" pitchFamily="34" charset="0"/>
              </a:rPr>
              <a:t>It’s OK for a service provider to earn 30% margins…if they achieve things we would not get with traditional approaches</a:t>
            </a:r>
          </a:p>
        </p:txBody>
      </p:sp>
      <p:sp>
        <p:nvSpPr>
          <p:cNvPr id="45080" name="Oval Callout 122"/>
          <p:cNvSpPr>
            <a:spLocks noChangeArrowheads="1"/>
          </p:cNvSpPr>
          <p:nvPr/>
        </p:nvSpPr>
        <p:spPr bwMode="auto">
          <a:xfrm>
            <a:off x="296222" y="3402354"/>
            <a:ext cx="2617550" cy="1956276"/>
          </a:xfrm>
          <a:prstGeom prst="wedgeEllipseCallout">
            <a:avLst>
              <a:gd name="adj1" fmla="val 92128"/>
              <a:gd name="adj2" fmla="val 1353"/>
            </a:avLst>
          </a:prstGeom>
          <a:solidFill>
            <a:schemeClr val="bg2">
              <a:lumMod val="50000"/>
            </a:schemeClr>
          </a:solidFill>
          <a:ln w="9525">
            <a:noFill/>
            <a:round/>
            <a:headEnd/>
            <a:tailEnd/>
          </a:ln>
          <a:effectLst>
            <a:outerShdw blurRad="50800" dist="38100" dir="2700000" algn="tl" rotWithShape="0">
              <a:prstClr val="black">
                <a:alpha val="40000"/>
              </a:prstClr>
            </a:outerShdw>
          </a:effectLst>
        </p:spPr>
        <p:txBody>
          <a:bodyPr>
            <a:prstTxWarp prst="textNoShape">
              <a:avLst/>
            </a:prstTxWarp>
          </a:bodyPr>
          <a:lstStyle/>
          <a:p>
            <a:endParaRPr lang="en-US">
              <a:latin typeface="Arial" pitchFamily="34" charset="0"/>
            </a:endParaRPr>
          </a:p>
        </p:txBody>
      </p:sp>
      <p:sp>
        <p:nvSpPr>
          <p:cNvPr id="45081" name="Rectangle 123"/>
          <p:cNvSpPr>
            <a:spLocks noChangeArrowheads="1"/>
          </p:cNvSpPr>
          <p:nvPr/>
        </p:nvSpPr>
        <p:spPr bwMode="auto">
          <a:xfrm>
            <a:off x="476273" y="3592996"/>
            <a:ext cx="2162503" cy="1569660"/>
          </a:xfrm>
          <a:prstGeom prst="rect">
            <a:avLst/>
          </a:prstGeom>
          <a:noFill/>
          <a:ln w="9525">
            <a:noFill/>
            <a:miter lim="800000"/>
            <a:headEnd/>
            <a:tailEnd/>
          </a:ln>
        </p:spPr>
        <p:txBody>
          <a:bodyPr wrap="square">
            <a:prstTxWarp prst="textNoShape">
              <a:avLst/>
            </a:prstTxWarp>
            <a:spAutoFit/>
          </a:bodyPr>
          <a:lstStyle/>
          <a:p>
            <a:pPr algn="ctr"/>
            <a:r>
              <a:rPr lang="en-US" sz="1600" b="1" i="1" dirty="0">
                <a:solidFill>
                  <a:schemeClr val="bg1"/>
                </a:solidFill>
                <a:latin typeface="Arial" pitchFamily="34" charset="0"/>
              </a:rPr>
              <a:t>It’s OK for the service provider to play some of the “management” role if they are better at it that we are</a:t>
            </a:r>
            <a:endParaRPr lang="en-US" sz="1600" dirty="0">
              <a:solidFill>
                <a:schemeClr val="bg1"/>
              </a:solidFill>
              <a:latin typeface="Arial" pitchFamily="34" charset="0"/>
            </a:endParaRPr>
          </a:p>
        </p:txBody>
      </p:sp>
      <p:sp>
        <p:nvSpPr>
          <p:cNvPr id="17" name="Slide Number Placeholder 16"/>
          <p:cNvSpPr>
            <a:spLocks noGrp="1"/>
          </p:cNvSpPr>
          <p:nvPr>
            <p:ph type="sldNum" sz="quarter" idx="10"/>
          </p:nvPr>
        </p:nvSpPr>
        <p:spPr/>
        <p:txBody>
          <a:bodyPr/>
          <a:lstStyle/>
          <a:p>
            <a:fld id="{0A9724E5-0A80-3C41-8955-F8E17D92E2DB}" type="slidenum">
              <a:rPr lang="en-US" smtClean="0"/>
              <a:pPr/>
              <a:t>13</a:t>
            </a:fld>
            <a:endParaRPr lang="en-US" dirty="0"/>
          </a:p>
        </p:txBody>
      </p:sp>
      <p:sp>
        <p:nvSpPr>
          <p:cNvPr id="27" name="TextBox 26"/>
          <p:cNvSpPr txBox="1">
            <a:spLocks noChangeArrowheads="1"/>
          </p:cNvSpPr>
          <p:nvPr/>
        </p:nvSpPr>
        <p:spPr bwMode="auto">
          <a:xfrm>
            <a:off x="3635560" y="4085438"/>
            <a:ext cx="2373962" cy="1077218"/>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3200" dirty="0" smtClean="0">
                <a:solidFill>
                  <a:schemeClr val="bg2"/>
                </a:solidFill>
                <a:latin typeface="+mn-lt"/>
                <a:cs typeface="Arial" pitchFamily="34" charset="0"/>
              </a:rPr>
              <a:t>Senior</a:t>
            </a:r>
          </a:p>
          <a:p>
            <a:pPr algn="ctr" fontAlgn="base">
              <a:spcBef>
                <a:spcPct val="0"/>
              </a:spcBef>
              <a:spcAft>
                <a:spcPct val="0"/>
              </a:spcAft>
            </a:pPr>
            <a:r>
              <a:rPr lang="en-US" sz="3200" dirty="0" smtClean="0">
                <a:solidFill>
                  <a:schemeClr val="bg2"/>
                </a:solidFill>
                <a:cs typeface="Arial" pitchFamily="34" charset="0"/>
              </a:rPr>
              <a:t>Leadership</a:t>
            </a:r>
            <a:endParaRPr lang="en-US" sz="3200" dirty="0">
              <a:solidFill>
                <a:schemeClr val="bg2"/>
              </a:solidFill>
              <a:latin typeface="+mn-lt"/>
              <a:cs typeface="Arial" pitchFamily="34" charset="0"/>
            </a:endParaRPr>
          </a:p>
        </p:txBody>
      </p:sp>
      <p:sp>
        <p:nvSpPr>
          <p:cNvPr id="28" name="Oval Callout 27"/>
          <p:cNvSpPr>
            <a:spLocks noChangeArrowheads="1"/>
          </p:cNvSpPr>
          <p:nvPr/>
        </p:nvSpPr>
        <p:spPr bwMode="auto">
          <a:xfrm>
            <a:off x="859786" y="1800571"/>
            <a:ext cx="2652043" cy="1701530"/>
          </a:xfrm>
          <a:prstGeom prst="wedgeEllipseCallout">
            <a:avLst>
              <a:gd name="adj1" fmla="val 75192"/>
              <a:gd name="adj2" fmla="val 84129"/>
            </a:avLst>
          </a:prstGeom>
          <a:solidFill>
            <a:schemeClr val="bg2">
              <a:lumMod val="50000"/>
            </a:schemeClr>
          </a:solidFill>
          <a:ln w="9525">
            <a:noFill/>
            <a:round/>
            <a:headEnd/>
            <a:tailEnd/>
          </a:ln>
          <a:effectLst>
            <a:outerShdw blurRad="50800" dist="38100" dir="2700000" algn="tl" rotWithShape="0">
              <a:prstClr val="black">
                <a:alpha val="40000"/>
              </a:prstClr>
            </a:outerShdw>
          </a:effectLst>
        </p:spPr>
        <p:txBody>
          <a:bodyPr>
            <a:prstTxWarp prst="textNoShape">
              <a:avLst/>
            </a:prstTxWarp>
          </a:bodyPr>
          <a:lstStyle/>
          <a:p>
            <a:endParaRPr lang="en-US">
              <a:latin typeface="Arial" pitchFamily="34" charset="0"/>
            </a:endParaRPr>
          </a:p>
        </p:txBody>
      </p:sp>
      <p:sp>
        <p:nvSpPr>
          <p:cNvPr id="29" name="Rectangle 28"/>
          <p:cNvSpPr>
            <a:spLocks noChangeArrowheads="1"/>
          </p:cNvSpPr>
          <p:nvPr/>
        </p:nvSpPr>
        <p:spPr bwMode="auto">
          <a:xfrm>
            <a:off x="840538" y="2010503"/>
            <a:ext cx="2597900" cy="1323439"/>
          </a:xfrm>
          <a:prstGeom prst="rect">
            <a:avLst/>
          </a:prstGeom>
          <a:noFill/>
          <a:ln w="9525">
            <a:noFill/>
            <a:miter lim="800000"/>
            <a:headEnd/>
            <a:tailEnd/>
          </a:ln>
        </p:spPr>
        <p:txBody>
          <a:bodyPr wrap="square">
            <a:prstTxWarp prst="textNoShape">
              <a:avLst/>
            </a:prstTxWarp>
            <a:spAutoFit/>
          </a:bodyPr>
          <a:lstStyle/>
          <a:p>
            <a:pPr algn="ctr"/>
            <a:r>
              <a:rPr lang="en-US" sz="1600" b="1" i="1" dirty="0">
                <a:solidFill>
                  <a:schemeClr val="bg1"/>
                </a:solidFill>
                <a:latin typeface="Arial" pitchFamily="34" charset="0"/>
              </a:rPr>
              <a:t>It’s OK to have </a:t>
            </a:r>
            <a:r>
              <a:rPr lang="en-US" sz="1600" b="1" i="1" dirty="0" smtClean="0">
                <a:solidFill>
                  <a:schemeClr val="bg1"/>
                </a:solidFill>
                <a:latin typeface="Arial" pitchFamily="34" charset="0"/>
              </a:rPr>
              <a:t/>
            </a:r>
            <a:br>
              <a:rPr lang="en-US" sz="1600" b="1" i="1" dirty="0" smtClean="0">
                <a:solidFill>
                  <a:schemeClr val="bg1"/>
                </a:solidFill>
                <a:latin typeface="Arial" pitchFamily="34" charset="0"/>
              </a:rPr>
            </a:br>
            <a:r>
              <a:rPr lang="en-US" sz="1600" b="1" i="1" dirty="0" smtClean="0">
                <a:solidFill>
                  <a:schemeClr val="bg1"/>
                </a:solidFill>
                <a:latin typeface="Arial" pitchFamily="34" charset="0"/>
              </a:rPr>
              <a:t>a long </a:t>
            </a:r>
            <a:r>
              <a:rPr lang="en-US" sz="1600" b="1" i="1" dirty="0">
                <a:solidFill>
                  <a:schemeClr val="bg1"/>
                </a:solidFill>
                <a:latin typeface="Arial" pitchFamily="34" charset="0"/>
              </a:rPr>
              <a:t>term contract when it makes sense </a:t>
            </a:r>
            <a:r>
              <a:rPr lang="en-US" sz="1600" b="1" i="1" dirty="0" smtClean="0">
                <a:solidFill>
                  <a:schemeClr val="bg1"/>
                </a:solidFill>
                <a:latin typeface="Arial" pitchFamily="34" charset="0"/>
              </a:rPr>
              <a:t/>
            </a:r>
            <a:br>
              <a:rPr lang="en-US" sz="1600" b="1" i="1" dirty="0" smtClean="0">
                <a:solidFill>
                  <a:schemeClr val="bg1"/>
                </a:solidFill>
                <a:latin typeface="Arial" pitchFamily="34" charset="0"/>
              </a:rPr>
            </a:br>
            <a:r>
              <a:rPr lang="en-US" sz="1600" b="1" i="1" dirty="0" smtClean="0">
                <a:solidFill>
                  <a:schemeClr val="bg1"/>
                </a:solidFill>
                <a:latin typeface="Arial" pitchFamily="34" charset="0"/>
              </a:rPr>
              <a:t>to incentivize </a:t>
            </a:r>
            <a:r>
              <a:rPr lang="en-US" sz="1600" b="1" i="1" dirty="0">
                <a:solidFill>
                  <a:schemeClr val="bg1"/>
                </a:solidFill>
                <a:latin typeface="Arial" pitchFamily="34" charset="0"/>
              </a:rPr>
              <a:t>for investments</a:t>
            </a:r>
            <a:endParaRPr lang="en-US" sz="1600" dirty="0">
              <a:solidFill>
                <a:schemeClr val="bg1"/>
              </a:solidFill>
              <a:latin typeface="Arial" pitchFamily="34" charset="0"/>
            </a:endParaRPr>
          </a:p>
        </p:txBody>
      </p:sp>
      <p:pic>
        <p:nvPicPr>
          <p:cNvPr id="22" name="Picture 21" descr="manager3-no-circ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1178" y="4860331"/>
            <a:ext cx="1096458" cy="996598"/>
          </a:xfrm>
          <a:prstGeom prst="rect">
            <a:avLst/>
          </a:prstGeom>
        </p:spPr>
      </p:pic>
      <p:pic>
        <p:nvPicPr>
          <p:cNvPr id="24" name="Picture 23" descr="manager2-no-circ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7055" y="2010503"/>
            <a:ext cx="1044101" cy="1038406"/>
          </a:xfrm>
          <a:prstGeom prst="rect">
            <a:avLst/>
          </a:prstGeom>
        </p:spPr>
      </p:pic>
      <p:sp>
        <p:nvSpPr>
          <p:cNvPr id="26" name="Rounded Rectangle 25"/>
          <p:cNvSpPr/>
          <p:nvPr/>
        </p:nvSpPr>
        <p:spPr>
          <a:xfrm>
            <a:off x="6199826" y="5754213"/>
            <a:ext cx="1232284" cy="221272"/>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SUPPLIER</a:t>
            </a:r>
            <a:endParaRPr lang="en-US" sz="1100" b="1" dirty="0">
              <a:solidFill>
                <a:srgbClr val="5C5C5C"/>
              </a:solidFill>
            </a:endParaRPr>
          </a:p>
        </p:txBody>
      </p:sp>
      <p:sp>
        <p:nvSpPr>
          <p:cNvPr id="31" name="Rounded Rectangle 30"/>
          <p:cNvSpPr/>
          <p:nvPr/>
        </p:nvSpPr>
        <p:spPr>
          <a:xfrm>
            <a:off x="4086549" y="2927871"/>
            <a:ext cx="1462816" cy="221272"/>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PROCUREMENT</a:t>
            </a:r>
            <a:endParaRPr lang="en-US" sz="1100" b="1" dirty="0">
              <a:solidFill>
                <a:srgbClr val="5C5C5C"/>
              </a:solidFill>
            </a:endParaRPr>
          </a:p>
        </p:txBody>
      </p:sp>
      <p:pic>
        <p:nvPicPr>
          <p:cNvPr id="36" name="Picture 35" descr="manager1-no-circle.png"/>
          <p:cNvPicPr>
            <a:picLocks noChangeAspect="1"/>
          </p:cNvPicPr>
          <p:nvPr/>
        </p:nvPicPr>
        <p:blipFill rotWithShape="1">
          <a:blip r:embed="rId5">
            <a:extLst>
              <a:ext uri="{28A0092B-C50C-407E-A947-70E740481C1C}">
                <a14:useLocalDpi xmlns:a14="http://schemas.microsoft.com/office/drawing/2010/main" val="0"/>
              </a:ext>
            </a:extLst>
          </a:blip>
          <a:srcRect l="3379" r="-1"/>
          <a:stretch/>
        </p:blipFill>
        <p:spPr>
          <a:xfrm>
            <a:off x="2186788" y="4818910"/>
            <a:ext cx="1101492" cy="1070688"/>
          </a:xfrm>
          <a:prstGeom prst="rect">
            <a:avLst/>
          </a:prstGeom>
        </p:spPr>
      </p:pic>
      <p:sp>
        <p:nvSpPr>
          <p:cNvPr id="37" name="Rounded Rectangle 36"/>
          <p:cNvSpPr/>
          <p:nvPr/>
        </p:nvSpPr>
        <p:spPr>
          <a:xfrm>
            <a:off x="2106846" y="5766934"/>
            <a:ext cx="1221972" cy="407636"/>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BUSINESS CUSTOMER</a:t>
            </a:r>
            <a:endParaRPr lang="en-US" sz="1100" b="1" dirty="0">
              <a:solidFill>
                <a:srgbClr val="5C5C5C"/>
              </a:solidFill>
            </a:endParaRPr>
          </a:p>
        </p:txBody>
      </p:sp>
    </p:spTree>
    <p:extLst>
      <p:ext uri="{BB962C8B-B14F-4D97-AF65-F5344CB8AC3E}">
        <p14:creationId xmlns:p14="http://schemas.microsoft.com/office/powerpoint/2010/main" val="248380960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081"/>
                                        </p:tgtEl>
                                        <p:attrNameLst>
                                          <p:attrName>style.visibility</p:attrName>
                                        </p:attrNameLst>
                                      </p:cBhvr>
                                      <p:to>
                                        <p:strVal val="visible"/>
                                      </p:to>
                                    </p:set>
                                    <p:animEffect transition="in" filter="fade">
                                      <p:cBhvr>
                                        <p:cTn id="7" dur="500"/>
                                        <p:tgtEl>
                                          <p:spTgt spid="4508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080"/>
                                        </p:tgtEl>
                                        <p:attrNameLst>
                                          <p:attrName>style.visibility</p:attrName>
                                        </p:attrNameLst>
                                      </p:cBhvr>
                                      <p:to>
                                        <p:strVal val="visible"/>
                                      </p:to>
                                    </p:set>
                                    <p:animEffect transition="in" filter="fade">
                                      <p:cBhvr>
                                        <p:cTn id="10" dur="500"/>
                                        <p:tgtEl>
                                          <p:spTgt spid="4508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500"/>
                                        <p:tgtEl>
                                          <p:spTgt spid="1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5"/>
                                        </p:tgtEl>
                                        <p:attrNameLst>
                                          <p:attrName>style.visibility</p:attrName>
                                        </p:attrNameLst>
                                      </p:cBhvr>
                                      <p:to>
                                        <p:strVal val="visible"/>
                                      </p:to>
                                    </p:set>
                                    <p:animEffect transition="in" filter="fade">
                                      <p:cBhvr>
                                        <p:cTn id="26"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20" grpId="0"/>
      <p:bldP spid="45080" grpId="0" animBg="1"/>
      <p:bldP spid="45081" grpId="0"/>
      <p:bldP spid="28"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52559"/>
            <a:ext cx="9137149" cy="2742973"/>
          </a:xfrm>
          <a:prstGeom prst="rect">
            <a:avLst/>
          </a:prstGeom>
        </p:spPr>
      </p:pic>
      <p:sp>
        <p:nvSpPr>
          <p:cNvPr id="12290" name="Rectangle 2"/>
          <p:cNvSpPr>
            <a:spLocks noGrp="1" noChangeArrowheads="1"/>
          </p:cNvSpPr>
          <p:nvPr>
            <p:ph type="title"/>
          </p:nvPr>
        </p:nvSpPr>
        <p:spPr/>
        <p:txBody>
          <a:bodyPr>
            <a:normAutofit/>
          </a:bodyPr>
          <a:lstStyle/>
          <a:p>
            <a:r>
              <a:rPr lang="en-US" dirty="0" smtClean="0"/>
              <a:t>Benefits:  The Vested Approach Works!</a:t>
            </a:r>
          </a:p>
        </p:txBody>
      </p:sp>
      <p:sp>
        <p:nvSpPr>
          <p:cNvPr id="5" name="Slide Number Placeholder 4"/>
          <p:cNvSpPr>
            <a:spLocks noGrp="1"/>
          </p:cNvSpPr>
          <p:nvPr>
            <p:ph type="sldNum" sz="quarter" idx="10"/>
          </p:nvPr>
        </p:nvSpPr>
        <p:spPr/>
        <p:txBody>
          <a:bodyPr/>
          <a:lstStyle/>
          <a:p>
            <a:fld id="{0A9724E5-0A80-3C41-8955-F8E17D92E2DB}" type="slidenum">
              <a:rPr lang="en-US" smtClean="0"/>
              <a:pPr/>
              <a:t>14</a:t>
            </a:fld>
            <a:endParaRPr lang="en-US" dirty="0"/>
          </a:p>
        </p:txBody>
      </p:sp>
      <p:sp>
        <p:nvSpPr>
          <p:cNvPr id="3" name="Rectangle 2"/>
          <p:cNvSpPr/>
          <p:nvPr/>
        </p:nvSpPr>
        <p:spPr>
          <a:xfrm>
            <a:off x="1734104" y="5300378"/>
            <a:ext cx="6952696" cy="400110"/>
          </a:xfrm>
          <a:prstGeom prst="rect">
            <a:avLst/>
          </a:prstGeom>
        </p:spPr>
        <p:txBody>
          <a:bodyPr wrap="square">
            <a:spAutoFit/>
          </a:bodyPr>
          <a:lstStyle/>
          <a:p>
            <a:pPr lvl="1"/>
            <a:r>
              <a:rPr lang="en-US" sz="2000" b="1" i="1" dirty="0" smtClean="0">
                <a:solidFill>
                  <a:srgbClr val="F77F00"/>
                </a:solidFill>
              </a:rPr>
              <a:t>Overall better </a:t>
            </a:r>
            <a:r>
              <a:rPr lang="en-US" sz="2000" b="1" i="1" dirty="0">
                <a:solidFill>
                  <a:srgbClr val="F77F00"/>
                </a:solidFill>
              </a:rPr>
              <a:t>value and enhanced </a:t>
            </a:r>
            <a:r>
              <a:rPr lang="en-US" sz="2000" b="1" i="1" dirty="0" smtClean="0">
                <a:solidFill>
                  <a:srgbClr val="F77F00"/>
                </a:solidFill>
              </a:rPr>
              <a:t>performance!</a:t>
            </a:r>
            <a:endParaRPr lang="en-US" sz="2000" b="1" i="1" dirty="0">
              <a:solidFill>
                <a:srgbClr val="F77F00"/>
              </a:solidFill>
            </a:endParaRPr>
          </a:p>
        </p:txBody>
      </p:sp>
      <p:sp>
        <p:nvSpPr>
          <p:cNvPr id="9" name="Rectangle 3"/>
          <p:cNvSpPr>
            <a:spLocks noGrp="1" noChangeArrowheads="1"/>
          </p:cNvSpPr>
          <p:nvPr>
            <p:ph idx="1"/>
          </p:nvPr>
        </p:nvSpPr>
        <p:spPr/>
        <p:txBody>
          <a:bodyPr>
            <a:noAutofit/>
          </a:bodyPr>
          <a:lstStyle/>
          <a:p>
            <a:r>
              <a:rPr lang="en-US" sz="2100" dirty="0" smtClean="0"/>
              <a:t>Focus on intended results, not activities</a:t>
            </a:r>
          </a:p>
          <a:p>
            <a:pPr lvl="1"/>
            <a:r>
              <a:rPr lang="en-US" sz="2100" dirty="0"/>
              <a:t>Parties </a:t>
            </a:r>
            <a:r>
              <a:rPr lang="en-US" sz="2100" dirty="0" smtClean="0"/>
              <a:t>are Vested in each other’s </a:t>
            </a:r>
            <a:r>
              <a:rPr lang="en-US" sz="2100" dirty="0"/>
              <a:t>success; </a:t>
            </a:r>
            <a:r>
              <a:rPr lang="en-US" sz="2100" dirty="0" smtClean="0"/>
              <a:t>risk </a:t>
            </a:r>
            <a:r>
              <a:rPr lang="en-US" sz="2100" dirty="0"/>
              <a:t>and </a:t>
            </a:r>
            <a:r>
              <a:rPr lang="en-US" sz="2100" dirty="0" smtClean="0"/>
              <a:t>reward are shared to align interests</a:t>
            </a:r>
          </a:p>
          <a:p>
            <a:pPr lvl="1"/>
            <a:r>
              <a:rPr lang="en-US" sz="2100" dirty="0" smtClean="0"/>
              <a:t>Mutually </a:t>
            </a:r>
            <a:r>
              <a:rPr lang="en-US" sz="2100" dirty="0"/>
              <a:t>beneficial, shared incentives drive innovation and cost </a:t>
            </a:r>
            <a:r>
              <a:rPr lang="en-US" sz="2100" dirty="0" smtClean="0"/>
              <a:t>effectiveness</a:t>
            </a:r>
          </a:p>
          <a:p>
            <a:r>
              <a:rPr lang="en-US" sz="2100" dirty="0" smtClean="0"/>
              <a:t>Better </a:t>
            </a:r>
            <a:r>
              <a:rPr lang="en-US" sz="2100" dirty="0"/>
              <a:t>competition: not just </a:t>
            </a:r>
            <a:r>
              <a:rPr lang="en-US" sz="2100" dirty="0" smtClean="0"/>
              <a:t>activities/suppliers, </a:t>
            </a:r>
            <a:r>
              <a:rPr lang="en-US" sz="2100" dirty="0"/>
              <a:t>but solutions</a:t>
            </a:r>
          </a:p>
          <a:p>
            <a:pPr lvl="1"/>
            <a:r>
              <a:rPr lang="en-US" sz="2100" dirty="0" smtClean="0"/>
              <a:t>Mutually agreed Desired Outcomes creates buy</a:t>
            </a:r>
            <a:r>
              <a:rPr lang="en-US" sz="2100" dirty="0"/>
              <a:t>-in and </a:t>
            </a:r>
            <a:r>
              <a:rPr lang="en-US" sz="2100" dirty="0" smtClean="0"/>
              <a:t>focus</a:t>
            </a:r>
          </a:p>
          <a:p>
            <a:pPr lvl="1"/>
            <a:r>
              <a:rPr lang="en-US" sz="2100" dirty="0" smtClean="0"/>
              <a:t>Shared focus increases </a:t>
            </a:r>
            <a:r>
              <a:rPr lang="en-US" sz="2100" dirty="0"/>
              <a:t>likelihood of meeting corporate goals and </a:t>
            </a:r>
            <a:r>
              <a:rPr lang="en-US" sz="2100" dirty="0" smtClean="0"/>
              <a:t>objectives </a:t>
            </a:r>
            <a:endParaRPr lang="en-US" sz="2100" dirty="0"/>
          </a:p>
          <a:p>
            <a:pPr lvl="1"/>
            <a:r>
              <a:rPr lang="en-US" sz="2100" dirty="0"/>
              <a:t>TCO and ROI </a:t>
            </a:r>
            <a:r>
              <a:rPr lang="en-US" sz="2100" dirty="0" smtClean="0"/>
              <a:t>emphasis enables sustainable results beyond </a:t>
            </a:r>
            <a:r>
              <a:rPr lang="en-US" sz="2100" dirty="0"/>
              <a:t>simple </a:t>
            </a:r>
            <a:r>
              <a:rPr lang="en-US" sz="2100" dirty="0" smtClean="0"/>
              <a:t>“price” reductions</a:t>
            </a:r>
            <a:endParaRPr lang="en-US" sz="2100" dirty="0"/>
          </a:p>
        </p:txBody>
      </p:sp>
    </p:spTree>
    <p:extLst>
      <p:ext uri="{BB962C8B-B14F-4D97-AF65-F5344CB8AC3E}">
        <p14:creationId xmlns:p14="http://schemas.microsoft.com/office/powerpoint/2010/main" val="37307982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ok3.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5760" y="1435608"/>
            <a:ext cx="3202266" cy="4279392"/>
          </a:xfrm>
          <a:prstGeom prst="rect">
            <a:avLst/>
          </a:prstGeom>
        </p:spPr>
      </p:pic>
      <p:sp>
        <p:nvSpPr>
          <p:cNvPr id="5" name="Title 4"/>
          <p:cNvSpPr>
            <a:spLocks noGrp="1"/>
          </p:cNvSpPr>
          <p:nvPr>
            <p:ph type="title"/>
          </p:nvPr>
        </p:nvSpPr>
        <p:spPr>
          <a:xfrm>
            <a:off x="478302" y="61278"/>
            <a:ext cx="8208498" cy="782637"/>
          </a:xfrm>
        </p:spPr>
        <p:txBody>
          <a:bodyPr>
            <a:noAutofit/>
          </a:bodyPr>
          <a:lstStyle/>
          <a:p>
            <a:r>
              <a:rPr lang="en-US" dirty="0" smtClean="0"/>
              <a:t>Read About Success Stories</a:t>
            </a:r>
            <a:endParaRPr lang="en-US" dirty="0"/>
          </a:p>
        </p:txBody>
      </p:sp>
      <p:sp>
        <p:nvSpPr>
          <p:cNvPr id="12" name="Slide Number Placeholder 11"/>
          <p:cNvSpPr>
            <a:spLocks noGrp="1"/>
          </p:cNvSpPr>
          <p:nvPr>
            <p:ph type="sldNum" sz="quarter" idx="10"/>
          </p:nvPr>
        </p:nvSpPr>
        <p:spPr/>
        <p:txBody>
          <a:bodyPr/>
          <a:lstStyle/>
          <a:p>
            <a:fld id="{0A9724E5-0A80-3C41-8955-F8E17D92E2DB}" type="slidenum">
              <a:rPr lang="en-US" smtClean="0"/>
              <a:pPr/>
              <a:t>15</a:t>
            </a:fld>
            <a:endParaRPr lang="en-US" dirty="0"/>
          </a:p>
        </p:txBody>
      </p:sp>
      <p:sp>
        <p:nvSpPr>
          <p:cNvPr id="2" name="Rectangle 1"/>
          <p:cNvSpPr/>
          <p:nvPr/>
        </p:nvSpPr>
        <p:spPr>
          <a:xfrm>
            <a:off x="2998756" y="-88205"/>
            <a:ext cx="6015151" cy="543739"/>
          </a:xfrm>
          <a:prstGeom prst="rect">
            <a:avLst/>
          </a:prstGeom>
        </p:spPr>
        <p:txBody>
          <a:bodyPr wrap="square">
            <a:spAutoFit/>
          </a:bodyPr>
          <a:lstStyle/>
          <a:p>
            <a:pPr algn="ctr">
              <a:lnSpc>
                <a:spcPct val="90000"/>
              </a:lnSpc>
            </a:pPr>
            <a:endParaRPr lang="en-US" sz="3200" dirty="0">
              <a:solidFill>
                <a:schemeClr val="bg1"/>
              </a:solidFill>
            </a:endParaRPr>
          </a:p>
        </p:txBody>
      </p:sp>
      <p:sp>
        <p:nvSpPr>
          <p:cNvPr id="9" name="Content Placeholder 10"/>
          <p:cNvSpPr>
            <a:spLocks noGrp="1"/>
          </p:cNvSpPr>
          <p:nvPr>
            <p:ph sz="half" idx="2"/>
          </p:nvPr>
        </p:nvSpPr>
        <p:spPr>
          <a:xfrm>
            <a:off x="3355848" y="1435608"/>
            <a:ext cx="5327571" cy="4499736"/>
          </a:xfrm>
        </p:spPr>
        <p:txBody>
          <a:bodyPr>
            <a:noAutofit/>
          </a:bodyPr>
          <a:lstStyle/>
          <a:p>
            <a:pPr>
              <a:lnSpc>
                <a:spcPct val="110000"/>
              </a:lnSpc>
            </a:pPr>
            <a:r>
              <a:rPr lang="en-US" sz="2000" dirty="0"/>
              <a:t>P&amp;G (Real Estate/Facilities Management)</a:t>
            </a:r>
          </a:p>
          <a:p>
            <a:pPr>
              <a:lnSpc>
                <a:spcPct val="110000"/>
              </a:lnSpc>
            </a:pPr>
            <a:r>
              <a:rPr lang="en-US" sz="2000" b="1" i="1" dirty="0">
                <a:solidFill>
                  <a:schemeClr val="accent1"/>
                </a:solidFill>
              </a:rPr>
              <a:t>Microsoft (BPO)</a:t>
            </a:r>
          </a:p>
          <a:p>
            <a:pPr>
              <a:lnSpc>
                <a:spcPct val="110000"/>
              </a:lnSpc>
            </a:pPr>
            <a:r>
              <a:rPr lang="en-US" sz="2000" dirty="0"/>
              <a:t>McDonald’s (Supply Chain)</a:t>
            </a:r>
          </a:p>
          <a:p>
            <a:pPr>
              <a:lnSpc>
                <a:spcPct val="110000"/>
              </a:lnSpc>
            </a:pPr>
            <a:r>
              <a:rPr lang="en-US" sz="2000" dirty="0"/>
              <a:t>U.S. Dept. of Energy (Environmental Services)</a:t>
            </a:r>
          </a:p>
          <a:p>
            <a:pPr>
              <a:lnSpc>
                <a:spcPct val="110000"/>
              </a:lnSpc>
            </a:pPr>
            <a:r>
              <a:rPr lang="en-US" sz="2000" dirty="0"/>
              <a:t>State of Minnesota Dept. of Transportation (Construction)</a:t>
            </a:r>
          </a:p>
          <a:p>
            <a:pPr>
              <a:lnSpc>
                <a:spcPct val="110000"/>
              </a:lnSpc>
            </a:pPr>
            <a:r>
              <a:rPr lang="en-US" sz="2000" dirty="0"/>
              <a:t>Integrated Management Services (Staffing)</a:t>
            </a:r>
          </a:p>
          <a:p>
            <a:pPr>
              <a:lnSpc>
                <a:spcPct val="110000"/>
              </a:lnSpc>
            </a:pPr>
            <a:r>
              <a:rPr lang="en-US" sz="2000" dirty="0" err="1"/>
              <a:t>Diversey</a:t>
            </a:r>
            <a:r>
              <a:rPr lang="en-US" sz="2000" dirty="0"/>
              <a:t> (IT) </a:t>
            </a:r>
          </a:p>
          <a:p>
            <a:pPr>
              <a:lnSpc>
                <a:spcPct val="110000"/>
              </a:lnSpc>
            </a:pPr>
            <a:r>
              <a:rPr lang="en-US" sz="2000" dirty="0"/>
              <a:t>Water for People (non-profit NGO support in developing countries</a:t>
            </a:r>
            <a:r>
              <a:rPr lang="en-US" sz="2000" dirty="0" smtClean="0"/>
              <a:t>)</a:t>
            </a:r>
            <a:endParaRPr lang="en-US" sz="2000" dirty="0"/>
          </a:p>
        </p:txBody>
      </p:sp>
    </p:spTree>
    <p:extLst>
      <p:ext uri="{BB962C8B-B14F-4D97-AF65-F5344CB8AC3E}">
        <p14:creationId xmlns:p14="http://schemas.microsoft.com/office/powerpoint/2010/main" val="1269773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p:cNvSpPr/>
          <p:nvPr/>
        </p:nvSpPr>
        <p:spPr>
          <a:xfrm>
            <a:off x="6658284" y="2826386"/>
            <a:ext cx="2112207" cy="2082862"/>
          </a:xfrm>
          <a:prstGeom prst="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TextBox 62"/>
          <p:cNvSpPr txBox="1"/>
          <p:nvPr/>
        </p:nvSpPr>
        <p:spPr>
          <a:xfrm>
            <a:off x="6712477" y="2888662"/>
            <a:ext cx="2058014" cy="1938992"/>
          </a:xfrm>
          <a:prstGeom prst="rect">
            <a:avLst/>
          </a:prstGeom>
          <a:noFill/>
        </p:spPr>
        <p:txBody>
          <a:bodyPr wrap="square" rtlCol="0">
            <a:spAutoFit/>
          </a:bodyPr>
          <a:lstStyle/>
          <a:p>
            <a:r>
              <a:rPr lang="en-US" sz="1200" b="1" dirty="0">
                <a:solidFill>
                  <a:srgbClr val="FEFFFE"/>
                </a:solidFill>
                <a:ea typeface="Gill Sans Light" charset="0"/>
                <a:cs typeface="Gill Sans Light" charset="0"/>
                <a:sym typeface="Gill Sans Light" charset="0"/>
              </a:rPr>
              <a:t>7 year contract; added 5 years after first 2 years</a:t>
            </a:r>
          </a:p>
          <a:p>
            <a:endParaRPr lang="en-US" sz="1200" b="1" dirty="0">
              <a:solidFill>
                <a:srgbClr val="FEFFFE"/>
              </a:solidFill>
              <a:ea typeface="Gill Sans Light" charset="0"/>
              <a:cs typeface="Gill Sans Light" charset="0"/>
              <a:sym typeface="Gill Sans Light" charset="0"/>
            </a:endParaRPr>
          </a:p>
          <a:p>
            <a:r>
              <a:rPr lang="en-US" sz="1200" b="1" dirty="0">
                <a:solidFill>
                  <a:srgbClr val="FEFFFE"/>
                </a:solidFill>
                <a:ea typeface="Gill Sans Light" charset="0"/>
                <a:cs typeface="Gill Sans Light" charset="0"/>
                <a:sym typeface="Gill Sans Light" charset="0"/>
              </a:rPr>
              <a:t>Book of business expanded from $185 to $330m</a:t>
            </a:r>
          </a:p>
          <a:p>
            <a:endParaRPr lang="en-US" sz="1200" b="1" dirty="0">
              <a:solidFill>
                <a:srgbClr val="FEFFFE"/>
              </a:solidFill>
              <a:ea typeface="Gill Sans Light" charset="0"/>
              <a:cs typeface="Gill Sans Light" charset="0"/>
              <a:sym typeface="Gill Sans Light" charset="0"/>
            </a:endParaRPr>
          </a:p>
          <a:p>
            <a:r>
              <a:rPr lang="en-US" sz="1200" b="1" dirty="0">
                <a:solidFill>
                  <a:srgbClr val="FEFFFE"/>
                </a:solidFill>
                <a:ea typeface="Gill Sans Light" charset="0"/>
                <a:cs typeface="Gill Sans Light" charset="0"/>
                <a:sym typeface="Gill Sans Light" charset="0"/>
              </a:rPr>
              <a:t>Higher profitability; share of transformation value in profits</a:t>
            </a:r>
          </a:p>
        </p:txBody>
      </p:sp>
      <p:sp>
        <p:nvSpPr>
          <p:cNvPr id="61" name="Rectangle 60"/>
          <p:cNvSpPr/>
          <p:nvPr/>
        </p:nvSpPr>
        <p:spPr>
          <a:xfrm>
            <a:off x="4964305" y="1133956"/>
            <a:ext cx="2539909" cy="1190124"/>
          </a:xfrm>
          <a:prstGeom prst="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5018497" y="1196231"/>
            <a:ext cx="2485717" cy="1015663"/>
          </a:xfrm>
          <a:prstGeom prst="rect">
            <a:avLst/>
          </a:prstGeom>
          <a:noFill/>
        </p:spPr>
        <p:txBody>
          <a:bodyPr wrap="square" rtlCol="0">
            <a:spAutoFit/>
          </a:bodyPr>
          <a:lstStyle/>
          <a:p>
            <a:pPr lvl="0"/>
            <a:r>
              <a:rPr lang="en-US" sz="1200" b="1" dirty="0">
                <a:solidFill>
                  <a:srgbClr val="FEFFFE"/>
                </a:solidFill>
                <a:ea typeface="Gill Sans Light" charset="0"/>
                <a:cs typeface="Gill Sans Light" charset="0"/>
                <a:sym typeface="Gill Sans Light" charset="0"/>
              </a:rPr>
              <a:t>20% reduction in cost of contract, with 35% projections</a:t>
            </a:r>
          </a:p>
          <a:p>
            <a:pPr lvl="0"/>
            <a:endParaRPr lang="en-US" sz="1200" b="1" dirty="0">
              <a:solidFill>
                <a:srgbClr val="FEFFFE"/>
              </a:solidFill>
              <a:ea typeface="Gill Sans Light" charset="0"/>
              <a:cs typeface="Gill Sans Light" charset="0"/>
              <a:sym typeface="Gill Sans Light" charset="0"/>
            </a:endParaRPr>
          </a:p>
          <a:p>
            <a:pPr lvl="0"/>
            <a:r>
              <a:rPr lang="en-US" sz="1200" b="1" dirty="0">
                <a:solidFill>
                  <a:srgbClr val="FEFFFE"/>
                </a:solidFill>
                <a:ea typeface="Gill Sans Light" charset="0"/>
                <a:cs typeface="Gill Sans Light" charset="0"/>
                <a:sym typeface="Gill Sans Light" charset="0"/>
              </a:rPr>
              <a:t>$30m in transformation value realized </a:t>
            </a:r>
          </a:p>
        </p:txBody>
      </p:sp>
      <p:sp>
        <p:nvSpPr>
          <p:cNvPr id="3" name="Rectangle 2"/>
          <p:cNvSpPr/>
          <p:nvPr/>
        </p:nvSpPr>
        <p:spPr>
          <a:xfrm>
            <a:off x="386982" y="1648034"/>
            <a:ext cx="2450980" cy="3399126"/>
          </a:xfrm>
          <a:prstGeom prst="rect">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470167" y="1735467"/>
            <a:ext cx="2367795" cy="3308598"/>
          </a:xfrm>
          <a:prstGeom prst="rect">
            <a:avLst/>
          </a:prstGeom>
          <a:noFill/>
        </p:spPr>
        <p:txBody>
          <a:bodyPr wrap="square" rtlCol="0">
            <a:spAutoFit/>
          </a:bodyPr>
          <a:lstStyle/>
          <a:p>
            <a:r>
              <a:rPr lang="en-US" sz="1100" b="1" dirty="0">
                <a:solidFill>
                  <a:srgbClr val="FEFFFE"/>
                </a:solidFill>
                <a:ea typeface="Gill Sans Light" charset="0"/>
                <a:cs typeface="Gill Sans Light" charset="0"/>
                <a:sym typeface="Gill Sans Light" charset="0"/>
              </a:rPr>
              <a:t>Global Process Standardization - 140 to 40 Systems </a:t>
            </a:r>
          </a:p>
          <a:p>
            <a:endParaRPr lang="en-US" sz="1100" b="1" dirty="0">
              <a:solidFill>
                <a:srgbClr val="FEFFFE"/>
              </a:solidFill>
              <a:ea typeface="Gill Sans Light" charset="0"/>
              <a:cs typeface="Gill Sans Light" charset="0"/>
              <a:sym typeface="Gill Sans Light" charset="0"/>
            </a:endParaRPr>
          </a:p>
          <a:p>
            <a:r>
              <a:rPr lang="en-US" sz="1100" b="1" dirty="0">
                <a:solidFill>
                  <a:srgbClr val="FEFFFE"/>
                </a:solidFill>
                <a:ea typeface="Gill Sans Light" charset="0"/>
                <a:cs typeface="Gill Sans Light" charset="0"/>
                <a:sym typeface="Gill Sans Light" charset="0"/>
              </a:rPr>
              <a:t>23% reduction man-hours in “tactical”  work  - allows for more strategic focus</a:t>
            </a:r>
          </a:p>
          <a:p>
            <a:endParaRPr lang="en-US" sz="1100" b="1" dirty="0">
              <a:solidFill>
                <a:srgbClr val="FEFFFE"/>
              </a:solidFill>
              <a:ea typeface="Gill Sans Light" charset="0"/>
              <a:cs typeface="Gill Sans Light" charset="0"/>
              <a:sym typeface="Gill Sans Light" charset="0"/>
            </a:endParaRPr>
          </a:p>
          <a:p>
            <a:r>
              <a:rPr lang="en-US" sz="1100" b="1" dirty="0">
                <a:solidFill>
                  <a:srgbClr val="FEFFFE"/>
                </a:solidFill>
                <a:ea typeface="Gill Sans Light" charset="0"/>
                <a:cs typeface="Gill Sans Light" charset="0"/>
                <a:sym typeface="Gill Sans Light" charset="0"/>
              </a:rPr>
              <a:t>20% increase in first pass accounts receivable</a:t>
            </a:r>
          </a:p>
          <a:p>
            <a:endParaRPr lang="en-US" sz="1100" b="1" dirty="0">
              <a:solidFill>
                <a:srgbClr val="FEFFFE"/>
              </a:solidFill>
              <a:ea typeface="Gill Sans Light" charset="0"/>
              <a:cs typeface="Gill Sans Light" charset="0"/>
              <a:sym typeface="Gill Sans Light" charset="0"/>
            </a:endParaRPr>
          </a:p>
          <a:p>
            <a:r>
              <a:rPr lang="en-US" sz="1100" b="1" dirty="0">
                <a:solidFill>
                  <a:srgbClr val="FEFFFE"/>
                </a:solidFill>
                <a:ea typeface="Gill Sans Light" charset="0"/>
                <a:cs typeface="Gill Sans Light" charset="0"/>
                <a:sym typeface="Gill Sans Light" charset="0"/>
              </a:rPr>
              <a:t>Only 0.43% misses across all Accenture SLAs</a:t>
            </a:r>
          </a:p>
          <a:p>
            <a:endParaRPr lang="en-US" sz="1100" b="1" dirty="0">
              <a:solidFill>
                <a:srgbClr val="FEFFFE"/>
              </a:solidFill>
              <a:ea typeface="Gill Sans Light" charset="0"/>
              <a:cs typeface="Gill Sans Light" charset="0"/>
              <a:sym typeface="Gill Sans Light" charset="0"/>
            </a:endParaRPr>
          </a:p>
          <a:p>
            <a:r>
              <a:rPr lang="en-US" sz="1100" b="1" dirty="0">
                <a:solidFill>
                  <a:srgbClr val="FEFFFE"/>
                </a:solidFill>
                <a:ea typeface="Gill Sans Light" charset="0"/>
                <a:cs typeface="Gill Sans Light" charset="0"/>
                <a:sym typeface="Gill Sans Light" charset="0"/>
              </a:rPr>
              <a:t>Internal satisfaction for finance customer increased 90%</a:t>
            </a:r>
          </a:p>
          <a:p>
            <a:endParaRPr lang="en-US" sz="1100" b="1" dirty="0">
              <a:solidFill>
                <a:srgbClr val="FEFFFE"/>
              </a:solidFill>
              <a:ea typeface="Gill Sans Light" charset="0"/>
              <a:cs typeface="Gill Sans Light" charset="0"/>
              <a:sym typeface="Gill Sans Light" charset="0"/>
            </a:endParaRPr>
          </a:p>
          <a:p>
            <a:r>
              <a:rPr lang="en-US" sz="1100" b="1" dirty="0">
                <a:solidFill>
                  <a:srgbClr val="FEFFFE"/>
                </a:solidFill>
                <a:ea typeface="Gill Sans Light" charset="0"/>
                <a:cs typeface="Gill Sans Light" charset="0"/>
                <a:sym typeface="Gill Sans Light" charset="0"/>
              </a:rPr>
              <a:t>SOX Compliance from 15 large subsidiaries to all</a:t>
            </a:r>
          </a:p>
          <a:p>
            <a:endParaRPr lang="en-US" sz="1100" dirty="0"/>
          </a:p>
        </p:txBody>
      </p:sp>
      <p:sp>
        <p:nvSpPr>
          <p:cNvPr id="59" name="Oval Callout 58"/>
          <p:cNvSpPr>
            <a:spLocks noChangeArrowheads="1"/>
          </p:cNvSpPr>
          <p:nvPr/>
        </p:nvSpPr>
        <p:spPr bwMode="auto">
          <a:xfrm rot="10800000">
            <a:off x="7546857" y="5284146"/>
            <a:ext cx="1420308" cy="793051"/>
          </a:xfrm>
          <a:prstGeom prst="wedgeEllipseCallout">
            <a:avLst>
              <a:gd name="adj1" fmla="val 64674"/>
              <a:gd name="adj2" fmla="val 30476"/>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60" name="TextBox 130"/>
          <p:cNvSpPr txBox="1">
            <a:spLocks noChangeArrowheads="1"/>
          </p:cNvSpPr>
          <p:nvPr/>
        </p:nvSpPr>
        <p:spPr bwMode="auto">
          <a:xfrm>
            <a:off x="7504214" y="5297107"/>
            <a:ext cx="1475909" cy="677108"/>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1400" b="1" dirty="0">
                <a:solidFill>
                  <a:srgbClr val="F87F00"/>
                </a:solidFill>
                <a:latin typeface="+mn-lt"/>
                <a:cs typeface="Arial" pitchFamily="34" charset="0"/>
              </a:rPr>
              <a:t>I WIN </a:t>
            </a:r>
          </a:p>
          <a:p>
            <a:pPr algn="ctr" fontAlgn="base">
              <a:spcBef>
                <a:spcPct val="0"/>
              </a:spcBef>
              <a:spcAft>
                <a:spcPct val="0"/>
              </a:spcAft>
            </a:pPr>
            <a:r>
              <a:rPr lang="en-US" sz="1200" dirty="0">
                <a:solidFill>
                  <a:srgbClr val="F87F00"/>
                </a:solidFill>
                <a:latin typeface="+mn-lt"/>
                <a:cs typeface="Arial" pitchFamily="34" charset="0"/>
              </a:rPr>
              <a:t>with </a:t>
            </a:r>
            <a:r>
              <a:rPr lang="en-US" sz="1200" dirty="0" smtClean="0">
                <a:solidFill>
                  <a:srgbClr val="F87F00"/>
                </a:solidFill>
                <a:latin typeface="+mn-lt"/>
                <a:cs typeface="Arial" pitchFamily="34" charset="0"/>
              </a:rPr>
              <a:t>higher</a:t>
            </a:r>
          </a:p>
          <a:p>
            <a:pPr algn="ctr" fontAlgn="base">
              <a:spcBef>
                <a:spcPct val="0"/>
              </a:spcBef>
              <a:spcAft>
                <a:spcPct val="0"/>
              </a:spcAft>
            </a:pPr>
            <a:r>
              <a:rPr lang="en-US" sz="1200" dirty="0" smtClean="0">
                <a:solidFill>
                  <a:srgbClr val="F87F00"/>
                </a:solidFill>
                <a:cs typeface="Arial" pitchFamily="34" charset="0"/>
              </a:rPr>
              <a:t>margins/profits</a:t>
            </a:r>
            <a:endParaRPr lang="en-US" sz="1200" dirty="0">
              <a:solidFill>
                <a:srgbClr val="F87F00"/>
              </a:solidFill>
              <a:latin typeface="+mn-lt"/>
              <a:cs typeface="Arial" pitchFamily="34" charset="0"/>
            </a:endParaRPr>
          </a:p>
        </p:txBody>
      </p:sp>
      <p:sp>
        <p:nvSpPr>
          <p:cNvPr id="30" name="Isosceles Triangle 29"/>
          <p:cNvSpPr/>
          <p:nvPr/>
        </p:nvSpPr>
        <p:spPr>
          <a:xfrm>
            <a:off x="2675557" y="2343519"/>
            <a:ext cx="4251960" cy="3156156"/>
          </a:xfrm>
          <a:prstGeom prst="triangle">
            <a:avLst/>
          </a:prstGeom>
          <a:solidFill>
            <a:srgbClr val="F77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600" b="1" dirty="0"/>
          </a:p>
        </p:txBody>
      </p:sp>
      <p:sp>
        <p:nvSpPr>
          <p:cNvPr id="24" name="Title 23"/>
          <p:cNvSpPr>
            <a:spLocks noGrp="1"/>
          </p:cNvSpPr>
          <p:nvPr>
            <p:ph type="title"/>
          </p:nvPr>
        </p:nvSpPr>
        <p:spPr>
          <a:xfrm>
            <a:off x="457200" y="80197"/>
            <a:ext cx="8597103" cy="733425"/>
          </a:xfrm>
        </p:spPr>
        <p:txBody>
          <a:bodyPr>
            <a:normAutofit fontScale="90000"/>
          </a:bodyPr>
          <a:lstStyle/>
          <a:p>
            <a:r>
              <a:rPr lang="en-US" dirty="0" smtClean="0"/>
              <a:t>Microsoft “</a:t>
            </a:r>
            <a:r>
              <a:rPr lang="en-US" dirty="0" err="1" smtClean="0"/>
              <a:t>OneFinance</a:t>
            </a:r>
            <a:r>
              <a:rPr lang="en-US" dirty="0" smtClean="0"/>
              <a:t>” Results After First 2 Years</a:t>
            </a:r>
            <a:endParaRPr lang="en-US" dirty="0">
              <a:solidFill>
                <a:schemeClr val="bg1"/>
              </a:solidFill>
            </a:endParaRPr>
          </a:p>
        </p:txBody>
      </p:sp>
      <p:sp>
        <p:nvSpPr>
          <p:cNvPr id="19458" name="Rectangle 2"/>
          <p:cNvSpPr>
            <a:spLocks/>
          </p:cNvSpPr>
          <p:nvPr/>
        </p:nvSpPr>
        <p:spPr bwMode="auto">
          <a:xfrm>
            <a:off x="3635560" y="3550907"/>
            <a:ext cx="2366688" cy="1689962"/>
          </a:xfrm>
          <a:prstGeom prst="rect">
            <a:avLst/>
          </a:prstGeom>
          <a:noFill/>
          <a:ln w="12700" cap="flat">
            <a:noFill/>
            <a:miter lim="800000"/>
            <a:headEnd type="none" w="med" len="med"/>
            <a:tailEnd type="none" w="med" len="med"/>
          </a:ln>
        </p:spPr>
        <p:txBody>
          <a:bodyPr lIns="0" tIns="0" rIns="0" bIns="0" anchor="ctr"/>
          <a:lstStyle/>
          <a:p>
            <a:pPr algn="ctr"/>
            <a:r>
              <a:rPr lang="en-US" sz="2400" dirty="0" smtClean="0">
                <a:solidFill>
                  <a:schemeClr val="bg2"/>
                </a:solidFill>
                <a:ea typeface="Gill Sans Light" charset="0"/>
                <a:cs typeface="Gill Sans Light" charset="0"/>
                <a:sym typeface="Gill Sans Light" charset="0"/>
              </a:rPr>
              <a:t>Does </a:t>
            </a:r>
          </a:p>
          <a:p>
            <a:pPr algn="ctr"/>
            <a:r>
              <a:rPr lang="en-US" sz="3200" b="1" dirty="0" smtClean="0">
                <a:solidFill>
                  <a:schemeClr val="bg2"/>
                </a:solidFill>
                <a:ea typeface="Gill Sans Light" charset="0"/>
                <a:cs typeface="Gill Sans Light" charset="0"/>
                <a:sym typeface="Gill Sans Light" charset="0"/>
              </a:rPr>
              <a:t>Vested</a:t>
            </a:r>
            <a:endParaRPr lang="en-US" sz="2400" dirty="0" smtClean="0">
              <a:solidFill>
                <a:schemeClr val="bg2"/>
              </a:solidFill>
              <a:ea typeface="Gill Sans Light" charset="0"/>
              <a:cs typeface="Gill Sans Light" charset="0"/>
              <a:sym typeface="Gill Sans Light" charset="0"/>
            </a:endParaRPr>
          </a:p>
          <a:p>
            <a:pPr algn="ctr"/>
            <a:r>
              <a:rPr lang="en-US" sz="2400" dirty="0" smtClean="0">
                <a:solidFill>
                  <a:schemeClr val="bg2"/>
                </a:solidFill>
                <a:ea typeface="Gill Sans Light" charset="0"/>
                <a:cs typeface="Gill Sans Light" charset="0"/>
                <a:sym typeface="Gill Sans Light" charset="0"/>
              </a:rPr>
              <a:t>Really Work?</a:t>
            </a:r>
            <a:endParaRPr lang="en-US" sz="2400" dirty="0" smtClean="0">
              <a:solidFill>
                <a:schemeClr val="bg2"/>
              </a:solidFill>
              <a:sym typeface="ＭＳ Ｐゴシック" charset="0"/>
            </a:endParaRPr>
          </a:p>
        </p:txBody>
      </p:sp>
      <p:sp>
        <p:nvSpPr>
          <p:cNvPr id="23" name="Rectangle 22"/>
          <p:cNvSpPr/>
          <p:nvPr/>
        </p:nvSpPr>
        <p:spPr>
          <a:xfrm>
            <a:off x="3211102" y="5635661"/>
            <a:ext cx="3065118" cy="430887"/>
          </a:xfrm>
          <a:prstGeom prst="rect">
            <a:avLst/>
          </a:prstGeom>
        </p:spPr>
        <p:txBody>
          <a:bodyPr wrap="square">
            <a:spAutoFit/>
          </a:bodyPr>
          <a:lstStyle/>
          <a:p>
            <a:pPr algn="ctr"/>
            <a:r>
              <a:rPr lang="en-US" sz="1100" dirty="0" smtClean="0">
                <a:solidFill>
                  <a:srgbClr val="5C5C5C"/>
                </a:solidFill>
                <a:cs typeface="Tahoma" charset="0"/>
                <a:sym typeface="Tahoma" charset="0"/>
              </a:rPr>
              <a:t>Results From Microsoft - Accenture </a:t>
            </a:r>
            <a:r>
              <a:rPr lang="en-US" sz="1100" dirty="0" err="1" smtClean="0">
                <a:solidFill>
                  <a:srgbClr val="5C5C5C"/>
                </a:solidFill>
                <a:cs typeface="Tahoma" charset="0"/>
                <a:sym typeface="Tahoma" charset="0"/>
              </a:rPr>
              <a:t>One</a:t>
            </a:r>
            <a:r>
              <a:rPr lang="en-US" sz="1100" dirty="0" err="1">
                <a:solidFill>
                  <a:srgbClr val="5C5C5C"/>
                </a:solidFill>
                <a:cs typeface="Tahoma" charset="0"/>
                <a:sym typeface="Tahoma" charset="0"/>
              </a:rPr>
              <a:t>F</a:t>
            </a:r>
            <a:r>
              <a:rPr lang="en-US" sz="1100" dirty="0" err="1" smtClean="0">
                <a:solidFill>
                  <a:srgbClr val="5C5C5C"/>
                </a:solidFill>
                <a:cs typeface="Tahoma" charset="0"/>
                <a:sym typeface="Tahoma" charset="0"/>
              </a:rPr>
              <a:t>inance</a:t>
            </a:r>
            <a:r>
              <a:rPr lang="en-US" sz="1100" dirty="0" smtClean="0">
                <a:solidFill>
                  <a:srgbClr val="5C5C5C"/>
                </a:solidFill>
                <a:cs typeface="Tahoma" charset="0"/>
                <a:sym typeface="Tahoma" charset="0"/>
              </a:rPr>
              <a:t> In First 2 Years </a:t>
            </a:r>
            <a:endParaRPr lang="en-US" sz="1100" dirty="0">
              <a:solidFill>
                <a:srgbClr val="5C5C5C"/>
              </a:solidFill>
            </a:endParaRPr>
          </a:p>
        </p:txBody>
      </p:sp>
      <p:sp>
        <p:nvSpPr>
          <p:cNvPr id="22" name="Slide Number Placeholder 21"/>
          <p:cNvSpPr>
            <a:spLocks noGrp="1"/>
          </p:cNvSpPr>
          <p:nvPr>
            <p:ph type="sldNum" sz="quarter" idx="10"/>
          </p:nvPr>
        </p:nvSpPr>
        <p:spPr/>
        <p:txBody>
          <a:bodyPr/>
          <a:lstStyle/>
          <a:p>
            <a:fld id="{0A9724E5-0A80-3C41-8955-F8E17D92E2DB}" type="slidenum">
              <a:rPr lang="en-US" smtClean="0"/>
              <a:pPr/>
              <a:t>16</a:t>
            </a:fld>
            <a:endParaRPr lang="en-US" dirty="0"/>
          </a:p>
        </p:txBody>
      </p:sp>
      <p:pic>
        <p:nvPicPr>
          <p:cNvPr id="45" name="Picture 44" descr="manager3-no-circ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1178" y="4777553"/>
            <a:ext cx="1096458" cy="996598"/>
          </a:xfrm>
          <a:prstGeom prst="rect">
            <a:avLst/>
          </a:prstGeom>
        </p:spPr>
      </p:pic>
      <p:pic>
        <p:nvPicPr>
          <p:cNvPr id="46" name="Picture 45" descr="manager2-no-circ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7055" y="1900319"/>
            <a:ext cx="1044101" cy="1038406"/>
          </a:xfrm>
          <a:prstGeom prst="rect">
            <a:avLst/>
          </a:prstGeom>
        </p:spPr>
      </p:pic>
      <p:sp>
        <p:nvSpPr>
          <p:cNvPr id="47" name="Rounded Rectangle 46"/>
          <p:cNvSpPr/>
          <p:nvPr/>
        </p:nvSpPr>
        <p:spPr>
          <a:xfrm>
            <a:off x="6199826" y="5671435"/>
            <a:ext cx="1232284" cy="221272"/>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SUPPLIER</a:t>
            </a:r>
            <a:endParaRPr lang="en-US" sz="1100" b="1" dirty="0">
              <a:solidFill>
                <a:srgbClr val="5C5C5C"/>
              </a:solidFill>
            </a:endParaRPr>
          </a:p>
        </p:txBody>
      </p:sp>
      <p:sp>
        <p:nvSpPr>
          <p:cNvPr id="48" name="Rounded Rectangle 47"/>
          <p:cNvSpPr/>
          <p:nvPr/>
        </p:nvSpPr>
        <p:spPr>
          <a:xfrm>
            <a:off x="4086549" y="2817687"/>
            <a:ext cx="1462816" cy="221272"/>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PROCUREMENT</a:t>
            </a:r>
            <a:endParaRPr lang="en-US" sz="1100" b="1" dirty="0">
              <a:solidFill>
                <a:srgbClr val="5C5C5C"/>
              </a:solidFill>
            </a:endParaRPr>
          </a:p>
        </p:txBody>
      </p:sp>
      <p:pic>
        <p:nvPicPr>
          <p:cNvPr id="49" name="Picture 48" descr="manager1-no-circle.png"/>
          <p:cNvPicPr>
            <a:picLocks noChangeAspect="1"/>
          </p:cNvPicPr>
          <p:nvPr/>
        </p:nvPicPr>
        <p:blipFill rotWithShape="1">
          <a:blip r:embed="rId5">
            <a:extLst>
              <a:ext uri="{28A0092B-C50C-407E-A947-70E740481C1C}">
                <a14:useLocalDpi xmlns:a14="http://schemas.microsoft.com/office/drawing/2010/main" val="0"/>
              </a:ext>
            </a:extLst>
          </a:blip>
          <a:srcRect l="3379" r="-1"/>
          <a:stretch/>
        </p:blipFill>
        <p:spPr>
          <a:xfrm>
            <a:off x="2186788" y="4736132"/>
            <a:ext cx="1101492" cy="1070688"/>
          </a:xfrm>
          <a:prstGeom prst="rect">
            <a:avLst/>
          </a:prstGeom>
        </p:spPr>
      </p:pic>
      <p:sp>
        <p:nvSpPr>
          <p:cNvPr id="50" name="Rounded Rectangle 49"/>
          <p:cNvSpPr/>
          <p:nvPr/>
        </p:nvSpPr>
        <p:spPr>
          <a:xfrm>
            <a:off x="2106846" y="5684156"/>
            <a:ext cx="1221972" cy="407636"/>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BUSINESS CUSTOMER</a:t>
            </a:r>
            <a:endParaRPr lang="en-US" sz="1100" b="1" dirty="0">
              <a:solidFill>
                <a:srgbClr val="5C5C5C"/>
              </a:solidFill>
            </a:endParaRPr>
          </a:p>
        </p:txBody>
      </p:sp>
      <p:sp>
        <p:nvSpPr>
          <p:cNvPr id="53" name="Oval Callout 52"/>
          <p:cNvSpPr>
            <a:spLocks noChangeArrowheads="1"/>
          </p:cNvSpPr>
          <p:nvPr/>
        </p:nvSpPr>
        <p:spPr bwMode="auto">
          <a:xfrm rot="10800000">
            <a:off x="3156086" y="1202709"/>
            <a:ext cx="1420308" cy="793051"/>
          </a:xfrm>
          <a:prstGeom prst="wedgeEllipseCallout">
            <a:avLst>
              <a:gd name="adj1" fmla="val -40707"/>
              <a:gd name="adj2" fmla="val -57767"/>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54" name="TextBox 130"/>
          <p:cNvSpPr txBox="1">
            <a:spLocks noChangeArrowheads="1"/>
          </p:cNvSpPr>
          <p:nvPr/>
        </p:nvSpPr>
        <p:spPr bwMode="auto">
          <a:xfrm>
            <a:off x="3113443" y="1215670"/>
            <a:ext cx="1475909" cy="677108"/>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1400" b="1" dirty="0">
                <a:solidFill>
                  <a:srgbClr val="F87F00"/>
                </a:solidFill>
                <a:latin typeface="+mn-lt"/>
                <a:cs typeface="Arial" pitchFamily="34" charset="0"/>
              </a:rPr>
              <a:t>I WIN </a:t>
            </a:r>
          </a:p>
          <a:p>
            <a:pPr algn="ctr" fontAlgn="base">
              <a:spcBef>
                <a:spcPct val="0"/>
              </a:spcBef>
              <a:spcAft>
                <a:spcPct val="0"/>
              </a:spcAft>
            </a:pPr>
            <a:r>
              <a:rPr lang="en-US" sz="1200" dirty="0">
                <a:solidFill>
                  <a:srgbClr val="F87F00"/>
                </a:solidFill>
                <a:latin typeface="+mn-lt"/>
                <a:cs typeface="Arial" pitchFamily="34" charset="0"/>
              </a:rPr>
              <a:t>with lowest possible costs</a:t>
            </a:r>
          </a:p>
        </p:txBody>
      </p:sp>
      <p:sp>
        <p:nvSpPr>
          <p:cNvPr id="57" name="Oval Callout 56"/>
          <p:cNvSpPr>
            <a:spLocks noChangeArrowheads="1"/>
          </p:cNvSpPr>
          <p:nvPr/>
        </p:nvSpPr>
        <p:spPr bwMode="auto">
          <a:xfrm rot="10800000">
            <a:off x="499843" y="5240869"/>
            <a:ext cx="1420308" cy="793051"/>
          </a:xfrm>
          <a:prstGeom prst="wedgeEllipseCallout">
            <a:avLst>
              <a:gd name="adj1" fmla="val -68079"/>
              <a:gd name="adj2" fmla="val 32927"/>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58" name="TextBox 130"/>
          <p:cNvSpPr txBox="1">
            <a:spLocks noChangeArrowheads="1"/>
          </p:cNvSpPr>
          <p:nvPr/>
        </p:nvSpPr>
        <p:spPr bwMode="auto">
          <a:xfrm>
            <a:off x="457200" y="5253830"/>
            <a:ext cx="1475909" cy="677108"/>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1400" b="1" dirty="0">
                <a:solidFill>
                  <a:srgbClr val="F87F00"/>
                </a:solidFill>
                <a:latin typeface="+mn-lt"/>
                <a:cs typeface="Arial" pitchFamily="34" charset="0"/>
              </a:rPr>
              <a:t>I WIN </a:t>
            </a:r>
          </a:p>
          <a:p>
            <a:pPr algn="ctr" fontAlgn="base">
              <a:spcBef>
                <a:spcPct val="0"/>
              </a:spcBef>
              <a:spcAft>
                <a:spcPct val="0"/>
              </a:spcAft>
            </a:pPr>
            <a:r>
              <a:rPr lang="en-US" sz="1200" dirty="0" smtClean="0">
                <a:solidFill>
                  <a:srgbClr val="F87F00"/>
                </a:solidFill>
                <a:latin typeface="+mn-lt"/>
                <a:cs typeface="Arial" pitchFamily="34" charset="0"/>
              </a:rPr>
              <a:t>with higher</a:t>
            </a:r>
          </a:p>
          <a:p>
            <a:pPr algn="ctr" fontAlgn="base">
              <a:spcBef>
                <a:spcPct val="0"/>
              </a:spcBef>
              <a:spcAft>
                <a:spcPct val="0"/>
              </a:spcAft>
            </a:pPr>
            <a:r>
              <a:rPr lang="en-US" sz="1200" dirty="0" smtClean="0">
                <a:solidFill>
                  <a:srgbClr val="F87F00"/>
                </a:solidFill>
                <a:cs typeface="Arial" pitchFamily="34" charset="0"/>
              </a:rPr>
              <a:t>service levels</a:t>
            </a:r>
            <a:endParaRPr lang="en-US" sz="1200" dirty="0">
              <a:solidFill>
                <a:srgbClr val="F87F00"/>
              </a:solidFill>
              <a:latin typeface="+mn-lt"/>
              <a:cs typeface="Arial" pitchFamily="34" charset="0"/>
            </a:endParaRPr>
          </a:p>
        </p:txBody>
      </p:sp>
    </p:spTree>
    <p:extLst>
      <p:ext uri="{BB962C8B-B14F-4D97-AF65-F5344CB8AC3E}">
        <p14:creationId xmlns:p14="http://schemas.microsoft.com/office/powerpoint/2010/main" val="362562551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500"/>
                                        <p:tgtEl>
                                          <p:spTgt spid="5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500"/>
                                        <p:tgtEl>
                                          <p:spTgt spid="6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500"/>
                                        <p:tgtEl>
                                          <p:spTgt spid="6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500"/>
                                        <p:tgtEl>
                                          <p:spTgt spid="6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p:bldP spid="61" grpId="0" animBg="1"/>
      <p:bldP spid="5" grpId="0"/>
      <p:bldP spid="3" grpId="0" animBg="1"/>
      <p:bldP spid="4" grpId="0"/>
      <p:bldP spid="59" grpId="0" animBg="1"/>
      <p:bldP spid="60" grpId="0"/>
      <p:bldP spid="53" grpId="0" animBg="1"/>
      <p:bldP spid="54" grpId="0"/>
      <p:bldP spid="57" grpId="0" animBg="1"/>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923" name="Rectangle 3"/>
          <p:cNvSpPr>
            <a:spLocks noGrp="1" noChangeArrowheads="1"/>
          </p:cNvSpPr>
          <p:nvPr>
            <p:ph idx="1"/>
          </p:nvPr>
        </p:nvSpPr>
        <p:spPr>
          <a:xfrm>
            <a:off x="457200" y="1645921"/>
            <a:ext cx="8229600" cy="3600994"/>
          </a:xfrm>
        </p:spPr>
        <p:txBody>
          <a:bodyPr>
            <a:normAutofit/>
          </a:bodyPr>
          <a:lstStyle/>
          <a:p>
            <a:r>
              <a:rPr lang="en-US" sz="2000" dirty="0" smtClean="0"/>
              <a:t>At the operational level, Vested </a:t>
            </a:r>
            <a:r>
              <a:rPr lang="en-US" sz="2000" i="1" dirty="0" smtClean="0"/>
              <a:t>does not change</a:t>
            </a:r>
            <a:r>
              <a:rPr lang="en-US" sz="2000" dirty="0" smtClean="0"/>
              <a:t> the basic elements</a:t>
            </a:r>
          </a:p>
          <a:p>
            <a:pPr lvl="1"/>
            <a:r>
              <a:rPr lang="en-US" sz="2000" dirty="0"/>
              <a:t>A</a:t>
            </a:r>
            <a:r>
              <a:rPr lang="en-US" sz="2000" dirty="0" smtClean="0"/>
              <a:t> process still needs resources to perform tasks  (order management, facilities management, fulfillment, call centers, invoice processing, lines of code, servers provided, etc.)</a:t>
            </a:r>
          </a:p>
          <a:p>
            <a:r>
              <a:rPr lang="en-US" sz="2000" dirty="0" smtClean="0"/>
              <a:t>Vested </a:t>
            </a:r>
            <a:r>
              <a:rPr lang="en-US" sz="2000" i="1" dirty="0" smtClean="0"/>
              <a:t>does change </a:t>
            </a:r>
            <a:r>
              <a:rPr lang="en-US" sz="2000" dirty="0" smtClean="0"/>
              <a:t>the way in which companies acquire or purchase outsourced services</a:t>
            </a:r>
          </a:p>
          <a:p>
            <a:pPr lvl="1"/>
            <a:r>
              <a:rPr lang="en-US" sz="2000" dirty="0" smtClean="0"/>
              <a:t>We specify “WHAT” level of performance we need</a:t>
            </a:r>
          </a:p>
          <a:p>
            <a:pPr lvl="1"/>
            <a:r>
              <a:rPr lang="en-US" sz="2000" dirty="0" smtClean="0"/>
              <a:t>We MOVE the responsibility for determining the “HOW” (quantity, schedule, location) to a Outsource Provider</a:t>
            </a:r>
          </a:p>
        </p:txBody>
      </p:sp>
      <p:sp>
        <p:nvSpPr>
          <p:cNvPr id="11266" name="Rectangle 2"/>
          <p:cNvSpPr>
            <a:spLocks noGrp="1" noChangeArrowheads="1"/>
          </p:cNvSpPr>
          <p:nvPr>
            <p:ph type="title"/>
          </p:nvPr>
        </p:nvSpPr>
        <p:spPr>
          <a:xfrm>
            <a:off x="457200" y="53664"/>
            <a:ext cx="8229600" cy="782637"/>
          </a:xfrm>
        </p:spPr>
        <p:txBody>
          <a:bodyPr>
            <a:normAutofit/>
          </a:bodyPr>
          <a:lstStyle/>
          <a:p>
            <a:r>
              <a:rPr lang="en-US" dirty="0" smtClean="0"/>
              <a:t>Vested Doesn’t Change The Basics…</a:t>
            </a:r>
          </a:p>
        </p:txBody>
      </p:sp>
      <p:sp>
        <p:nvSpPr>
          <p:cNvPr id="5" name="TextBox 4"/>
          <p:cNvSpPr txBox="1"/>
          <p:nvPr/>
        </p:nvSpPr>
        <p:spPr>
          <a:xfrm>
            <a:off x="384048" y="5197820"/>
            <a:ext cx="8229600" cy="830997"/>
          </a:xfrm>
          <a:prstGeom prst="rect">
            <a:avLst/>
          </a:prstGeom>
          <a:noFill/>
        </p:spPr>
        <p:txBody>
          <a:bodyPr wrap="square" rtlCol="0">
            <a:spAutoFit/>
          </a:bodyPr>
          <a:lstStyle/>
          <a:p>
            <a:pPr>
              <a:defRPr/>
            </a:pPr>
            <a:r>
              <a:rPr lang="en-US" sz="2400" b="1" dirty="0" smtClean="0">
                <a:solidFill>
                  <a:schemeClr val="accent1"/>
                </a:solidFill>
                <a:latin typeface="Arial" charset="0"/>
              </a:rPr>
              <a:t>Vested is a clean break from conventional procurement and contracting approaches.</a:t>
            </a:r>
          </a:p>
        </p:txBody>
      </p:sp>
      <p:sp>
        <p:nvSpPr>
          <p:cNvPr id="6" name="Slide Number Placeholder 5"/>
          <p:cNvSpPr>
            <a:spLocks noGrp="1"/>
          </p:cNvSpPr>
          <p:nvPr>
            <p:ph type="sldNum" sz="quarter" idx="10"/>
          </p:nvPr>
        </p:nvSpPr>
        <p:spPr/>
        <p:txBody>
          <a:bodyPr/>
          <a:lstStyle/>
          <a:p>
            <a:fld id="{0A9724E5-0A80-3C41-8955-F8E17D92E2DB}" type="slidenum">
              <a:rPr lang="en-US" smtClean="0"/>
              <a:pPr/>
              <a:t>17</a:t>
            </a:fld>
            <a:endParaRPr lang="en-US" dirty="0"/>
          </a:p>
        </p:txBody>
      </p:sp>
      <p:sp>
        <p:nvSpPr>
          <p:cNvPr id="4" name="Rectangle 3"/>
          <p:cNvSpPr/>
          <p:nvPr/>
        </p:nvSpPr>
        <p:spPr>
          <a:xfrm>
            <a:off x="384047" y="1060704"/>
            <a:ext cx="7413473" cy="461665"/>
          </a:xfrm>
          <a:prstGeom prst="rect">
            <a:avLst/>
          </a:prstGeom>
        </p:spPr>
        <p:txBody>
          <a:bodyPr wrap="square">
            <a:spAutoFit/>
          </a:bodyPr>
          <a:lstStyle/>
          <a:p>
            <a:r>
              <a:rPr lang="en-US" sz="2400" dirty="0" smtClean="0"/>
              <a:t>It Does </a:t>
            </a:r>
            <a:r>
              <a:rPr lang="en-US" sz="2400" dirty="0"/>
              <a:t>Change the Way Services are Purchased</a:t>
            </a:r>
          </a:p>
        </p:txBody>
      </p:sp>
    </p:spTree>
    <p:extLst>
      <p:ext uri="{BB962C8B-B14F-4D97-AF65-F5344CB8AC3E}">
        <p14:creationId xmlns:p14="http://schemas.microsoft.com/office/powerpoint/2010/main" val="236586573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1948" y="1127051"/>
            <a:ext cx="8297402" cy="4965774"/>
          </a:xfrm>
        </p:spPr>
        <p:txBody>
          <a:bodyPr>
            <a:normAutofit/>
          </a:bodyPr>
          <a:lstStyle/>
          <a:p>
            <a:r>
              <a:rPr lang="en-US" dirty="0" smtClean="0"/>
              <a:t>Vested is much more than doing an activity at a higher level of service. For example, it is:</a:t>
            </a:r>
          </a:p>
          <a:p>
            <a:pPr lvl="1"/>
            <a:r>
              <a:rPr lang="en-US" dirty="0" smtClean="0"/>
              <a:t>NOT about answering 95% of all calls in 20 seconds versus 30 seconds</a:t>
            </a:r>
          </a:p>
          <a:p>
            <a:pPr lvl="1"/>
            <a:r>
              <a:rPr lang="en-US" dirty="0" smtClean="0"/>
              <a:t>NOT about achieving spelling accuracy from 3000 DPPM to 3.4 (six sigma) DPPMs from your email tech support provider</a:t>
            </a:r>
          </a:p>
          <a:p>
            <a:pPr lvl="1"/>
            <a:r>
              <a:rPr lang="en-US" dirty="0" smtClean="0"/>
              <a:t>NOT about shipping 98% of products on time vs. 95%</a:t>
            </a:r>
          </a:p>
          <a:p>
            <a:pPr lvl="1">
              <a:buNone/>
            </a:pPr>
            <a:r>
              <a:rPr lang="en-US" dirty="0" smtClean="0"/>
              <a:t>…and the list can go on and on</a:t>
            </a:r>
          </a:p>
        </p:txBody>
      </p:sp>
      <p:sp>
        <p:nvSpPr>
          <p:cNvPr id="30722" name="Title 1"/>
          <p:cNvSpPr>
            <a:spLocks noGrp="1"/>
          </p:cNvSpPr>
          <p:nvPr>
            <p:ph type="title"/>
          </p:nvPr>
        </p:nvSpPr>
        <p:spPr>
          <a:xfrm>
            <a:off x="486697" y="109695"/>
            <a:ext cx="8528211" cy="733425"/>
          </a:xfrm>
        </p:spPr>
        <p:txBody>
          <a:bodyPr>
            <a:normAutofit/>
          </a:bodyPr>
          <a:lstStyle/>
          <a:p>
            <a:r>
              <a:rPr lang="en-US" dirty="0" smtClean="0"/>
              <a:t>The Mind Shift Change Of Vested</a:t>
            </a:r>
          </a:p>
        </p:txBody>
      </p:sp>
      <p:sp>
        <p:nvSpPr>
          <p:cNvPr id="4" name="Slide Number Placeholder 3"/>
          <p:cNvSpPr>
            <a:spLocks noGrp="1"/>
          </p:cNvSpPr>
          <p:nvPr>
            <p:ph type="sldNum" sz="quarter" idx="10"/>
          </p:nvPr>
        </p:nvSpPr>
        <p:spPr/>
        <p:txBody>
          <a:bodyPr/>
          <a:lstStyle/>
          <a:p>
            <a:fld id="{0A9724E5-0A80-3C41-8955-F8E17D92E2DB}" type="slidenum">
              <a:rPr lang="en-US" smtClean="0"/>
              <a:pPr/>
              <a:t>18</a:t>
            </a:fld>
            <a:endParaRPr lang="en-US" dirty="0"/>
          </a:p>
        </p:txBody>
      </p:sp>
      <p:sp>
        <p:nvSpPr>
          <p:cNvPr id="5" name="TextBox 4"/>
          <p:cNvSpPr txBox="1"/>
          <p:nvPr/>
        </p:nvSpPr>
        <p:spPr>
          <a:xfrm>
            <a:off x="384048" y="5197820"/>
            <a:ext cx="8229600" cy="1200328"/>
          </a:xfrm>
          <a:prstGeom prst="rect">
            <a:avLst/>
          </a:prstGeom>
          <a:noFill/>
        </p:spPr>
        <p:txBody>
          <a:bodyPr wrap="square" rtlCol="0">
            <a:spAutoFit/>
          </a:bodyPr>
          <a:lstStyle/>
          <a:p>
            <a:pPr>
              <a:defRPr/>
            </a:pPr>
            <a:r>
              <a:rPr lang="en-US" sz="2400" b="1" dirty="0">
                <a:solidFill>
                  <a:srgbClr val="F77F00"/>
                </a:solidFill>
              </a:rPr>
              <a:t>Vested is a fundamental paradigm shift in how buyers and suppliers work together to do business</a:t>
            </a:r>
          </a:p>
          <a:p>
            <a:pPr>
              <a:defRPr/>
            </a:pPr>
            <a:endParaRPr lang="en-US" sz="2400" b="1" dirty="0" smtClean="0">
              <a:solidFill>
                <a:schemeClr val="accent1"/>
              </a:solidFill>
              <a:latin typeface="Arial" charset="0"/>
            </a:endParaRPr>
          </a:p>
        </p:txBody>
      </p:sp>
    </p:spTree>
    <p:extLst>
      <p:ext uri="{BB962C8B-B14F-4D97-AF65-F5344CB8AC3E}">
        <p14:creationId xmlns:p14="http://schemas.microsoft.com/office/powerpoint/2010/main" val="331912079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6075" marR="0" indent="-346075" defTabSz="969963" eaLnBrk="0" latinLnBrk="0" hangingPunct="0">
              <a:lnSpc>
                <a:spcPct val="100000"/>
              </a:lnSpc>
              <a:spcAft>
                <a:spcPts val="2400"/>
              </a:spcAft>
              <a:buClrTx/>
              <a:buSzPct val="100000"/>
              <a:buFont typeface="Arial" pitchFamily="34" charset="0"/>
              <a:buChar char="•"/>
              <a:tabLst/>
              <a:defRPr/>
            </a:pPr>
            <a:r>
              <a:rPr lang="en-US" sz="3200" kern="0" dirty="0" smtClean="0">
                <a:solidFill>
                  <a:srgbClr val="5C5C5C"/>
                </a:solidFill>
              </a:rPr>
              <a:t>Why The Conventional Process Fails</a:t>
            </a:r>
          </a:p>
          <a:p>
            <a:pPr marL="346075" indent="-346075" defTabSz="969963" eaLnBrk="0" hangingPunct="0">
              <a:spcAft>
                <a:spcPts val="2400"/>
              </a:spcAft>
              <a:buSzPct val="100000"/>
              <a:buFont typeface="Arial" pitchFamily="34" charset="0"/>
              <a:buChar char="•"/>
              <a:defRPr/>
            </a:pPr>
            <a:r>
              <a:rPr lang="en-US" sz="3200" b="1" i="1" kern="0" dirty="0">
                <a:solidFill>
                  <a:srgbClr val="F77F00"/>
                </a:solidFill>
              </a:rPr>
              <a:t>Self Diagnostic: How Healthy Is Your Existing Relationship?</a:t>
            </a:r>
          </a:p>
          <a:p>
            <a:pPr marL="346075" lvl="0" indent="-346075" defTabSz="969963" eaLnBrk="0" hangingPunct="0">
              <a:spcAft>
                <a:spcPts val="2400"/>
              </a:spcAft>
              <a:buSzPct val="100000"/>
              <a:buFont typeface="Arial" pitchFamily="34" charset="0"/>
              <a:buChar char="•"/>
              <a:defRPr/>
            </a:pPr>
            <a:r>
              <a:rPr lang="en-US" sz="3200" kern="0" dirty="0" smtClean="0"/>
              <a:t>10 Ailments</a:t>
            </a:r>
            <a:endParaRPr lang="en-US" sz="3200" kern="0" dirty="0"/>
          </a:p>
          <a:p>
            <a:pPr marL="346075" lvl="0" indent="-346075" defTabSz="969963" eaLnBrk="0" hangingPunct="0">
              <a:spcAft>
                <a:spcPts val="2400"/>
              </a:spcAft>
              <a:buSzPct val="100000"/>
              <a:buFont typeface="Arial" pitchFamily="34" charset="0"/>
              <a:buChar char="•"/>
              <a:defRPr/>
            </a:pPr>
            <a:r>
              <a:rPr lang="en-US" sz="3200" kern="0" dirty="0" smtClean="0"/>
              <a:t>When To Use Vested</a:t>
            </a:r>
            <a:endParaRPr lang="en-US" sz="3200" kern="0" dirty="0"/>
          </a:p>
          <a:p>
            <a:pPr marL="346075" lvl="0" indent="-346075" defTabSz="969963" eaLnBrk="0" hangingPunct="0">
              <a:spcAft>
                <a:spcPts val="1800"/>
              </a:spcAft>
              <a:buSzPct val="100000"/>
              <a:buFont typeface="Arial" pitchFamily="34" charset="0"/>
              <a:buChar char="•"/>
              <a:defRPr/>
            </a:pPr>
            <a:endParaRPr lang="en-US" sz="3200" kern="0" dirty="0" smtClean="0">
              <a:solidFill>
                <a:srgbClr val="5C5C5C"/>
              </a:solidFill>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19</a:t>
            </a:fld>
            <a:endParaRPr lang="en-US" dirty="0"/>
          </a:p>
        </p:txBody>
      </p:sp>
    </p:spTree>
    <p:extLst>
      <p:ext uri="{BB962C8B-B14F-4D97-AF65-F5344CB8AC3E}">
        <p14:creationId xmlns:p14="http://schemas.microsoft.com/office/powerpoint/2010/main" val="221904115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a:t>
            </a:fld>
            <a:endParaRPr lang="en-US" dirty="0"/>
          </a:p>
        </p:txBody>
      </p:sp>
      <p:sp>
        <p:nvSpPr>
          <p:cNvPr id="3" name="Title 2"/>
          <p:cNvSpPr>
            <a:spLocks noGrp="1"/>
          </p:cNvSpPr>
          <p:nvPr>
            <p:ph type="title"/>
          </p:nvPr>
        </p:nvSpPr>
        <p:spPr/>
        <p:txBody>
          <a:bodyPr/>
          <a:lstStyle/>
          <a:p>
            <a:r>
              <a:rPr lang="en-US" dirty="0" smtClean="0"/>
              <a:t>Terms Of Use</a:t>
            </a:r>
            <a:endParaRPr lang="en-US" dirty="0"/>
          </a:p>
        </p:txBody>
      </p:sp>
      <p:sp>
        <p:nvSpPr>
          <p:cNvPr id="4" name="Rectangle 3"/>
          <p:cNvSpPr/>
          <p:nvPr/>
        </p:nvSpPr>
        <p:spPr>
          <a:xfrm>
            <a:off x="457200" y="1371600"/>
            <a:ext cx="8229600" cy="4770537"/>
          </a:xfrm>
          <a:prstGeom prst="rect">
            <a:avLst/>
          </a:prstGeom>
        </p:spPr>
        <p:txBody>
          <a:bodyPr wrap="square">
            <a:spAutoFit/>
          </a:bodyPr>
          <a:lstStyle/>
          <a:p>
            <a:r>
              <a:rPr lang="en-US" sz="1600" b="1" dirty="0"/>
              <a:t>This orientation pre-courseware and its PowerPoint slides are being licensed as open source material for use by the business community to help individuals share the Vested</a:t>
            </a:r>
            <a:r>
              <a:rPr lang="en-US" sz="1600" b="1" baseline="30000" dirty="0"/>
              <a:t>®</a:t>
            </a:r>
            <a:r>
              <a:rPr lang="en-US" sz="1600" b="1" dirty="0"/>
              <a:t> methodology and principles. The terms of the license are located at www.vestedway.com/termsofuse</a:t>
            </a:r>
            <a:endParaRPr lang="en-US" sz="1600" dirty="0"/>
          </a:p>
          <a:p>
            <a:endParaRPr lang="en-US" sz="1600" dirty="0" smtClean="0"/>
          </a:p>
          <a:p>
            <a:r>
              <a:rPr lang="en-US" sz="1600" dirty="0" smtClean="0"/>
              <a:t>We </a:t>
            </a:r>
            <a:r>
              <a:rPr lang="en-US" sz="1600" dirty="0"/>
              <a:t>encourage you to use some or all of the slides in the presentations under those terms, which include the following business rules:</a:t>
            </a:r>
          </a:p>
          <a:p>
            <a:r>
              <a:rPr lang="en-US" sz="1600" dirty="0"/>
              <a:t> </a:t>
            </a:r>
          </a:p>
          <a:p>
            <a:pPr lvl="0"/>
            <a:r>
              <a:rPr lang="en-US" sz="1600" dirty="0"/>
              <a:t>You must provide attribution and must not alter the PowerPoint deck in terms of the template, background, colors, or the Vested images used.</a:t>
            </a:r>
          </a:p>
          <a:p>
            <a:r>
              <a:rPr lang="en-US" sz="1600" dirty="0"/>
              <a:t> </a:t>
            </a:r>
          </a:p>
          <a:p>
            <a:pPr lvl="0"/>
            <a:r>
              <a:rPr lang="en-US" sz="1600" dirty="0"/>
              <a:t>If you use content in your own document, please attribute the source as follows:</a:t>
            </a:r>
          </a:p>
          <a:p>
            <a:r>
              <a:rPr lang="en-US" sz="1600" dirty="0"/>
              <a:t> </a:t>
            </a:r>
          </a:p>
          <a:p>
            <a:r>
              <a:rPr lang="en-US" sz="1600" dirty="0"/>
              <a:t>Source: Used with permission. Vested</a:t>
            </a:r>
            <a:r>
              <a:rPr lang="en-US" sz="1600" baseline="30000" dirty="0"/>
              <a:t>®</a:t>
            </a:r>
            <a:r>
              <a:rPr lang="en-US" sz="1600" dirty="0"/>
              <a:t>. </a:t>
            </a:r>
            <a:r>
              <a:rPr lang="en-US" sz="1600" u="sng" dirty="0">
                <a:hlinkClick r:id="rId2"/>
              </a:rPr>
              <a:t>www.vestedway.com</a:t>
            </a:r>
            <a:r>
              <a:rPr lang="en-US" sz="1600" dirty="0"/>
              <a:t>. Vested Outsourcing, Inc.</a:t>
            </a:r>
          </a:p>
          <a:p>
            <a:r>
              <a:rPr lang="en-US" sz="1600" dirty="0"/>
              <a:t> </a:t>
            </a:r>
          </a:p>
          <a:p>
            <a:r>
              <a:rPr lang="en-US" sz="1600" dirty="0" smtClean="0"/>
              <a:t>“</a:t>
            </a:r>
            <a:r>
              <a:rPr lang="en-US" sz="1600" dirty="0"/>
              <a:t>Vested” is always written with an uppercase “V.” “Vested” is to be used throughout the presentation, except where you are referring to the outsourcing industry. In such an instance, “Vested Outsourcing” can be used. It is the Faculty’s wish that “Vested Outsourcing” </a:t>
            </a:r>
            <a:r>
              <a:rPr lang="en-US" sz="1600" i="1" dirty="0"/>
              <a:t>not</a:t>
            </a:r>
            <a:r>
              <a:rPr lang="en-US" sz="1600" dirty="0"/>
              <a:t> be abbreviated as “VO.”</a:t>
            </a:r>
          </a:p>
        </p:txBody>
      </p:sp>
    </p:spTree>
    <p:extLst>
      <p:ext uri="{BB962C8B-B14F-4D97-AF65-F5344CB8AC3E}">
        <p14:creationId xmlns:p14="http://schemas.microsoft.com/office/powerpoint/2010/main" val="65109577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dirty="0"/>
              <a:t>Our research and experience have exposed the 10 most common problems </a:t>
            </a:r>
            <a:r>
              <a:rPr lang="en-US" dirty="0" smtClean="0"/>
              <a:t>of agreements</a:t>
            </a:r>
            <a:r>
              <a:rPr lang="en-US" dirty="0"/>
              <a:t>. </a:t>
            </a:r>
            <a:r>
              <a:rPr lang="en-US" dirty="0" smtClean="0"/>
              <a:t>We </a:t>
            </a:r>
            <a:r>
              <a:rPr lang="en-US" dirty="0"/>
              <a:t>regard these as ailments that can plague and potentially destroy </a:t>
            </a:r>
            <a:r>
              <a:rPr lang="en-US" dirty="0" smtClean="0"/>
              <a:t>a business relationship.</a:t>
            </a:r>
          </a:p>
          <a:p>
            <a:r>
              <a:rPr lang="en-US" dirty="0" smtClean="0"/>
              <a:t>These Inherent </a:t>
            </a:r>
            <a:r>
              <a:rPr lang="en-US" dirty="0"/>
              <a:t>flaws in the </a:t>
            </a:r>
            <a:r>
              <a:rPr lang="en-US" dirty="0" smtClean="0"/>
              <a:t>agreement are </a:t>
            </a:r>
            <a:r>
              <a:rPr lang="en-US" dirty="0"/>
              <a:t>analogous to a poison that spreads throughout the system leading to a serious ailment. </a:t>
            </a:r>
            <a:endParaRPr lang="en-US" dirty="0" smtClean="0"/>
          </a:p>
          <a:p>
            <a:r>
              <a:rPr lang="en-US" dirty="0"/>
              <a:t>T</a:t>
            </a:r>
            <a:r>
              <a:rPr lang="en-US" dirty="0" smtClean="0"/>
              <a:t>he </a:t>
            </a:r>
            <a:r>
              <a:rPr lang="en-US" dirty="0"/>
              <a:t>ailment can simply cause negative side effects such as metrics that are misreported, under reported or poorly understood by both parties. </a:t>
            </a:r>
            <a:endParaRPr lang="en-US" dirty="0" smtClean="0"/>
          </a:p>
          <a:p>
            <a:r>
              <a:rPr lang="en-US" dirty="0" smtClean="0"/>
              <a:t>Or the </a:t>
            </a:r>
            <a:r>
              <a:rPr lang="en-US" dirty="0"/>
              <a:t>ailment </a:t>
            </a:r>
            <a:r>
              <a:rPr lang="en-US" dirty="0" smtClean="0"/>
              <a:t>may lie </a:t>
            </a:r>
            <a:r>
              <a:rPr lang="en-US" dirty="0"/>
              <a:t>hidden deeply within the relationship – and neither the </a:t>
            </a:r>
            <a:r>
              <a:rPr lang="en-US" dirty="0" smtClean="0"/>
              <a:t>buying company nor </a:t>
            </a:r>
            <a:r>
              <a:rPr lang="en-US" dirty="0"/>
              <a:t>the service provider knows it’s </a:t>
            </a:r>
            <a:r>
              <a:rPr lang="en-US" dirty="0" smtClean="0"/>
              <a:t>there but </a:t>
            </a:r>
            <a:r>
              <a:rPr lang="en-US" dirty="0"/>
              <a:t>left unchecked it may fester into something bigger. </a:t>
            </a:r>
            <a:endParaRPr lang="en-US" dirty="0" smtClean="0"/>
          </a:p>
          <a:p>
            <a:r>
              <a:rPr lang="en-US" dirty="0" smtClean="0"/>
              <a:t>In </a:t>
            </a:r>
            <a:r>
              <a:rPr lang="en-US" dirty="0"/>
              <a:t>the worst cases, the problem can become so endemic that it eventually causes the death of the </a:t>
            </a:r>
            <a:r>
              <a:rPr lang="en-US" dirty="0" smtClean="0"/>
              <a:t>relationship.</a:t>
            </a:r>
          </a:p>
        </p:txBody>
      </p:sp>
      <p:sp>
        <p:nvSpPr>
          <p:cNvPr id="3" name="Slide Number Placeholder 2"/>
          <p:cNvSpPr>
            <a:spLocks noGrp="1"/>
          </p:cNvSpPr>
          <p:nvPr>
            <p:ph type="sldNum" sz="quarter" idx="10"/>
          </p:nvPr>
        </p:nvSpPr>
        <p:spPr/>
        <p:txBody>
          <a:bodyPr/>
          <a:lstStyle/>
          <a:p>
            <a:fld id="{0A9724E5-0A80-3C41-8955-F8E17D92E2DB}" type="slidenum">
              <a:rPr lang="en-US" smtClean="0"/>
              <a:pPr/>
              <a:t>20</a:t>
            </a:fld>
            <a:endParaRPr lang="en-US" dirty="0"/>
          </a:p>
        </p:txBody>
      </p:sp>
      <p:sp>
        <p:nvSpPr>
          <p:cNvPr id="4" name="Title 3"/>
          <p:cNvSpPr>
            <a:spLocks noGrp="1"/>
          </p:cNvSpPr>
          <p:nvPr>
            <p:ph type="title"/>
          </p:nvPr>
        </p:nvSpPr>
        <p:spPr/>
        <p:txBody>
          <a:bodyPr/>
          <a:lstStyle/>
          <a:p>
            <a:r>
              <a:rPr lang="en-US" dirty="0" smtClean="0"/>
              <a:t>How Healthy Is Your Relationship? </a:t>
            </a:r>
            <a:endParaRPr lang="en-US" dirty="0"/>
          </a:p>
        </p:txBody>
      </p:sp>
    </p:spTree>
    <p:extLst>
      <p:ext uri="{BB962C8B-B14F-4D97-AF65-F5344CB8AC3E}">
        <p14:creationId xmlns:p14="http://schemas.microsoft.com/office/powerpoint/2010/main" val="388159876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70743"/>
            <a:ext cx="8229600" cy="4434018"/>
          </a:xfrm>
        </p:spPr>
        <p:txBody>
          <a:bodyPr/>
          <a:lstStyle/>
          <a:p>
            <a:pPr marL="0" indent="0">
              <a:buNone/>
            </a:pPr>
            <a:r>
              <a:rPr lang="en-US" dirty="0"/>
              <a:t>Take the self-assessment for the </a:t>
            </a:r>
            <a:r>
              <a:rPr lang="en-US" dirty="0" smtClean="0">
                <a:hlinkClick r:id="rId2"/>
              </a:rPr>
              <a:t>10 Ailments</a:t>
            </a:r>
            <a:endParaRPr lang="en-US" dirty="0"/>
          </a:p>
        </p:txBody>
      </p:sp>
      <p:sp>
        <p:nvSpPr>
          <p:cNvPr id="3" name="Slide Number Placeholder 2"/>
          <p:cNvSpPr>
            <a:spLocks noGrp="1"/>
          </p:cNvSpPr>
          <p:nvPr>
            <p:ph type="sldNum" sz="quarter" idx="10"/>
          </p:nvPr>
        </p:nvSpPr>
        <p:spPr/>
        <p:txBody>
          <a:bodyPr/>
          <a:lstStyle/>
          <a:p>
            <a:fld id="{0A9724E5-0A80-3C41-8955-F8E17D92E2DB}" type="slidenum">
              <a:rPr lang="en-US" smtClean="0"/>
              <a:pPr/>
              <a:t>21</a:t>
            </a:fld>
            <a:endParaRPr lang="en-US" dirty="0"/>
          </a:p>
        </p:txBody>
      </p:sp>
      <p:sp>
        <p:nvSpPr>
          <p:cNvPr id="4" name="Title 3"/>
          <p:cNvSpPr>
            <a:spLocks noGrp="1"/>
          </p:cNvSpPr>
          <p:nvPr>
            <p:ph type="title"/>
          </p:nvPr>
        </p:nvSpPr>
        <p:spPr/>
        <p:txBody>
          <a:bodyPr/>
          <a:lstStyle/>
          <a:p>
            <a:r>
              <a:rPr lang="en-US" dirty="0" smtClean="0"/>
              <a:t>10 Ailments Self Assessment</a:t>
            </a:r>
            <a:endParaRPr lang="en-US" dirty="0"/>
          </a:p>
        </p:txBody>
      </p:sp>
    </p:spTree>
    <p:extLst>
      <p:ext uri="{BB962C8B-B14F-4D97-AF65-F5344CB8AC3E}">
        <p14:creationId xmlns:p14="http://schemas.microsoft.com/office/powerpoint/2010/main" val="406382432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6075" marR="0" indent="-346075" defTabSz="969963" eaLnBrk="0" latinLnBrk="0" hangingPunct="0">
              <a:lnSpc>
                <a:spcPct val="100000"/>
              </a:lnSpc>
              <a:spcAft>
                <a:spcPts val="2400"/>
              </a:spcAft>
              <a:buClrTx/>
              <a:buSzPct val="100000"/>
              <a:buFont typeface="Arial" pitchFamily="34" charset="0"/>
              <a:buChar char="•"/>
              <a:tabLst/>
              <a:defRPr/>
            </a:pPr>
            <a:r>
              <a:rPr lang="en-US" sz="3200" kern="0" dirty="0" smtClean="0">
                <a:solidFill>
                  <a:srgbClr val="5C5C5C"/>
                </a:solidFill>
              </a:rPr>
              <a:t>Why The Conventional Process Fails</a:t>
            </a:r>
          </a:p>
          <a:p>
            <a:pPr marL="346075" indent="-346075" defTabSz="969963" eaLnBrk="0" hangingPunct="0">
              <a:spcAft>
                <a:spcPts val="2400"/>
              </a:spcAft>
              <a:buSzPct val="100000"/>
              <a:buFont typeface="Arial" pitchFamily="34" charset="0"/>
              <a:buChar char="•"/>
              <a:defRPr/>
            </a:pPr>
            <a:r>
              <a:rPr lang="en-US" sz="3200" kern="0" dirty="0">
                <a:solidFill>
                  <a:srgbClr val="5C5C5C"/>
                </a:solidFill>
              </a:rPr>
              <a:t>Self Diagnostic: How Healthy Is Your Existing Relationship?</a:t>
            </a:r>
          </a:p>
          <a:p>
            <a:pPr marL="346075" lvl="0" indent="-346075" defTabSz="969963" eaLnBrk="0" hangingPunct="0">
              <a:spcAft>
                <a:spcPts val="2400"/>
              </a:spcAft>
              <a:buSzPct val="100000"/>
              <a:buFont typeface="Arial" pitchFamily="34" charset="0"/>
              <a:buChar char="•"/>
              <a:defRPr/>
            </a:pPr>
            <a:r>
              <a:rPr lang="en-US" sz="3200" b="1" i="1" kern="0" dirty="0" smtClean="0">
                <a:solidFill>
                  <a:srgbClr val="F77F00"/>
                </a:solidFill>
              </a:rPr>
              <a:t>10 Ailments </a:t>
            </a:r>
          </a:p>
          <a:p>
            <a:pPr marL="346075" lvl="0" indent="-346075" defTabSz="969963" eaLnBrk="0" hangingPunct="0">
              <a:spcAft>
                <a:spcPts val="2400"/>
              </a:spcAft>
              <a:buSzPct val="100000"/>
              <a:buFont typeface="Arial" pitchFamily="34" charset="0"/>
              <a:buChar char="•"/>
              <a:defRPr/>
            </a:pPr>
            <a:r>
              <a:rPr lang="en-US" sz="3200" kern="0" dirty="0" smtClean="0">
                <a:solidFill>
                  <a:srgbClr val="5C5C5C"/>
                </a:solidFill>
              </a:rPr>
              <a:t>When To Use Vested</a:t>
            </a:r>
            <a:endParaRPr lang="en-US" sz="3200" kern="0" dirty="0">
              <a:solidFill>
                <a:srgbClr val="5C5C5C"/>
              </a:solidFill>
            </a:endParaRPr>
          </a:p>
          <a:p>
            <a:pPr marL="346075" lvl="0" indent="-346075" defTabSz="969963" eaLnBrk="0" hangingPunct="0">
              <a:spcAft>
                <a:spcPts val="1800"/>
              </a:spcAft>
              <a:buSzPct val="100000"/>
              <a:buFont typeface="Arial" pitchFamily="34" charset="0"/>
              <a:buChar char="•"/>
              <a:defRPr/>
            </a:pPr>
            <a:endParaRPr lang="en-US" sz="3200" kern="0" dirty="0" smtClean="0">
              <a:solidFill>
                <a:srgbClr val="5C5C5C"/>
              </a:solidFill>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22</a:t>
            </a:fld>
            <a:endParaRPr lang="en-US" dirty="0"/>
          </a:p>
        </p:txBody>
      </p:sp>
    </p:spTree>
    <p:extLst>
      <p:ext uri="{BB962C8B-B14F-4D97-AF65-F5344CB8AC3E}">
        <p14:creationId xmlns:p14="http://schemas.microsoft.com/office/powerpoint/2010/main" val="382882048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609" y="2791396"/>
            <a:ext cx="4043746" cy="2376932"/>
          </a:xfrm>
          <a:prstGeom prst="rect">
            <a:avLst/>
          </a:prstGeom>
        </p:spPr>
      </p:pic>
      <p:sp>
        <p:nvSpPr>
          <p:cNvPr id="34818" name="Title 1"/>
          <p:cNvSpPr>
            <a:spLocks noGrp="1"/>
          </p:cNvSpPr>
          <p:nvPr>
            <p:ph type="title"/>
          </p:nvPr>
        </p:nvSpPr>
        <p:spPr>
          <a:xfrm>
            <a:off x="486697" y="112204"/>
            <a:ext cx="8315991" cy="733425"/>
          </a:xfrm>
        </p:spPr>
        <p:txBody>
          <a:bodyPr/>
          <a:lstStyle/>
          <a:p>
            <a:r>
              <a:rPr lang="en-US" dirty="0" smtClean="0"/>
              <a:t>How Healthy Is YOUR Relationship?</a:t>
            </a:r>
          </a:p>
        </p:txBody>
      </p:sp>
      <p:graphicFrame>
        <p:nvGraphicFramePr>
          <p:cNvPr id="7" name="Table 6"/>
          <p:cNvGraphicFramePr>
            <a:graphicFrameLocks noGrp="1"/>
          </p:cNvGraphicFramePr>
          <p:nvPr>
            <p:extLst>
              <p:ext uri="{D42A27DB-BD31-4B8C-83A1-F6EECF244321}">
                <p14:modId xmlns:p14="http://schemas.microsoft.com/office/powerpoint/2010/main" val="635594275"/>
              </p:ext>
            </p:extLst>
          </p:nvPr>
        </p:nvGraphicFramePr>
        <p:xfrm>
          <a:off x="4961604" y="1908430"/>
          <a:ext cx="3919538" cy="4086225"/>
        </p:xfrm>
        <a:graphic>
          <a:graphicData uri="http://schemas.openxmlformats.org/drawingml/2006/table">
            <a:tbl>
              <a:tblPr/>
              <a:tblGrid>
                <a:gridCol w="466725"/>
                <a:gridCol w="3452813"/>
              </a:tblGrid>
              <a:tr h="371475">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Tahoma" pitchFamily="34" charset="0"/>
                          <a:cs typeface="Arial" pitchFamily="34" charset="0"/>
                        </a:rPr>
                        <a:t>10 Ailments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7F00"/>
                    </a:solidFill>
                  </a:tcPr>
                </a:tc>
                <a:tc hMerge="1">
                  <a:txBody>
                    <a:bodyPr/>
                    <a:lstStyle/>
                    <a:p>
                      <a:endParaRPr lang="en-US"/>
                    </a:p>
                  </a:txBody>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Penny Wise and Pound Foolish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The Outsourcing Paradox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The Activity Trap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The Junkyard Dog Factor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The Honeymoon Effect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Sandbagging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The Zero Sum Game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Driving Blind Disease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Measurement Minutia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5C5C5C"/>
                          </a:solidFill>
                          <a:effectLst/>
                          <a:latin typeface="Tahoma" pitchFamily="34" charset="0"/>
                          <a:cs typeface="Arial" pitchFamily="34" charset="0"/>
                        </a:rPr>
                        <a:t>The Power of Not Doing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4856" name="Rectangle 8"/>
          <p:cNvSpPr>
            <a:spLocks noChangeArrowheads="1"/>
          </p:cNvSpPr>
          <p:nvPr/>
        </p:nvSpPr>
        <p:spPr bwMode="auto">
          <a:xfrm>
            <a:off x="486697" y="1061884"/>
            <a:ext cx="8214851" cy="830997"/>
          </a:xfrm>
          <a:prstGeom prst="rect">
            <a:avLst/>
          </a:prstGeom>
          <a:noFill/>
          <a:ln w="9525">
            <a:noFill/>
            <a:miter lim="800000"/>
            <a:headEnd/>
            <a:tailEnd/>
          </a:ln>
        </p:spPr>
        <p:txBody>
          <a:bodyPr wrap="square">
            <a:spAutoFit/>
          </a:bodyPr>
          <a:lstStyle/>
          <a:p>
            <a:r>
              <a:rPr lang="en-US" sz="2400" b="1" i="1" dirty="0"/>
              <a:t>Not following the Vested </a:t>
            </a:r>
            <a:r>
              <a:rPr lang="en-US" sz="2400" b="1" i="1" dirty="0" smtClean="0"/>
              <a:t>rules </a:t>
            </a:r>
            <a:r>
              <a:rPr lang="en-US" sz="2400" b="1" i="1" dirty="0"/>
              <a:t>typically leads to the </a:t>
            </a:r>
            <a:r>
              <a:rPr lang="en-US" sz="2400" b="1" i="1" dirty="0">
                <a:solidFill>
                  <a:srgbClr val="5C5C5C"/>
                </a:solidFill>
              </a:rPr>
              <a:t>following</a:t>
            </a:r>
            <a:r>
              <a:rPr lang="en-US" sz="2400" b="1" i="1" dirty="0"/>
              <a:t> </a:t>
            </a:r>
            <a:r>
              <a:rPr lang="en-US" sz="2400" b="1" i="1" dirty="0" smtClean="0"/>
              <a:t>Ailments…</a:t>
            </a:r>
            <a:endParaRPr lang="en-US" sz="2400" b="1" i="1" dirty="0"/>
          </a:p>
        </p:txBody>
      </p:sp>
      <p:sp>
        <p:nvSpPr>
          <p:cNvPr id="34857" name="Right Arrow 13"/>
          <p:cNvSpPr>
            <a:spLocks noChangeArrowheads="1"/>
          </p:cNvSpPr>
          <p:nvPr/>
        </p:nvSpPr>
        <p:spPr bwMode="auto">
          <a:xfrm>
            <a:off x="4439266" y="3706864"/>
            <a:ext cx="545689" cy="555418"/>
          </a:xfrm>
          <a:prstGeom prst="rightArrow">
            <a:avLst>
              <a:gd name="adj1" fmla="val 50000"/>
              <a:gd name="adj2" fmla="val 50030"/>
            </a:avLst>
          </a:prstGeom>
          <a:solidFill>
            <a:schemeClr val="accent4"/>
          </a:solidFill>
          <a:ln w="9525">
            <a:solidFill>
              <a:schemeClr val="accent4"/>
            </a:solidFill>
            <a:round/>
            <a:headEnd/>
            <a:tailEnd/>
          </a:ln>
        </p:spPr>
        <p:txBody>
          <a:bodyPr wrap="square">
            <a:noAutofit/>
          </a:bodyPr>
          <a:lstStyle/>
          <a:p>
            <a:endParaRPr lang="en-US" dirty="0"/>
          </a:p>
        </p:txBody>
      </p:sp>
      <p:grpSp>
        <p:nvGrpSpPr>
          <p:cNvPr id="2" name="Group 12"/>
          <p:cNvGrpSpPr>
            <a:grpSpLocks/>
          </p:cNvGrpSpPr>
          <p:nvPr/>
        </p:nvGrpSpPr>
        <p:grpSpPr bwMode="auto">
          <a:xfrm>
            <a:off x="330043" y="1968500"/>
            <a:ext cx="4024312" cy="4022725"/>
            <a:chOff x="182877" y="1968649"/>
            <a:chExt cx="4023360" cy="4023360"/>
          </a:xfrm>
        </p:grpSpPr>
        <p:sp>
          <p:nvSpPr>
            <p:cNvPr id="34859" name="Oval 9"/>
            <p:cNvSpPr>
              <a:spLocks noChangeArrowheads="1"/>
            </p:cNvSpPr>
            <p:nvPr/>
          </p:nvSpPr>
          <p:spPr bwMode="auto">
            <a:xfrm>
              <a:off x="182877" y="1968649"/>
              <a:ext cx="4023360" cy="4023360"/>
            </a:xfrm>
            <a:prstGeom prst="ellipse">
              <a:avLst/>
            </a:prstGeom>
            <a:noFill/>
            <a:ln w="152400">
              <a:solidFill>
                <a:schemeClr val="accent4"/>
              </a:solidFill>
              <a:round/>
              <a:headEnd/>
              <a:tailEnd/>
            </a:ln>
          </p:spPr>
          <p:txBody>
            <a:bodyPr/>
            <a:lstStyle/>
            <a:p>
              <a:endParaRPr lang="en-US" dirty="0">
                <a:solidFill>
                  <a:schemeClr val="accent4"/>
                </a:solidFill>
              </a:endParaRPr>
            </a:p>
          </p:txBody>
        </p:sp>
        <p:cxnSp>
          <p:nvCxnSpPr>
            <p:cNvPr id="34860" name="Straight Connector 11"/>
            <p:cNvCxnSpPr>
              <a:cxnSpLocks noChangeShapeType="1"/>
              <a:stCxn id="34859" idx="1"/>
              <a:endCxn id="34859" idx="5"/>
            </p:cNvCxnSpPr>
            <p:nvPr/>
          </p:nvCxnSpPr>
          <p:spPr bwMode="auto">
            <a:xfrm rot="16200000" flipH="1">
              <a:off x="772084" y="2557857"/>
              <a:ext cx="2844946" cy="2844944"/>
            </a:xfrm>
            <a:prstGeom prst="line">
              <a:avLst/>
            </a:prstGeom>
            <a:noFill/>
            <a:ln w="152400">
              <a:solidFill>
                <a:schemeClr val="accent4"/>
              </a:solidFill>
              <a:round/>
              <a:headEnd/>
              <a:tailEnd/>
            </a:ln>
          </p:spPr>
        </p:cxnSp>
      </p:grpSp>
      <p:sp>
        <p:nvSpPr>
          <p:cNvPr id="10"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23</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160366695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7"/>
          <p:cNvSpPr>
            <a:spLocks noGrp="1"/>
          </p:cNvSpPr>
          <p:nvPr>
            <p:ph idx="1"/>
          </p:nvPr>
        </p:nvSpPr>
        <p:spPr>
          <a:xfrm>
            <a:off x="486696" y="1277707"/>
            <a:ext cx="7909820" cy="4472461"/>
          </a:xfrm>
        </p:spPr>
        <p:txBody>
          <a:bodyPr>
            <a:normAutofit/>
          </a:bodyPr>
          <a:lstStyle/>
          <a:p>
            <a:pPr marL="0" indent="0">
              <a:buNone/>
            </a:pPr>
            <a:endParaRPr lang="en-US" sz="2000" dirty="0" smtClean="0"/>
          </a:p>
          <a:p>
            <a:pPr>
              <a:buFontTx/>
              <a:buBlip>
                <a:blip r:embed="rId3"/>
              </a:buBlip>
            </a:pPr>
            <a:endParaRPr lang="en-US" sz="2000" dirty="0" smtClean="0"/>
          </a:p>
          <a:p>
            <a:pPr>
              <a:buFontTx/>
              <a:buBlip>
                <a:blip r:embed="rId3"/>
              </a:buBlip>
            </a:pPr>
            <a:endParaRPr lang="en-US" sz="2000" dirty="0" smtClean="0"/>
          </a:p>
          <a:p>
            <a:pPr>
              <a:buFontTx/>
              <a:buBlip>
                <a:blip r:embed="rId3"/>
              </a:buBlip>
            </a:pPr>
            <a:endParaRPr lang="en-US" sz="2000" dirty="0" smtClean="0"/>
          </a:p>
          <a:p>
            <a:pPr marL="0" indent="0">
              <a:buNone/>
            </a:pPr>
            <a:endParaRPr lang="en-US" sz="2000" dirty="0" smtClean="0"/>
          </a:p>
        </p:txBody>
      </p:sp>
      <p:sp>
        <p:nvSpPr>
          <p:cNvPr id="32770" name="Title 1"/>
          <p:cNvSpPr>
            <a:spLocks noGrp="1"/>
          </p:cNvSpPr>
          <p:nvPr>
            <p:ph type="title"/>
          </p:nvPr>
        </p:nvSpPr>
        <p:spPr/>
        <p:txBody>
          <a:bodyPr/>
          <a:lstStyle/>
          <a:p>
            <a:r>
              <a:rPr lang="en-US" dirty="0" smtClean="0"/>
              <a:t>Be On Guard For Perverse Incentives…</a:t>
            </a:r>
          </a:p>
        </p:txBody>
      </p:sp>
      <p:sp>
        <p:nvSpPr>
          <p:cNvPr id="32774" name="Rectangle 9"/>
          <p:cNvSpPr>
            <a:spLocks noChangeArrowheads="1"/>
          </p:cNvSpPr>
          <p:nvPr/>
        </p:nvSpPr>
        <p:spPr bwMode="auto">
          <a:xfrm>
            <a:off x="914400" y="1827386"/>
            <a:ext cx="6847085" cy="3970318"/>
          </a:xfrm>
          <a:prstGeom prst="rect">
            <a:avLst/>
          </a:prstGeom>
          <a:noFill/>
          <a:ln w="9525">
            <a:noFill/>
            <a:miter lim="800000"/>
            <a:headEnd/>
            <a:tailEnd/>
          </a:ln>
        </p:spPr>
        <p:txBody>
          <a:bodyPr wrap="square">
            <a:spAutoFit/>
          </a:bodyPr>
          <a:lstStyle/>
          <a:p>
            <a:pPr marL="57150" indent="-57150">
              <a:buFont typeface="Wingdings" pitchFamily="2" charset="2"/>
              <a:buNone/>
            </a:pPr>
            <a:r>
              <a:rPr lang="en-US" sz="3200" dirty="0">
                <a:latin typeface="Arial" pitchFamily="34" charset="0"/>
              </a:rPr>
              <a:t>[Def] “A perverse incentive is a term for an incentive that has the opposite effect of that </a:t>
            </a:r>
            <a:r>
              <a:rPr lang="en-US" sz="3200" dirty="0" smtClean="0">
                <a:latin typeface="Arial" pitchFamily="34" charset="0"/>
              </a:rPr>
              <a:t>intended. Perverse </a:t>
            </a:r>
            <a:r>
              <a:rPr lang="en-US" sz="3200" dirty="0">
                <a:latin typeface="Arial" pitchFamily="34" charset="0"/>
              </a:rPr>
              <a:t>incentives by definition produce unintended consequences.”</a:t>
            </a:r>
            <a:endParaRPr lang="en-US" sz="2000" dirty="0">
              <a:latin typeface="Arial" pitchFamily="34" charset="0"/>
            </a:endParaRPr>
          </a:p>
          <a:p>
            <a:pPr marL="57150" indent="-57150">
              <a:buFont typeface="Wingdings" pitchFamily="2" charset="2"/>
              <a:buNone/>
            </a:pPr>
            <a:r>
              <a:rPr lang="en-US" sz="3200" dirty="0">
                <a:latin typeface="Arial" pitchFamily="34" charset="0"/>
              </a:rPr>
              <a:t>	</a:t>
            </a:r>
            <a:endParaRPr lang="en-US" sz="3200" dirty="0" smtClean="0">
              <a:latin typeface="Arial" pitchFamily="34" charset="0"/>
            </a:endParaRPr>
          </a:p>
          <a:p>
            <a:pPr marL="57150" indent="-57150">
              <a:buFont typeface="Wingdings" pitchFamily="2" charset="2"/>
              <a:buNone/>
            </a:pPr>
            <a:r>
              <a:rPr lang="en-US" sz="2800" i="1" dirty="0" smtClean="0">
                <a:latin typeface="Arial" pitchFamily="34" charset="0"/>
              </a:rPr>
              <a:t>The </a:t>
            </a:r>
            <a:r>
              <a:rPr lang="en-US" sz="2800" i="1" dirty="0">
                <a:latin typeface="Arial" pitchFamily="34" charset="0"/>
              </a:rPr>
              <a:t>Language of Psychology</a:t>
            </a:r>
            <a:endParaRPr lang="en-US" sz="3200" i="1" dirty="0">
              <a:latin typeface="Arial" pitchFamily="34" charset="0"/>
            </a:endParaRPr>
          </a:p>
          <a:p>
            <a:pPr marL="57150" indent="-57150">
              <a:buFont typeface="Wingdings" pitchFamily="2" charset="2"/>
              <a:buNone/>
            </a:pPr>
            <a:endParaRPr lang="en-US" sz="3200" dirty="0">
              <a:latin typeface="Arial" pitchFamily="34" charset="0"/>
            </a:endParaRPr>
          </a:p>
        </p:txBody>
      </p:sp>
      <p:sp>
        <p:nvSpPr>
          <p:cNvPr id="7"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24</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369161923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7"/>
          <p:cNvSpPr>
            <a:spLocks noGrp="1"/>
          </p:cNvSpPr>
          <p:nvPr>
            <p:ph idx="1"/>
          </p:nvPr>
        </p:nvSpPr>
        <p:spPr>
          <a:xfrm>
            <a:off x="486697" y="1277707"/>
            <a:ext cx="4375590" cy="4894493"/>
          </a:xfrm>
        </p:spPr>
        <p:txBody>
          <a:bodyPr>
            <a:normAutofit/>
          </a:bodyPr>
          <a:lstStyle/>
          <a:p>
            <a:r>
              <a:rPr lang="en-US" sz="2400" i="1" dirty="0" smtClean="0"/>
              <a:t>Definition of Perverse Incentives</a:t>
            </a:r>
          </a:p>
          <a:p>
            <a:pPr>
              <a:buFontTx/>
              <a:buBlip>
                <a:blip r:embed="rId3"/>
              </a:buBlip>
            </a:pPr>
            <a:endParaRPr lang="en-US" sz="1800" dirty="0" smtClean="0"/>
          </a:p>
          <a:p>
            <a:pPr>
              <a:buFontTx/>
              <a:buBlip>
                <a:blip r:embed="rId3"/>
              </a:buBlip>
            </a:pPr>
            <a:endParaRPr lang="en-US" sz="1800" dirty="0" smtClean="0"/>
          </a:p>
          <a:p>
            <a:pPr>
              <a:buFontTx/>
              <a:buBlip>
                <a:blip r:embed="rId3"/>
              </a:buBlip>
            </a:pPr>
            <a:endParaRPr lang="en-US" sz="1800" dirty="0" smtClean="0"/>
          </a:p>
          <a:p>
            <a:pPr>
              <a:buFontTx/>
              <a:buBlip>
                <a:blip r:embed="rId3"/>
              </a:buBlip>
            </a:pPr>
            <a:endParaRPr lang="en-US" sz="1800" dirty="0" smtClean="0"/>
          </a:p>
          <a:p>
            <a:pPr>
              <a:buFontTx/>
              <a:buBlip>
                <a:blip r:embed="rId3"/>
              </a:buBlip>
            </a:pPr>
            <a:endParaRPr lang="en-US" sz="1800" dirty="0" smtClean="0"/>
          </a:p>
          <a:p>
            <a:pPr>
              <a:buFont typeface="Arial" pitchFamily="34" charset="0"/>
              <a:buChar char="−"/>
            </a:pPr>
            <a:endParaRPr lang="en-US" sz="1900" dirty="0" smtClean="0"/>
          </a:p>
          <a:p>
            <a:pPr>
              <a:buFont typeface="Arial" pitchFamily="34" charset="0"/>
              <a:buChar char="−"/>
            </a:pPr>
            <a:r>
              <a:rPr lang="en-US" sz="1900" dirty="0" smtClean="0"/>
              <a:t>A classic example occurred in Hanoi when a French program paid people a bounty for each rat pelt handed in. The program was intended to exterminate rats. Instead it led to the farming of rats.</a:t>
            </a:r>
            <a:r>
              <a:rPr lang="en-US" sz="1900" baseline="30000" dirty="0" smtClean="0"/>
              <a:t>1</a:t>
            </a:r>
          </a:p>
          <a:p>
            <a:pPr>
              <a:buFontTx/>
              <a:buBlip>
                <a:blip r:embed="rId3"/>
              </a:buBlip>
            </a:pPr>
            <a:endParaRPr lang="en-US" sz="1800" dirty="0" smtClean="0"/>
          </a:p>
          <a:p>
            <a:pPr>
              <a:buFont typeface="Wingdings" pitchFamily="2" charset="2"/>
              <a:buNone/>
            </a:pPr>
            <a:endParaRPr lang="en-US" sz="1800" dirty="0" smtClean="0"/>
          </a:p>
        </p:txBody>
      </p:sp>
      <p:sp>
        <p:nvSpPr>
          <p:cNvPr id="32770" name="Title 1"/>
          <p:cNvSpPr>
            <a:spLocks noGrp="1"/>
          </p:cNvSpPr>
          <p:nvPr>
            <p:ph type="title"/>
          </p:nvPr>
        </p:nvSpPr>
        <p:spPr/>
        <p:txBody>
          <a:bodyPr/>
          <a:lstStyle/>
          <a:p>
            <a:r>
              <a:rPr lang="en-US" dirty="0" smtClean="0"/>
              <a:t>Be On Guard For Perverse Incentives…</a:t>
            </a:r>
          </a:p>
        </p:txBody>
      </p:sp>
      <p:sp>
        <p:nvSpPr>
          <p:cNvPr id="32772" name="TextBox 8"/>
          <p:cNvSpPr txBox="1">
            <a:spLocks noChangeArrowheads="1"/>
          </p:cNvSpPr>
          <p:nvPr/>
        </p:nvSpPr>
        <p:spPr bwMode="auto">
          <a:xfrm>
            <a:off x="0" y="6432534"/>
            <a:ext cx="5176685" cy="415498"/>
          </a:xfrm>
          <a:prstGeom prst="rect">
            <a:avLst/>
          </a:prstGeom>
          <a:noFill/>
          <a:ln w="9525">
            <a:noFill/>
            <a:miter lim="800000"/>
            <a:headEnd/>
            <a:tailEnd/>
          </a:ln>
        </p:spPr>
        <p:txBody>
          <a:bodyPr wrap="square">
            <a:spAutoFit/>
          </a:bodyPr>
          <a:lstStyle/>
          <a:p>
            <a:pPr marL="169863" indent="-169863"/>
            <a:r>
              <a:rPr lang="en-US" sz="1050" baseline="30000" dirty="0">
                <a:solidFill>
                  <a:srgbClr val="5C5C5C"/>
                </a:solidFill>
                <a:latin typeface="Arial" pitchFamily="34" charset="0"/>
              </a:rPr>
              <a:t>1    </a:t>
            </a:r>
            <a:r>
              <a:rPr lang="en-US" sz="1050" dirty="0">
                <a:solidFill>
                  <a:srgbClr val="5C5C5C"/>
                </a:solidFill>
                <a:latin typeface="Arial" pitchFamily="34" charset="0"/>
              </a:rPr>
              <a:t>Michael G. Vann, "Of Rats, Rice, and Race: The Great Hanoi Rat Massacre, an Episode in French Colonial History," French Colonial History Society, May, 2003</a:t>
            </a:r>
          </a:p>
        </p:txBody>
      </p:sp>
      <p:sp>
        <p:nvSpPr>
          <p:cNvPr id="32774" name="Rectangle 9"/>
          <p:cNvSpPr>
            <a:spLocks noChangeArrowheads="1"/>
          </p:cNvSpPr>
          <p:nvPr/>
        </p:nvSpPr>
        <p:spPr bwMode="auto">
          <a:xfrm>
            <a:off x="754742" y="2213160"/>
            <a:ext cx="4107545" cy="2031325"/>
          </a:xfrm>
          <a:prstGeom prst="rect">
            <a:avLst/>
          </a:prstGeom>
          <a:noFill/>
          <a:ln w="9525">
            <a:noFill/>
            <a:miter lim="800000"/>
            <a:headEnd/>
            <a:tailEnd/>
          </a:ln>
        </p:spPr>
        <p:txBody>
          <a:bodyPr wrap="square">
            <a:spAutoFit/>
          </a:bodyPr>
          <a:lstStyle/>
          <a:p>
            <a:pPr marL="57150" indent="-57150">
              <a:buFont typeface="Wingdings" pitchFamily="2" charset="2"/>
              <a:buNone/>
            </a:pPr>
            <a:r>
              <a:rPr lang="en-US" dirty="0">
                <a:latin typeface="Arial" pitchFamily="34" charset="0"/>
              </a:rPr>
              <a:t>[Def] “A perverse incentive is a term for an incentive that has the opposite effect of that </a:t>
            </a:r>
            <a:r>
              <a:rPr lang="en-US" dirty="0" smtClean="0">
                <a:latin typeface="Arial" pitchFamily="34" charset="0"/>
              </a:rPr>
              <a:t>intended. Perverse </a:t>
            </a:r>
            <a:r>
              <a:rPr lang="en-US" dirty="0">
                <a:latin typeface="Arial" pitchFamily="34" charset="0"/>
              </a:rPr>
              <a:t>incentives by definition produce unintended consequences.”</a:t>
            </a:r>
            <a:endParaRPr lang="en-US" sz="1200" dirty="0">
              <a:latin typeface="Arial" pitchFamily="34" charset="0"/>
            </a:endParaRPr>
          </a:p>
          <a:p>
            <a:pPr marL="57150" indent="-57150" algn="r">
              <a:buFont typeface="Wingdings" pitchFamily="2" charset="2"/>
              <a:buNone/>
            </a:pPr>
            <a:r>
              <a:rPr lang="en-US" dirty="0">
                <a:latin typeface="Arial" pitchFamily="34" charset="0"/>
              </a:rPr>
              <a:t>	</a:t>
            </a:r>
            <a:r>
              <a:rPr lang="en-US" sz="1600" i="1" dirty="0">
                <a:latin typeface="Arial" pitchFamily="34" charset="0"/>
              </a:rPr>
              <a:t>The Language of Psychology</a:t>
            </a:r>
            <a:endParaRPr lang="en-US" i="1" dirty="0">
              <a:latin typeface="Arial" pitchFamily="34" charset="0"/>
            </a:endParaRPr>
          </a:p>
          <a:p>
            <a:pPr marL="57150" indent="-57150">
              <a:buFont typeface="Wingdings" pitchFamily="2" charset="2"/>
              <a:buNone/>
            </a:pPr>
            <a:endParaRPr lang="en-US" dirty="0">
              <a:latin typeface="Arial" pitchFamily="34" charset="0"/>
            </a:endParaRPr>
          </a:p>
        </p:txBody>
      </p:sp>
      <p:sp>
        <p:nvSpPr>
          <p:cNvPr id="7"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25</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
            <a:off x="5173231" y="1857233"/>
            <a:ext cx="3338286" cy="2503714"/>
          </a:xfrm>
          <a:prstGeom prst="rect">
            <a:avLst/>
          </a:prstGeom>
          <a:ln w="88900" cap="sq">
            <a:solidFill>
              <a:schemeClr val="bg1"/>
            </a:solidFill>
            <a:miter lim="800000"/>
          </a:ln>
          <a:effectLst>
            <a:outerShdw blurRad="54991" dist="17780" dir="5400000" algn="ctr" rotWithShape="0">
              <a:srgbClr val="000000">
                <a:alpha val="40000"/>
              </a:srgbClr>
            </a:outerShdw>
          </a:effectLst>
        </p:spPr>
      </p:pic>
    </p:spTree>
    <p:extLst>
      <p:ext uri="{BB962C8B-B14F-4D97-AF65-F5344CB8AC3E}">
        <p14:creationId xmlns:p14="http://schemas.microsoft.com/office/powerpoint/2010/main" val="106652409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smtClean="0"/>
              <a:t>…They Can Happen Anywhere</a:t>
            </a:r>
          </a:p>
        </p:txBody>
      </p:sp>
      <p:sp>
        <p:nvSpPr>
          <p:cNvPr id="33795" name="Rectangle 12"/>
          <p:cNvSpPr>
            <a:spLocks noChangeArrowheads="1"/>
          </p:cNvSpPr>
          <p:nvPr/>
        </p:nvSpPr>
        <p:spPr bwMode="auto">
          <a:xfrm>
            <a:off x="4124720" y="1647825"/>
            <a:ext cx="3757612" cy="3048000"/>
          </a:xfrm>
          <a:prstGeom prst="rect">
            <a:avLst/>
          </a:prstGeom>
          <a:noFill/>
          <a:ln w="9525">
            <a:noFill/>
            <a:miter lim="800000"/>
            <a:headEnd/>
            <a:tailEnd/>
          </a:ln>
        </p:spPr>
        <p:txBody>
          <a:bodyPr>
            <a:spAutoFit/>
          </a:bodyPr>
          <a:lstStyle/>
          <a:p>
            <a:r>
              <a:rPr lang="en-US" sz="2400" i="1" dirty="0"/>
              <a:t>“One of the most powerful laws of the universe is the law of unintended consequences. </a:t>
            </a:r>
            <a:r>
              <a:rPr lang="en-US" sz="2400" i="1" dirty="0" smtClean="0"/>
              <a:t>This </a:t>
            </a:r>
            <a:r>
              <a:rPr lang="en-US" sz="2400" i="1" dirty="0"/>
              <a:t>applies to schoolteachers, realtors, crack dealers, expectant mothers</a:t>
            </a:r>
            <a:r>
              <a:rPr lang="en-US" sz="2400" i="1" dirty="0" smtClean="0"/>
              <a:t>… </a:t>
            </a:r>
            <a:r>
              <a:rPr lang="en-US" sz="2400" i="1" dirty="0"/>
              <a:t>”</a:t>
            </a:r>
            <a:endParaRPr lang="en-US" sz="2400" i="1" u="sng" dirty="0"/>
          </a:p>
          <a:p>
            <a:pPr algn="ctr"/>
            <a:endParaRPr lang="en-US" sz="2400" b="1" i="1" u="sng" dirty="0">
              <a:solidFill>
                <a:srgbClr val="FF6600"/>
              </a:solidFill>
            </a:endParaRPr>
          </a:p>
        </p:txBody>
      </p:sp>
      <p:pic>
        <p:nvPicPr>
          <p:cNvPr id="33796" name="Picture 4" descr="Screen shot 2010-01-04 at 11.32.30 PM.png"/>
          <p:cNvPicPr>
            <a:picLocks noChangeAspect="1"/>
          </p:cNvPicPr>
          <p:nvPr/>
        </p:nvPicPr>
        <p:blipFill>
          <a:blip r:embed="rId3" cstate="email"/>
          <a:srcRect/>
          <a:stretch>
            <a:fillRect/>
          </a:stretch>
        </p:blipFill>
        <p:spPr bwMode="auto">
          <a:xfrm>
            <a:off x="457200" y="1435608"/>
            <a:ext cx="2806310" cy="4279392"/>
          </a:xfrm>
          <a:prstGeom prst="rect">
            <a:avLst/>
          </a:prstGeom>
          <a:noFill/>
          <a:ln w="9525">
            <a:noFill/>
            <a:miter lim="800000"/>
            <a:headEnd/>
            <a:tailEnd/>
          </a:ln>
        </p:spPr>
      </p:pic>
      <p:sp>
        <p:nvSpPr>
          <p:cNvPr id="33798" name="TextBox 5"/>
          <p:cNvSpPr txBox="1">
            <a:spLocks noChangeArrowheads="1"/>
          </p:cNvSpPr>
          <p:nvPr/>
        </p:nvSpPr>
        <p:spPr bwMode="auto">
          <a:xfrm>
            <a:off x="4124720" y="4695825"/>
            <a:ext cx="4738687" cy="1077218"/>
          </a:xfrm>
          <a:prstGeom prst="rect">
            <a:avLst/>
          </a:prstGeom>
          <a:noFill/>
          <a:ln w="9525">
            <a:noFill/>
            <a:miter lim="800000"/>
            <a:headEnd/>
            <a:tailEnd/>
          </a:ln>
        </p:spPr>
        <p:txBody>
          <a:bodyPr wrap="square">
            <a:spAutoFit/>
          </a:bodyPr>
          <a:lstStyle/>
          <a:p>
            <a:r>
              <a:rPr lang="en-US" sz="3200" dirty="0" smtClean="0">
                <a:solidFill>
                  <a:schemeClr val="accent1"/>
                </a:solidFill>
              </a:rPr>
              <a:t>And </a:t>
            </a:r>
            <a:r>
              <a:rPr lang="en-US" sz="3200" dirty="0">
                <a:solidFill>
                  <a:schemeClr val="accent1"/>
                </a:solidFill>
              </a:rPr>
              <a:t>definitely </a:t>
            </a:r>
            <a:r>
              <a:rPr lang="en-US" sz="3200" dirty="0" smtClean="0">
                <a:solidFill>
                  <a:schemeClr val="accent1"/>
                </a:solidFill>
              </a:rPr>
              <a:t>in business relationships</a:t>
            </a:r>
            <a:endParaRPr lang="en-US" sz="3200" dirty="0">
              <a:solidFill>
                <a:schemeClr val="accent1"/>
              </a:solidFill>
            </a:endParaRPr>
          </a:p>
        </p:txBody>
      </p:sp>
      <p:sp>
        <p:nvSpPr>
          <p:cNvPr id="7"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26</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22413339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246014" y="1131884"/>
            <a:ext cx="5183140" cy="4965774"/>
          </a:xfrm>
        </p:spPr>
        <p:txBody>
          <a:bodyPr>
            <a:normAutofit/>
          </a:bodyPr>
          <a:lstStyle/>
          <a:p>
            <a:pPr>
              <a:tabLst>
                <a:tab pos="5543550" algn="l"/>
              </a:tabLst>
            </a:pPr>
            <a:r>
              <a:rPr lang="en-US" sz="2400" dirty="0" smtClean="0"/>
              <a:t>Company procures goods or services based purely on costs</a:t>
            </a:r>
          </a:p>
          <a:p>
            <a:pPr lvl="1">
              <a:tabLst>
                <a:tab pos="5543550" algn="l"/>
              </a:tabLst>
            </a:pPr>
            <a:r>
              <a:rPr lang="en-US" sz="2000" dirty="0" smtClean="0"/>
              <a:t>Profess to have an outsource “partnership” but focused solely on beating up their service providers on price</a:t>
            </a:r>
          </a:p>
          <a:p>
            <a:r>
              <a:rPr lang="en-US" sz="2400" dirty="0" smtClean="0"/>
              <a:t>View outsourcing as a "quick fix" solution to resolving balance sheet problems</a:t>
            </a:r>
          </a:p>
          <a:p>
            <a:pPr>
              <a:tabLst>
                <a:tab pos="5143500" algn="l"/>
              </a:tabLst>
            </a:pPr>
            <a:r>
              <a:rPr lang="en-US" sz="2400" dirty="0" smtClean="0"/>
              <a:t>Might have good short term payoffs – but has proven over time that it does not pay</a:t>
            </a:r>
          </a:p>
          <a:p>
            <a:endParaRPr lang="en-US" dirty="0"/>
          </a:p>
        </p:txBody>
      </p:sp>
      <p:sp>
        <p:nvSpPr>
          <p:cNvPr id="16386" name="Title 1"/>
          <p:cNvSpPr>
            <a:spLocks noGrp="1"/>
          </p:cNvSpPr>
          <p:nvPr>
            <p:ph type="title"/>
          </p:nvPr>
        </p:nvSpPr>
        <p:spPr>
          <a:xfrm>
            <a:off x="471948" y="63246"/>
            <a:ext cx="8214852" cy="782637"/>
          </a:xfrm>
        </p:spPr>
        <p:txBody>
          <a:bodyPr/>
          <a:lstStyle/>
          <a:p>
            <a:r>
              <a:rPr lang="en-US" dirty="0" smtClean="0"/>
              <a:t>1. Penny Wise And Pound Foolish</a:t>
            </a:r>
          </a:p>
        </p:txBody>
      </p:sp>
      <p:sp>
        <p:nvSpPr>
          <p:cNvPr id="5" name="Slide Number Placeholder 2"/>
          <p:cNvSpPr txBox="1">
            <a:spLocks/>
          </p:cNvSpPr>
          <p:nvPr/>
        </p:nvSpPr>
        <p:spPr>
          <a:xfrm>
            <a:off x="8672513" y="6357261"/>
            <a:ext cx="381789" cy="429299"/>
          </a:xfrm>
          <a:prstGeom prst="rect">
            <a:avLst/>
          </a:prstGeom>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27</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
            <a:off x="5297732" y="2092238"/>
            <a:ext cx="3373328" cy="2724612"/>
          </a:xfrm>
          <a:prstGeom prst="rect">
            <a:avLst/>
          </a:prstGeom>
          <a:effectLst>
            <a:outerShdw blurRad="54991" dist="17780" dir="5400000" algn="ctr" rotWithShape="0">
              <a:srgbClr val="000000">
                <a:alpha val="40000"/>
              </a:srgbClr>
            </a:outerShdw>
          </a:effectLst>
        </p:spPr>
      </p:pic>
    </p:spTree>
    <p:extLst>
      <p:ext uri="{BB962C8B-B14F-4D97-AF65-F5344CB8AC3E}">
        <p14:creationId xmlns:p14="http://schemas.microsoft.com/office/powerpoint/2010/main" val="300912108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0195" y="1173447"/>
            <a:ext cx="4557252" cy="4965774"/>
          </a:xfrm>
        </p:spPr>
        <p:txBody>
          <a:bodyPr>
            <a:normAutofit fontScale="92500"/>
          </a:bodyPr>
          <a:lstStyle/>
          <a:p>
            <a:r>
              <a:rPr lang="en-US" dirty="0" smtClean="0"/>
              <a:t>Develop the “perfect” set of tasks, frequencies and measures</a:t>
            </a:r>
          </a:p>
          <a:p>
            <a:pPr lvl="1"/>
            <a:r>
              <a:rPr lang="en-US" dirty="0" smtClean="0"/>
              <a:t>Tightly define the work</a:t>
            </a:r>
          </a:p>
          <a:p>
            <a:r>
              <a:rPr lang="en-US" dirty="0" smtClean="0"/>
              <a:t>Destined to fail</a:t>
            </a:r>
          </a:p>
          <a:p>
            <a:pPr lvl="1"/>
            <a:r>
              <a:rPr lang="en-US" dirty="0" smtClean="0"/>
              <a:t>It’s the company’s “perfect” system, not one designed by the provider of the services</a:t>
            </a:r>
          </a:p>
          <a:p>
            <a:pPr lvl="1"/>
            <a:r>
              <a:rPr lang="en-US" dirty="0" smtClean="0"/>
              <a:t>The company designs the controlling details of the job, and then blames the supplier if things don’t succeed</a:t>
            </a:r>
          </a:p>
          <a:p>
            <a:endParaRPr lang="en-US" dirty="0"/>
          </a:p>
        </p:txBody>
      </p:sp>
      <p:sp>
        <p:nvSpPr>
          <p:cNvPr id="17410" name="Title 1"/>
          <p:cNvSpPr>
            <a:spLocks noGrp="1"/>
          </p:cNvSpPr>
          <p:nvPr>
            <p:ph type="title"/>
          </p:nvPr>
        </p:nvSpPr>
        <p:spPr>
          <a:xfrm>
            <a:off x="471948" y="77994"/>
            <a:ext cx="8214852" cy="782637"/>
          </a:xfrm>
        </p:spPr>
        <p:txBody>
          <a:bodyPr/>
          <a:lstStyle/>
          <a:p>
            <a:r>
              <a:rPr lang="en-US" dirty="0" smtClean="0"/>
              <a:t>2. The Outsourcing Paradox</a:t>
            </a:r>
          </a:p>
        </p:txBody>
      </p:sp>
      <p:sp>
        <p:nvSpPr>
          <p:cNvPr id="5"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28</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84968">
            <a:off x="5213406" y="1675944"/>
            <a:ext cx="3024980" cy="3894036"/>
          </a:xfrm>
          <a:prstGeom prst="rect">
            <a:avLst/>
          </a:prstGeom>
          <a:effectLst>
            <a:outerShdw blurRad="54991" dist="17780" dir="5400000" algn="ctr" rotWithShape="0">
              <a:srgbClr val="000000">
                <a:alpha val="40000"/>
              </a:srgbClr>
            </a:outerShdw>
          </a:effectLst>
        </p:spPr>
      </p:pic>
    </p:spTree>
    <p:extLst>
      <p:ext uri="{BB962C8B-B14F-4D97-AF65-F5344CB8AC3E}">
        <p14:creationId xmlns:p14="http://schemas.microsoft.com/office/powerpoint/2010/main" val="81466989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a:xfrm>
            <a:off x="471948" y="1160254"/>
            <a:ext cx="8297402" cy="4965700"/>
          </a:xfrm>
        </p:spPr>
        <p:txBody>
          <a:bodyPr>
            <a:normAutofit fontScale="92500" lnSpcReduction="10000"/>
          </a:bodyPr>
          <a:lstStyle/>
          <a:p>
            <a:r>
              <a:rPr lang="en-US" dirty="0" smtClean="0"/>
              <a:t>Traditional transactional models are inadequate</a:t>
            </a:r>
          </a:p>
          <a:p>
            <a:r>
              <a:rPr lang="en-US" dirty="0" smtClean="0"/>
              <a:t>The service provider is paid for every transaction – whether it’s needed or not</a:t>
            </a:r>
          </a:p>
          <a:p>
            <a:endParaRPr lang="en-US" dirty="0" smtClean="0"/>
          </a:p>
          <a:p>
            <a:endParaRPr lang="en-US" dirty="0" smtClean="0"/>
          </a:p>
          <a:p>
            <a:endParaRPr lang="en-US" dirty="0" smtClean="0">
              <a:solidFill>
                <a:srgbClr val="F77F00"/>
              </a:solidFill>
            </a:endParaRPr>
          </a:p>
          <a:p>
            <a:endParaRPr lang="en-US" dirty="0" smtClean="0">
              <a:solidFill>
                <a:srgbClr val="F77F00"/>
              </a:solidFill>
            </a:endParaRPr>
          </a:p>
          <a:p>
            <a:endParaRPr lang="en-US" dirty="0" smtClean="0">
              <a:solidFill>
                <a:srgbClr val="F77F00"/>
              </a:solidFill>
            </a:endParaRPr>
          </a:p>
          <a:p>
            <a:endParaRPr lang="en-US" dirty="0" smtClean="0">
              <a:solidFill>
                <a:srgbClr val="F77F00"/>
              </a:solidFill>
            </a:endParaRPr>
          </a:p>
          <a:p>
            <a:pPr lvl="1">
              <a:buNone/>
            </a:pPr>
            <a:endParaRPr lang="en-US" dirty="0">
              <a:solidFill>
                <a:srgbClr val="F77F00"/>
              </a:solidFill>
            </a:endParaRPr>
          </a:p>
          <a:p>
            <a:pPr lvl="1">
              <a:buNone/>
            </a:pPr>
            <a:endParaRPr lang="en-US" sz="1400" dirty="0" smtClean="0">
              <a:solidFill>
                <a:srgbClr val="F77F00"/>
              </a:solidFill>
            </a:endParaRPr>
          </a:p>
          <a:p>
            <a:pPr lvl="1">
              <a:buNone/>
            </a:pPr>
            <a:endParaRPr lang="en-US" sz="1400" dirty="0" smtClean="0">
              <a:solidFill>
                <a:srgbClr val="F77F00"/>
              </a:solidFill>
            </a:endParaRPr>
          </a:p>
          <a:p>
            <a:pPr>
              <a:buNone/>
            </a:pPr>
            <a:r>
              <a:rPr lang="en-US" sz="1900" b="1" dirty="0" smtClean="0">
                <a:solidFill>
                  <a:srgbClr val="F77F00"/>
                </a:solidFill>
              </a:rPr>
              <a:t>Example shown is for Supply Chain, but this applies across all disciplines</a:t>
            </a:r>
          </a:p>
        </p:txBody>
      </p:sp>
      <p:graphicFrame>
        <p:nvGraphicFramePr>
          <p:cNvPr id="7" name="Table 6"/>
          <p:cNvGraphicFramePr>
            <a:graphicFrameLocks noGrp="1"/>
          </p:cNvGraphicFramePr>
          <p:nvPr>
            <p:extLst>
              <p:ext uri="{D42A27DB-BD31-4B8C-83A1-F6EECF244321}">
                <p14:modId xmlns:p14="http://schemas.microsoft.com/office/powerpoint/2010/main" val="4008706431"/>
              </p:ext>
            </p:extLst>
          </p:nvPr>
        </p:nvGraphicFramePr>
        <p:xfrm>
          <a:off x="471949" y="2450300"/>
          <a:ext cx="8214852" cy="3279647"/>
        </p:xfrm>
        <a:graphic>
          <a:graphicData uri="http://schemas.openxmlformats.org/drawingml/2006/table">
            <a:tbl>
              <a:tblPr firstRow="1" bandRow="1">
                <a:tableStyleId>{5C22544A-7EE6-4342-B048-85BDC9FD1C3A}</a:tableStyleId>
              </a:tblPr>
              <a:tblGrid>
                <a:gridCol w="3110479"/>
                <a:gridCol w="5104373"/>
              </a:tblGrid>
              <a:tr h="0">
                <a:tc>
                  <a:txBody>
                    <a:bodyPr/>
                    <a:lstStyle/>
                    <a:p>
                      <a:pPr marL="217170" marR="0" algn="ctr">
                        <a:spcBef>
                          <a:spcPts val="0"/>
                        </a:spcBef>
                        <a:spcAft>
                          <a:spcPts val="0"/>
                        </a:spcAft>
                      </a:pPr>
                      <a:r>
                        <a:rPr lang="en-US" sz="1600" b="1" dirty="0" smtClean="0">
                          <a:solidFill>
                            <a:schemeClr val="bg1"/>
                          </a:solidFill>
                          <a:latin typeface="Arial"/>
                          <a:ea typeface="MS Mincho"/>
                        </a:rPr>
                        <a:t>Buying company</a:t>
                      </a:r>
                      <a:r>
                        <a:rPr lang="en-US" sz="1600" b="1" baseline="0" dirty="0" smtClean="0">
                          <a:solidFill>
                            <a:schemeClr val="bg1"/>
                          </a:solidFill>
                          <a:latin typeface="Arial"/>
                          <a:ea typeface="MS Mincho"/>
                        </a:rPr>
                        <a:t> using</a:t>
                      </a:r>
                      <a:endParaRPr lang="en-US" sz="1600" b="1" dirty="0">
                        <a:solidFill>
                          <a:schemeClr val="bg1"/>
                        </a:solidFill>
                        <a:latin typeface="Arial"/>
                        <a:ea typeface="MS Mincho"/>
                      </a:endParaRPr>
                    </a:p>
                    <a:p>
                      <a:pPr marL="217170" marR="0" algn="ctr">
                        <a:spcBef>
                          <a:spcPts val="0"/>
                        </a:spcBef>
                        <a:spcAft>
                          <a:spcPts val="0"/>
                        </a:spcAft>
                      </a:pPr>
                      <a:r>
                        <a:rPr lang="en-US" sz="1600" b="1" dirty="0">
                          <a:solidFill>
                            <a:schemeClr val="bg1"/>
                          </a:solidFill>
                          <a:latin typeface="Arial"/>
                          <a:ea typeface="MS Mincho"/>
                        </a:rPr>
                        <a:t>3</a:t>
                      </a:r>
                      <a:r>
                        <a:rPr lang="en-US" sz="1600" b="1" baseline="30000" dirty="0">
                          <a:solidFill>
                            <a:schemeClr val="bg1"/>
                          </a:solidFill>
                          <a:latin typeface="Arial"/>
                          <a:ea typeface="MS Mincho"/>
                        </a:rPr>
                        <a:t>rd</a:t>
                      </a:r>
                      <a:r>
                        <a:rPr lang="en-US" sz="1600" b="1" dirty="0">
                          <a:solidFill>
                            <a:schemeClr val="bg1"/>
                          </a:solidFill>
                          <a:latin typeface="Arial"/>
                          <a:ea typeface="MS Mincho"/>
                        </a:rPr>
                        <a:t> party logistics services</a:t>
                      </a:r>
                    </a:p>
                  </a:txBody>
                  <a:tcPr marL="0" marT="54864" marB="54864" anchor="ctr">
                    <a:solidFill>
                      <a:srgbClr val="F77F00"/>
                    </a:solidFill>
                  </a:tcPr>
                </a:tc>
                <a:tc>
                  <a:txBody>
                    <a:bodyPr/>
                    <a:lstStyle/>
                    <a:p>
                      <a:pPr marL="187960" marR="0" algn="ctr">
                        <a:spcBef>
                          <a:spcPts val="0"/>
                        </a:spcBef>
                        <a:spcAft>
                          <a:spcPts val="0"/>
                        </a:spcAft>
                      </a:pPr>
                      <a:r>
                        <a:rPr lang="en-US" sz="1600" b="1" dirty="0">
                          <a:solidFill>
                            <a:schemeClr val="bg1"/>
                          </a:solidFill>
                          <a:latin typeface="Arial"/>
                          <a:ea typeface="MS Mincho"/>
                        </a:rPr>
                        <a:t>Service providers typical reaction under </a:t>
                      </a:r>
                    </a:p>
                    <a:p>
                      <a:pPr marL="187960" marR="0" algn="ctr">
                        <a:spcBef>
                          <a:spcPts val="0"/>
                        </a:spcBef>
                        <a:spcAft>
                          <a:spcPts val="0"/>
                        </a:spcAft>
                      </a:pPr>
                      <a:r>
                        <a:rPr lang="en-US" sz="1600" b="1" dirty="0">
                          <a:solidFill>
                            <a:schemeClr val="bg1"/>
                          </a:solidFill>
                          <a:latin typeface="Arial"/>
                          <a:ea typeface="MS Mincho"/>
                        </a:rPr>
                        <a:t>a </a:t>
                      </a:r>
                      <a:r>
                        <a:rPr lang="en-US" sz="1600" b="1" dirty="0" smtClean="0">
                          <a:solidFill>
                            <a:schemeClr val="bg1"/>
                          </a:solidFill>
                          <a:latin typeface="Arial"/>
                          <a:ea typeface="MS Mincho"/>
                        </a:rPr>
                        <a:t>Transaction-based </a:t>
                      </a:r>
                      <a:r>
                        <a:rPr lang="en-US" sz="1600" b="1" dirty="0">
                          <a:solidFill>
                            <a:schemeClr val="bg1"/>
                          </a:solidFill>
                          <a:latin typeface="Arial"/>
                          <a:ea typeface="MS Mincho"/>
                        </a:rPr>
                        <a:t>Model</a:t>
                      </a:r>
                    </a:p>
                  </a:txBody>
                  <a:tcPr marL="0" marT="54864" marB="54864" anchor="ctr">
                    <a:solidFill>
                      <a:srgbClr val="F77F00"/>
                    </a:solidFill>
                  </a:tcPr>
                </a:tc>
              </a:tr>
              <a:tr h="0">
                <a:tc>
                  <a:txBody>
                    <a:bodyPr/>
                    <a:lstStyle/>
                    <a:p>
                      <a:pPr marL="217170" marR="0">
                        <a:spcBef>
                          <a:spcPts val="0"/>
                        </a:spcBef>
                        <a:spcAft>
                          <a:spcPts val="0"/>
                        </a:spcAft>
                      </a:pPr>
                      <a:r>
                        <a:rPr lang="en-US" sz="1400" dirty="0">
                          <a:latin typeface="Arial"/>
                          <a:ea typeface="MS Mincho"/>
                        </a:rPr>
                        <a:t>I forecast over</a:t>
                      </a:r>
                    </a:p>
                  </a:txBody>
                  <a:tcPr marL="0" marT="54864" marB="54864">
                    <a:solidFill>
                      <a:schemeClr val="bg1">
                        <a:lumMod val="85000"/>
                      </a:schemeClr>
                    </a:solidFill>
                  </a:tcPr>
                </a:tc>
                <a:tc>
                  <a:txBody>
                    <a:bodyPr/>
                    <a:lstStyle/>
                    <a:p>
                      <a:pPr marL="187960" marR="0">
                        <a:spcBef>
                          <a:spcPts val="0"/>
                        </a:spcBef>
                        <a:spcAft>
                          <a:spcPts val="0"/>
                        </a:spcAft>
                      </a:pPr>
                      <a:r>
                        <a:rPr lang="en-US" sz="1400" dirty="0">
                          <a:latin typeface="Arial"/>
                          <a:ea typeface="MS Mincho"/>
                        </a:rPr>
                        <a:t>We charge you to store and count your product monthly… the more you have the more we make</a:t>
                      </a:r>
                    </a:p>
                  </a:txBody>
                  <a:tcPr marL="0" marT="54864" marB="54864">
                    <a:solidFill>
                      <a:schemeClr val="bg1">
                        <a:lumMod val="85000"/>
                      </a:schemeClr>
                    </a:solidFill>
                  </a:tcPr>
                </a:tc>
              </a:tr>
              <a:tr h="0">
                <a:tc>
                  <a:txBody>
                    <a:bodyPr/>
                    <a:lstStyle/>
                    <a:p>
                      <a:pPr marL="217170" marR="0">
                        <a:spcBef>
                          <a:spcPts val="0"/>
                        </a:spcBef>
                        <a:spcAft>
                          <a:spcPts val="0"/>
                        </a:spcAft>
                      </a:pPr>
                      <a:r>
                        <a:rPr lang="en-US" sz="1400" dirty="0">
                          <a:latin typeface="Arial"/>
                          <a:ea typeface="MS Mincho"/>
                        </a:rPr>
                        <a:t>I forecast under</a:t>
                      </a:r>
                    </a:p>
                  </a:txBody>
                  <a:tcPr marL="0" marT="54864" marB="54864">
                    <a:solidFill>
                      <a:schemeClr val="bg1">
                        <a:lumMod val="95000"/>
                      </a:schemeClr>
                    </a:solidFill>
                  </a:tcPr>
                </a:tc>
                <a:tc>
                  <a:txBody>
                    <a:bodyPr/>
                    <a:lstStyle/>
                    <a:p>
                      <a:pPr marL="187960" marR="0">
                        <a:spcBef>
                          <a:spcPts val="0"/>
                        </a:spcBef>
                        <a:spcAft>
                          <a:spcPts val="0"/>
                        </a:spcAft>
                      </a:pPr>
                      <a:r>
                        <a:rPr lang="en-US" sz="1400" dirty="0">
                          <a:latin typeface="Arial"/>
                          <a:ea typeface="MS Mincho"/>
                        </a:rPr>
                        <a:t>We charge rush fees to expedite your products to market</a:t>
                      </a:r>
                    </a:p>
                  </a:txBody>
                  <a:tcPr marL="0" marT="54864" marB="54864">
                    <a:solidFill>
                      <a:schemeClr val="bg1">
                        <a:lumMod val="95000"/>
                      </a:schemeClr>
                    </a:solidFill>
                  </a:tcPr>
                </a:tc>
              </a:tr>
              <a:tr h="0">
                <a:tc>
                  <a:txBody>
                    <a:bodyPr/>
                    <a:lstStyle/>
                    <a:p>
                      <a:pPr marL="217170" marR="0">
                        <a:spcBef>
                          <a:spcPts val="0"/>
                        </a:spcBef>
                        <a:spcAft>
                          <a:spcPts val="0"/>
                        </a:spcAft>
                      </a:pPr>
                      <a:r>
                        <a:rPr lang="en-US" sz="1400" dirty="0">
                          <a:latin typeface="Arial"/>
                          <a:ea typeface="MS Mincho"/>
                        </a:rPr>
                        <a:t>I manage my suppliers poorly</a:t>
                      </a:r>
                    </a:p>
                  </a:txBody>
                  <a:tcPr marL="0" marT="54864" marB="54864">
                    <a:solidFill>
                      <a:schemeClr val="bg1">
                        <a:lumMod val="85000"/>
                      </a:schemeClr>
                    </a:solidFill>
                  </a:tcPr>
                </a:tc>
                <a:tc>
                  <a:txBody>
                    <a:bodyPr/>
                    <a:lstStyle/>
                    <a:p>
                      <a:pPr marL="187960" marR="0">
                        <a:spcBef>
                          <a:spcPts val="0"/>
                        </a:spcBef>
                        <a:spcAft>
                          <a:spcPts val="0"/>
                        </a:spcAft>
                      </a:pPr>
                      <a:r>
                        <a:rPr lang="en-US" sz="1400" dirty="0">
                          <a:latin typeface="Arial"/>
                          <a:ea typeface="MS Mincho"/>
                        </a:rPr>
                        <a:t>Your suppliers caused us to rework your product into new packaging. We have to charge you more money to </a:t>
                      </a:r>
                      <a:r>
                        <a:rPr lang="en-US" sz="1400" dirty="0" smtClean="0">
                          <a:latin typeface="Arial"/>
                          <a:ea typeface="MS Mincho"/>
                        </a:rPr>
                        <a:t>rework</a:t>
                      </a:r>
                      <a:endParaRPr lang="en-US" sz="1400" dirty="0">
                        <a:latin typeface="Arial"/>
                        <a:ea typeface="MS Mincho"/>
                      </a:endParaRPr>
                    </a:p>
                  </a:txBody>
                  <a:tcPr marL="0" marT="54864" marB="54864">
                    <a:solidFill>
                      <a:schemeClr val="bg1">
                        <a:lumMod val="85000"/>
                      </a:schemeClr>
                    </a:solidFill>
                  </a:tcPr>
                </a:tc>
              </a:tr>
              <a:tr h="0">
                <a:tc>
                  <a:txBody>
                    <a:bodyPr/>
                    <a:lstStyle/>
                    <a:p>
                      <a:pPr marL="217170" marR="0">
                        <a:spcBef>
                          <a:spcPts val="0"/>
                        </a:spcBef>
                        <a:spcAft>
                          <a:spcPts val="0"/>
                        </a:spcAft>
                      </a:pPr>
                      <a:r>
                        <a:rPr lang="en-US" sz="1400" dirty="0">
                          <a:latin typeface="Arial"/>
                          <a:ea typeface="MS Mincho"/>
                        </a:rPr>
                        <a:t>Inventory working capital is killing me</a:t>
                      </a:r>
                    </a:p>
                  </a:txBody>
                  <a:tcPr marL="0" marT="54864" marB="54864">
                    <a:solidFill>
                      <a:schemeClr val="bg1">
                        <a:lumMod val="95000"/>
                      </a:schemeClr>
                    </a:solidFill>
                  </a:tcPr>
                </a:tc>
                <a:tc>
                  <a:txBody>
                    <a:bodyPr/>
                    <a:lstStyle/>
                    <a:p>
                      <a:pPr marL="187960" marR="0">
                        <a:spcBef>
                          <a:spcPts val="0"/>
                        </a:spcBef>
                        <a:spcAft>
                          <a:spcPts val="0"/>
                        </a:spcAft>
                      </a:pPr>
                      <a:r>
                        <a:rPr lang="en-US" sz="1400" dirty="0">
                          <a:latin typeface="Arial"/>
                          <a:ea typeface="MS Mincho"/>
                        </a:rPr>
                        <a:t>We don’t own your inventory…we just provide services to you. Actually, we like when you have too much because we charge to hold </a:t>
                      </a:r>
                      <a:r>
                        <a:rPr lang="en-US" sz="1400" dirty="0" smtClean="0">
                          <a:latin typeface="Arial"/>
                          <a:ea typeface="MS Mincho"/>
                        </a:rPr>
                        <a:t>it</a:t>
                      </a:r>
                      <a:endParaRPr lang="en-US" sz="1400" dirty="0">
                        <a:latin typeface="Arial"/>
                        <a:ea typeface="MS Mincho"/>
                      </a:endParaRPr>
                    </a:p>
                  </a:txBody>
                  <a:tcPr marL="0" marT="54864" marB="54864">
                    <a:solidFill>
                      <a:schemeClr val="bg1">
                        <a:lumMod val="95000"/>
                      </a:schemeClr>
                    </a:solidFill>
                  </a:tcPr>
                </a:tc>
              </a:tr>
              <a:tr h="0">
                <a:tc>
                  <a:txBody>
                    <a:bodyPr/>
                    <a:lstStyle/>
                    <a:p>
                      <a:pPr marL="217170" marR="0">
                        <a:spcBef>
                          <a:spcPts val="0"/>
                        </a:spcBef>
                        <a:spcAft>
                          <a:spcPts val="0"/>
                        </a:spcAft>
                      </a:pPr>
                      <a:r>
                        <a:rPr lang="en-US" sz="1400" dirty="0">
                          <a:latin typeface="Arial"/>
                          <a:ea typeface="MS Mincho"/>
                        </a:rPr>
                        <a:t>I specified the wrong shipping requirements </a:t>
                      </a:r>
                    </a:p>
                  </a:txBody>
                  <a:tcPr marL="0" marT="54864" marB="54864">
                    <a:solidFill>
                      <a:schemeClr val="bg1">
                        <a:lumMod val="85000"/>
                      </a:schemeClr>
                    </a:solidFill>
                  </a:tcPr>
                </a:tc>
                <a:tc>
                  <a:txBody>
                    <a:bodyPr/>
                    <a:lstStyle/>
                    <a:p>
                      <a:pPr marL="187960" marR="0">
                        <a:spcBef>
                          <a:spcPts val="0"/>
                        </a:spcBef>
                        <a:spcAft>
                          <a:spcPts val="0"/>
                        </a:spcAft>
                      </a:pPr>
                      <a:r>
                        <a:rPr lang="en-US" sz="1400" dirty="0">
                          <a:latin typeface="Arial"/>
                          <a:ea typeface="MS Mincho"/>
                        </a:rPr>
                        <a:t>We ship as we are told. You didn’t tell us about the special </a:t>
                      </a:r>
                      <a:r>
                        <a:rPr lang="en-US" sz="1400" dirty="0" smtClean="0">
                          <a:latin typeface="Arial"/>
                          <a:ea typeface="MS Mincho"/>
                        </a:rPr>
                        <a:t>label</a:t>
                      </a:r>
                      <a:endParaRPr lang="en-US" sz="1400" dirty="0">
                        <a:latin typeface="Arial"/>
                        <a:ea typeface="MS Mincho"/>
                      </a:endParaRPr>
                    </a:p>
                  </a:txBody>
                  <a:tcPr marL="0" marT="54864" marB="54864">
                    <a:solidFill>
                      <a:schemeClr val="bg1">
                        <a:lumMod val="85000"/>
                      </a:schemeClr>
                    </a:solidFill>
                  </a:tcPr>
                </a:tc>
              </a:tr>
            </a:tbl>
          </a:graphicData>
        </a:graphic>
      </p:graphicFrame>
      <p:sp>
        <p:nvSpPr>
          <p:cNvPr id="18434" name="Title 1"/>
          <p:cNvSpPr>
            <a:spLocks noGrp="1"/>
          </p:cNvSpPr>
          <p:nvPr>
            <p:ph type="title"/>
          </p:nvPr>
        </p:nvSpPr>
        <p:spPr/>
        <p:txBody>
          <a:bodyPr/>
          <a:lstStyle/>
          <a:p>
            <a:r>
              <a:rPr lang="en-US" dirty="0" smtClean="0"/>
              <a:t>3. The Activity Trap</a:t>
            </a:r>
          </a:p>
        </p:txBody>
      </p:sp>
      <p:sp>
        <p:nvSpPr>
          <p:cNvPr id="5"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29</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293389473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7487" y="92742"/>
            <a:ext cx="8834285" cy="782637"/>
          </a:xfrm>
        </p:spPr>
        <p:txBody>
          <a:bodyPr>
            <a:noAutofit/>
          </a:bodyPr>
          <a:lstStyle/>
          <a:p>
            <a:r>
              <a:rPr lang="en-US" dirty="0" smtClean="0"/>
              <a:t>Syllabus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5" name="TextBox 14"/>
          <p:cNvSpPr txBox="1"/>
          <p:nvPr/>
        </p:nvSpPr>
        <p:spPr>
          <a:xfrm>
            <a:off x="4811931" y="1344168"/>
            <a:ext cx="3874869" cy="2677656"/>
          </a:xfrm>
          <a:prstGeom prst="rect">
            <a:avLst/>
          </a:prstGeom>
          <a:noFill/>
        </p:spPr>
        <p:txBody>
          <a:bodyPr wrap="square" rtlCol="0">
            <a:spAutoFit/>
          </a:bodyPr>
          <a:lstStyle/>
          <a:p>
            <a:r>
              <a:rPr lang="en-US" sz="2800" dirty="0" smtClean="0">
                <a:solidFill>
                  <a:srgbClr val="5C5C5C"/>
                </a:solidFill>
              </a:rPr>
              <a:t>In this module we will cover: The Outsourcing Paradox: Why The Outsourcing Business Model Is Broken</a:t>
            </a:r>
            <a:endParaRPr lang="en-US" sz="2800" dirty="0">
              <a:solidFill>
                <a:srgbClr val="5C5C5C"/>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3354746402"/>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14" name="Right Arrow 13"/>
          <p:cNvSpPr/>
          <p:nvPr/>
        </p:nvSpPr>
        <p:spPr>
          <a:xfrm>
            <a:off x="374649" y="2762317"/>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21" name="Rectangle 20"/>
          <p:cNvSpPr/>
          <p:nvPr/>
        </p:nvSpPr>
        <p:spPr>
          <a:xfrm>
            <a:off x="464539" y="5468468"/>
            <a:ext cx="8222261" cy="584775"/>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 for private use:</a:t>
            </a:r>
          </a:p>
          <a:p>
            <a:pPr algn="ctr"/>
            <a:r>
              <a:rPr lang="en-US" sz="1600" b="1" dirty="0" smtClean="0">
                <a:solidFill>
                  <a:srgbClr val="5C5C5C"/>
                </a:solidFill>
                <a:latin typeface="Arial" pitchFamily="34" charset="0"/>
              </a:rPr>
              <a:t> </a:t>
            </a:r>
            <a:r>
              <a:rPr lang="en-US" sz="1600" u="sng" dirty="0" smtClean="0">
                <a:hlinkClick r:id="rId3"/>
              </a:rPr>
              <a:t>http</a:t>
            </a:r>
            <a:r>
              <a:rPr lang="en-US" sz="1600" u="sng" dirty="0">
                <a:hlinkClick r:id="rId3"/>
              </a:rPr>
              <a:t>://www.vestedway.com/vested-orientation-download/</a:t>
            </a: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98305899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35" presetClass="emph" presetSubtype="0" repeatCount="5000" fill="hold" grpId="0" nodeType="afterEffect">
                                  <p:stCondLst>
                                    <p:cond delay="0"/>
                                  </p:stCondLst>
                                  <p:childTnLst>
                                    <p:anim calcmode="discrete" valueType="str">
                                      <p:cBhvr>
                                        <p:cTn id="14" dur="100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animBg="1"/>
      <p:bldP spid="14"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17"/>
          <p:cNvSpPr>
            <a:spLocks noGrp="1"/>
          </p:cNvSpPr>
          <p:nvPr>
            <p:ph idx="1"/>
          </p:nvPr>
        </p:nvSpPr>
        <p:spPr>
          <a:xfrm>
            <a:off x="471948" y="1142999"/>
            <a:ext cx="4353966" cy="5066071"/>
          </a:xfrm>
        </p:spPr>
        <p:txBody>
          <a:bodyPr>
            <a:noAutofit/>
          </a:bodyPr>
          <a:lstStyle/>
          <a:p>
            <a:r>
              <a:rPr lang="en-US" sz="2000" dirty="0" smtClean="0"/>
              <a:t>Decision to outsource usually means jobs will transition to the outsource provider</a:t>
            </a:r>
          </a:p>
          <a:p>
            <a:r>
              <a:rPr lang="en-US" sz="2000" dirty="0" smtClean="0"/>
              <a:t>Employees will hunker down and stake their </a:t>
            </a:r>
            <a:r>
              <a:rPr lang="en-US" sz="2000" b="1" dirty="0" smtClean="0"/>
              <a:t>territorial </a:t>
            </a:r>
            <a:r>
              <a:rPr lang="en-US" sz="2000" dirty="0" smtClean="0"/>
              <a:t>claim to certain processes that simply </a:t>
            </a:r>
            <a:r>
              <a:rPr lang="en-US" sz="2000" i="1" dirty="0" smtClean="0"/>
              <a:t>“must” </a:t>
            </a:r>
            <a:r>
              <a:rPr lang="en-US" sz="2000" dirty="0" smtClean="0"/>
              <a:t>stay in house</a:t>
            </a:r>
          </a:p>
          <a:p>
            <a:r>
              <a:rPr lang="en-US" sz="2000" dirty="0" smtClean="0"/>
              <a:t>Often these are the same ones who are asked to help write the Statement of Work (SOW)</a:t>
            </a:r>
          </a:p>
          <a:p>
            <a:r>
              <a:rPr lang="en-US" sz="2000" dirty="0" smtClean="0"/>
              <a:t>SOWs become basically rigid documents repeating the often less than optimal ways the company was performing the tasks now being outsourced</a:t>
            </a:r>
          </a:p>
        </p:txBody>
      </p:sp>
      <p:sp>
        <p:nvSpPr>
          <p:cNvPr id="19458" name="Title 1"/>
          <p:cNvSpPr>
            <a:spLocks noGrp="1"/>
          </p:cNvSpPr>
          <p:nvPr>
            <p:ph type="title"/>
          </p:nvPr>
        </p:nvSpPr>
        <p:spPr/>
        <p:txBody>
          <a:bodyPr/>
          <a:lstStyle/>
          <a:p>
            <a:r>
              <a:rPr lang="en-US" dirty="0" smtClean="0"/>
              <a:t>4. The Junkyard Dog Factor</a:t>
            </a:r>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30</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7275" r="15847"/>
          <a:stretch/>
        </p:blipFill>
        <p:spPr>
          <a:xfrm rot="540000">
            <a:off x="5058083" y="1859348"/>
            <a:ext cx="3236352" cy="3222964"/>
          </a:xfrm>
          <a:prstGeom prst="rect">
            <a:avLst/>
          </a:prstGeom>
          <a:ln w="88900" cap="sq">
            <a:solidFill>
              <a:schemeClr val="bg1"/>
            </a:solidFill>
            <a:miter lim="800000"/>
          </a:ln>
          <a:effectLst>
            <a:outerShdw blurRad="54991" dist="17780" dir="5400000" algn="ctr" rotWithShape="0">
              <a:srgbClr val="000000">
                <a:alpha val="40000"/>
              </a:srgbClr>
            </a:outerShdw>
          </a:effectLst>
        </p:spPr>
      </p:pic>
    </p:spTree>
    <p:extLst>
      <p:ext uri="{BB962C8B-B14F-4D97-AF65-F5344CB8AC3E}">
        <p14:creationId xmlns:p14="http://schemas.microsoft.com/office/powerpoint/2010/main" val="130957494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a:xfrm>
            <a:off x="232833" y="959539"/>
            <a:ext cx="5058833" cy="4734289"/>
          </a:xfrm>
        </p:spPr>
        <p:txBody>
          <a:bodyPr>
            <a:noAutofit/>
          </a:bodyPr>
          <a:lstStyle/>
          <a:p>
            <a:r>
              <a:rPr lang="en-US" sz="2400" dirty="0" smtClean="0"/>
              <a:t>Initial attitudes tend to be positive, but satisfaction level often drops as the project progresses</a:t>
            </a:r>
          </a:p>
          <a:p>
            <a:r>
              <a:rPr lang="en-US" sz="2400" dirty="0" smtClean="0"/>
              <a:t>Service provider will strive to meet the service levels outlined in the contract, but have no incentive to raise service levels (or decrease the price)</a:t>
            </a:r>
          </a:p>
          <a:p>
            <a:r>
              <a:rPr lang="en-US" sz="2400" dirty="0" smtClean="0"/>
              <a:t>Productivity levels may begin to lag behind that of other firms in the industry if they are not making the appropriate level of investment in their people and technology</a:t>
            </a:r>
          </a:p>
        </p:txBody>
      </p:sp>
      <p:sp>
        <p:nvSpPr>
          <p:cNvPr id="20482" name="Title 1"/>
          <p:cNvSpPr>
            <a:spLocks noGrp="1"/>
          </p:cNvSpPr>
          <p:nvPr>
            <p:ph type="title"/>
          </p:nvPr>
        </p:nvSpPr>
        <p:spPr/>
        <p:txBody>
          <a:bodyPr/>
          <a:lstStyle/>
          <a:p>
            <a:r>
              <a:rPr lang="en-US" dirty="0" smtClean="0"/>
              <a:t>5. The Honeymoon Effect</a:t>
            </a:r>
          </a:p>
        </p:txBody>
      </p:sp>
      <p:sp>
        <p:nvSpPr>
          <p:cNvPr id="7"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31</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41309">
            <a:off x="5454476" y="1696878"/>
            <a:ext cx="3132935" cy="3775140"/>
          </a:xfrm>
          <a:prstGeom prst="rect">
            <a:avLst/>
          </a:prstGeom>
          <a:effectLst>
            <a:outerShdw blurRad="54991" dist="17780" dir="5400000" algn="ctr" rotWithShape="0">
              <a:srgbClr val="000000">
                <a:alpha val="40000"/>
              </a:srgbClr>
            </a:outerShdw>
          </a:effectLst>
        </p:spPr>
      </p:pic>
    </p:spTree>
    <p:extLst>
      <p:ext uri="{BB962C8B-B14F-4D97-AF65-F5344CB8AC3E}">
        <p14:creationId xmlns:p14="http://schemas.microsoft.com/office/powerpoint/2010/main" val="96344134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1" y="1262625"/>
            <a:ext cx="4794446" cy="4965774"/>
          </a:xfrm>
        </p:spPr>
        <p:txBody>
          <a:bodyPr>
            <a:normAutofit fontScale="92500"/>
          </a:bodyPr>
          <a:lstStyle/>
          <a:p>
            <a:r>
              <a:rPr lang="en-US" sz="2600" dirty="0" smtClean="0"/>
              <a:t>Why deliver it all up front when your hardnosed customer is just going to hammer you for more next quarter or next year?</a:t>
            </a:r>
          </a:p>
          <a:p>
            <a:pPr lvl="1"/>
            <a:r>
              <a:rPr lang="en-US" sz="2200" dirty="0" smtClean="0"/>
              <a:t>Providers often hold back some of their short-term improvements</a:t>
            </a:r>
          </a:p>
          <a:p>
            <a:r>
              <a:rPr lang="en-US" sz="2600" dirty="0" smtClean="0"/>
              <a:t>To prevent the Honeymoon Effect, some companies establish bonus payments for achievement</a:t>
            </a:r>
          </a:p>
          <a:p>
            <a:pPr lvl="1"/>
            <a:r>
              <a:rPr lang="en-US" sz="2200" dirty="0" smtClean="0"/>
              <a:t>Can create perverse incentives for the outsource provider</a:t>
            </a:r>
          </a:p>
        </p:txBody>
      </p:sp>
      <p:sp>
        <p:nvSpPr>
          <p:cNvPr id="21506" name="Title 1"/>
          <p:cNvSpPr>
            <a:spLocks noGrp="1"/>
          </p:cNvSpPr>
          <p:nvPr>
            <p:ph type="title"/>
          </p:nvPr>
        </p:nvSpPr>
        <p:spPr/>
        <p:txBody>
          <a:bodyPr/>
          <a:lstStyle/>
          <a:p>
            <a:r>
              <a:rPr lang="en-US" dirty="0" smtClean="0"/>
              <a:t>6. Sandbagging</a:t>
            </a:r>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32</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
            <a:off x="5990218" y="1215072"/>
            <a:ext cx="2206752" cy="4870704"/>
          </a:xfrm>
          <a:prstGeom prst="rect">
            <a:avLst/>
          </a:prstGeom>
          <a:effectLst>
            <a:outerShdw blurRad="54991" dist="17780" dir="5400000" algn="ctr" rotWithShape="0">
              <a:srgbClr val="000000">
                <a:alpha val="40000"/>
              </a:srgbClr>
            </a:outerShdw>
          </a:effectLst>
        </p:spPr>
      </p:pic>
    </p:spTree>
    <p:extLst>
      <p:ext uri="{BB962C8B-B14F-4D97-AF65-F5344CB8AC3E}">
        <p14:creationId xmlns:p14="http://schemas.microsoft.com/office/powerpoint/2010/main" val="18679716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055" y="1219201"/>
            <a:ext cx="6170523" cy="2630128"/>
          </a:xfrm>
        </p:spPr>
        <p:txBody>
          <a:bodyPr>
            <a:noAutofit/>
          </a:bodyPr>
          <a:lstStyle/>
          <a:p>
            <a:r>
              <a:rPr lang="en-US" sz="2400" dirty="0" smtClean="0"/>
              <a:t>Western philosophy – for me to win, you must lose!</a:t>
            </a:r>
          </a:p>
          <a:p>
            <a:r>
              <a:rPr lang="en-US" sz="2400" dirty="0" smtClean="0"/>
              <a:t>Nobel laureate John Nash’s research, commonly called ‘Game Theory,’ proves otherwise</a:t>
            </a:r>
          </a:p>
          <a:p>
            <a:endParaRPr lang="en-US" sz="2400" dirty="0"/>
          </a:p>
        </p:txBody>
      </p:sp>
      <p:sp>
        <p:nvSpPr>
          <p:cNvPr id="22530" name="Title 1"/>
          <p:cNvSpPr>
            <a:spLocks noGrp="1"/>
          </p:cNvSpPr>
          <p:nvPr>
            <p:ph type="title"/>
          </p:nvPr>
        </p:nvSpPr>
        <p:spPr/>
        <p:txBody>
          <a:bodyPr/>
          <a:lstStyle/>
          <a:p>
            <a:pPr lvl="0"/>
            <a:r>
              <a:rPr lang="en-US" dirty="0" smtClean="0"/>
              <a:t>7. The Zero-Sum Game</a:t>
            </a:r>
          </a:p>
        </p:txBody>
      </p:sp>
      <p:sp>
        <p:nvSpPr>
          <p:cNvPr id="10" name="Content Placeholder 2"/>
          <p:cNvSpPr txBox="1">
            <a:spLocks/>
          </p:cNvSpPr>
          <p:nvPr/>
        </p:nvSpPr>
        <p:spPr bwMode="auto">
          <a:xfrm>
            <a:off x="335428" y="3250536"/>
            <a:ext cx="8368458" cy="25637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800100" lvl="2" indent="-342900" defTabSz="969963" eaLnBrk="0" fontAlgn="base" hangingPunct="0">
              <a:spcBef>
                <a:spcPct val="0"/>
              </a:spcBef>
              <a:spcAft>
                <a:spcPct val="20000"/>
              </a:spcAft>
              <a:buSzPct val="100000"/>
              <a:buFont typeface="Arial"/>
              <a:buChar char="•"/>
              <a:defRPr/>
            </a:pPr>
            <a:r>
              <a:rPr lang="en-US" sz="2000" dirty="0" smtClean="0"/>
              <a:t>When </a:t>
            </a:r>
            <a:r>
              <a:rPr lang="en-US" sz="2000" dirty="0"/>
              <a:t>individuals or organizations play a game together (e.g. work together to solve a problem) the results are always better than if they had worked separately (played against each other</a:t>
            </a:r>
            <a:r>
              <a:rPr lang="en-US" sz="2000" dirty="0" smtClean="0"/>
              <a:t>)</a:t>
            </a:r>
            <a:endParaRPr lang="en-US" sz="2400" dirty="0" smtClean="0"/>
          </a:p>
          <a:p>
            <a:pPr marL="339725" lvl="1" indent="-339725" defTabSz="969963" eaLnBrk="0" fontAlgn="base" hangingPunct="0">
              <a:spcBef>
                <a:spcPct val="0"/>
              </a:spcBef>
              <a:spcAft>
                <a:spcPct val="20000"/>
              </a:spcAft>
              <a:buSzPct val="100000"/>
              <a:buFont typeface="Arial" pitchFamily="34" charset="0"/>
              <a:buChar char="•"/>
              <a:defRPr/>
            </a:pPr>
            <a:r>
              <a:rPr lang="en-US" sz="2400" noProof="0" dirty="0" smtClean="0"/>
              <a:t>The </a:t>
            </a:r>
            <a:r>
              <a:rPr kumimoji="0" lang="en-US" sz="2400" b="0" i="0" u="none" strike="noStrike" kern="0" cap="none" spc="0" normalizeH="0" baseline="0" noProof="0" dirty="0" smtClean="0">
                <a:ln>
                  <a:noFill/>
                </a:ln>
                <a:solidFill>
                  <a:srgbClr val="5C5C5C"/>
                </a:solidFill>
                <a:effectLst/>
                <a:uLnTx/>
                <a:uFillTx/>
                <a:latin typeface="Arial" pitchFamily="34" charset="0"/>
              </a:rPr>
              <a:t>Activity Trap and/or Outsource Paradox stand in the way</a:t>
            </a:r>
          </a:p>
          <a:p>
            <a:pPr marL="796925" lvl="2" indent="-339725" defTabSz="969963" eaLnBrk="0" fontAlgn="base" hangingPunct="0">
              <a:spcBef>
                <a:spcPct val="0"/>
              </a:spcBef>
              <a:spcAft>
                <a:spcPct val="20000"/>
              </a:spcAft>
              <a:buSzPct val="100000"/>
              <a:buFont typeface="Arial" pitchFamily="34" charset="0"/>
              <a:buChar char="•"/>
              <a:defRPr/>
            </a:pPr>
            <a:r>
              <a:rPr lang="en-US" sz="2000" dirty="0" smtClean="0">
                <a:solidFill>
                  <a:srgbClr val="5C5C5C"/>
                </a:solidFill>
                <a:latin typeface="Arial"/>
                <a:cs typeface="Arial"/>
              </a:rPr>
              <a:t>Pricing model provides incentives to perform non-value added activities</a:t>
            </a:r>
          </a:p>
          <a:p>
            <a:pPr marL="796925" lvl="2" indent="-339725" defTabSz="969963" eaLnBrk="0" fontAlgn="base" hangingPunct="0">
              <a:spcBef>
                <a:spcPct val="0"/>
              </a:spcBef>
              <a:spcAft>
                <a:spcPct val="20000"/>
              </a:spcAft>
              <a:buSzPct val="100000"/>
              <a:buFont typeface="Arial" pitchFamily="34" charset="0"/>
              <a:buChar char="•"/>
              <a:defRPr/>
            </a:pPr>
            <a:r>
              <a:rPr lang="en-US" sz="2000" dirty="0" smtClean="0">
                <a:solidFill>
                  <a:srgbClr val="5C5C5C"/>
                </a:solidFill>
                <a:latin typeface="Arial"/>
                <a:cs typeface="Arial"/>
              </a:rPr>
              <a:t>Customers do not allow providers to bring proactive solutions to the table</a:t>
            </a:r>
            <a:endParaRPr lang="en-US" sz="2000" dirty="0">
              <a:solidFill>
                <a:srgbClr val="5C5C5C"/>
              </a:solidFill>
              <a:latin typeface="Arial"/>
              <a:cs typeface="Arial"/>
            </a:endParaRPr>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33</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4578" y="908288"/>
            <a:ext cx="2458385" cy="2418518"/>
          </a:xfrm>
          <a:prstGeom prst="rect">
            <a:avLst/>
          </a:prstGeom>
        </p:spPr>
      </p:pic>
    </p:spTree>
    <p:extLst>
      <p:ext uri="{BB962C8B-B14F-4D97-AF65-F5344CB8AC3E}">
        <p14:creationId xmlns:p14="http://schemas.microsoft.com/office/powerpoint/2010/main" val="135022525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1" y="1127051"/>
            <a:ext cx="5485484" cy="4965774"/>
          </a:xfrm>
        </p:spPr>
        <p:txBody>
          <a:bodyPr>
            <a:normAutofit/>
          </a:bodyPr>
          <a:lstStyle/>
          <a:p>
            <a:r>
              <a:rPr lang="en-US" dirty="0" smtClean="0"/>
              <a:t>Companies often have metrics/Service Level Agreements – but they are not measuring the right things</a:t>
            </a:r>
          </a:p>
          <a:p>
            <a:endParaRPr lang="en-US" dirty="0"/>
          </a:p>
          <a:p>
            <a:r>
              <a:rPr lang="en-US" dirty="0" smtClean="0"/>
              <a:t>Metrics that are not aligned to the overall business objectives create a “Watermelon Scorecard”</a:t>
            </a:r>
          </a:p>
          <a:p>
            <a:endParaRPr lang="en-US" dirty="0"/>
          </a:p>
        </p:txBody>
      </p:sp>
      <p:sp>
        <p:nvSpPr>
          <p:cNvPr id="23555" name="Title 1"/>
          <p:cNvSpPr>
            <a:spLocks noGrp="1"/>
          </p:cNvSpPr>
          <p:nvPr>
            <p:ph type="title"/>
          </p:nvPr>
        </p:nvSpPr>
        <p:spPr/>
        <p:txBody>
          <a:bodyPr/>
          <a:lstStyle/>
          <a:p>
            <a:r>
              <a:rPr lang="en-US" dirty="0" smtClean="0"/>
              <a:t>8. Driving Blind Disease</a:t>
            </a:r>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34</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sp>
        <p:nvSpPr>
          <p:cNvPr id="5" name="Donut 4"/>
          <p:cNvSpPr/>
          <p:nvPr/>
        </p:nvSpPr>
        <p:spPr>
          <a:xfrm>
            <a:off x="6135329" y="1238889"/>
            <a:ext cx="2256503" cy="2153264"/>
          </a:xfrm>
          <a:prstGeom prst="donut">
            <a:avLst>
              <a:gd name="adj" fmla="val 16737"/>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TextBox 6"/>
          <p:cNvSpPr txBox="1"/>
          <p:nvPr/>
        </p:nvSpPr>
        <p:spPr>
          <a:xfrm>
            <a:off x="5692009" y="3620193"/>
            <a:ext cx="3129966" cy="1384995"/>
          </a:xfrm>
          <a:prstGeom prst="rect">
            <a:avLst/>
          </a:prstGeom>
          <a:noFill/>
        </p:spPr>
        <p:txBody>
          <a:bodyPr wrap="square" rtlCol="0">
            <a:spAutoFit/>
          </a:bodyPr>
          <a:lstStyle/>
          <a:p>
            <a:pPr algn="ctr"/>
            <a:r>
              <a:rPr lang="en-US" sz="2800" i="1" dirty="0" smtClean="0">
                <a:solidFill>
                  <a:srgbClr val="F87F00"/>
                </a:solidFill>
              </a:rPr>
              <a:t>Watch out for the “Watermelon Scorecard”</a:t>
            </a:r>
          </a:p>
        </p:txBody>
      </p:sp>
      <p:sp>
        <p:nvSpPr>
          <p:cNvPr id="8" name="Oval 7"/>
          <p:cNvSpPr/>
          <p:nvPr/>
        </p:nvSpPr>
        <p:spPr>
          <a:xfrm>
            <a:off x="6474542" y="1563353"/>
            <a:ext cx="1592825" cy="1489587"/>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592482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6697" y="1127051"/>
            <a:ext cx="7881905" cy="4965774"/>
          </a:xfrm>
        </p:spPr>
        <p:txBody>
          <a:bodyPr>
            <a:normAutofit/>
          </a:bodyPr>
          <a:lstStyle/>
          <a:p>
            <a:r>
              <a:rPr lang="en-US" dirty="0" smtClean="0"/>
              <a:t>Companies often try to measure everything</a:t>
            </a:r>
          </a:p>
          <a:p>
            <a:r>
              <a:rPr lang="en-US" dirty="0" smtClean="0"/>
              <a:t>Very few companies have the diligence to actively manage all of the metrics they create</a:t>
            </a:r>
          </a:p>
          <a:p>
            <a:r>
              <a:rPr lang="en-US" dirty="0" smtClean="0"/>
              <a:t>Select the critical few key performance indicators </a:t>
            </a:r>
          </a:p>
          <a:p>
            <a:pPr lvl="1"/>
            <a:r>
              <a:rPr lang="en-US" dirty="0" smtClean="0"/>
              <a:t>Monitor progress against specific goals and objectives</a:t>
            </a:r>
          </a:p>
          <a:p>
            <a:pPr lvl="1"/>
            <a:r>
              <a:rPr lang="en-US" dirty="0" smtClean="0"/>
              <a:t>Assure that the benefit of measurement exceeds the cost of gathering the data</a:t>
            </a:r>
            <a:endParaRPr lang="en-US" dirty="0"/>
          </a:p>
        </p:txBody>
      </p:sp>
      <p:sp>
        <p:nvSpPr>
          <p:cNvPr id="24578" name="Title 1"/>
          <p:cNvSpPr>
            <a:spLocks noGrp="1"/>
          </p:cNvSpPr>
          <p:nvPr>
            <p:ph type="title"/>
          </p:nvPr>
        </p:nvSpPr>
        <p:spPr/>
        <p:txBody>
          <a:bodyPr/>
          <a:lstStyle/>
          <a:p>
            <a:r>
              <a:rPr lang="en-US" dirty="0" smtClean="0"/>
              <a:t>9. Measurement Minutia</a:t>
            </a:r>
          </a:p>
        </p:txBody>
      </p:sp>
      <p:sp>
        <p:nvSpPr>
          <p:cNvPr id="8"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35</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14178348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471947" y="1143000"/>
            <a:ext cx="7391933" cy="4949825"/>
          </a:xfrm>
        </p:spPr>
        <p:txBody>
          <a:bodyPr>
            <a:normAutofit/>
          </a:bodyPr>
          <a:lstStyle/>
          <a:p>
            <a:r>
              <a:rPr lang="en-US" sz="2400" dirty="0" smtClean="0"/>
              <a:t>Establish measures for the sake of measuring, but fail to use them to manage the business</a:t>
            </a:r>
          </a:p>
          <a:p>
            <a:r>
              <a:rPr lang="en-US" sz="2400" dirty="0" smtClean="0"/>
              <a:t>Result is a lack of improvement or effective change</a:t>
            </a:r>
          </a:p>
          <a:p>
            <a:endParaRPr lang="en-US" sz="2400" dirty="0" smtClean="0"/>
          </a:p>
          <a:p>
            <a:endParaRPr lang="en-US" sz="2400" dirty="0"/>
          </a:p>
          <a:p>
            <a:endParaRPr lang="en-US" sz="2400" dirty="0" smtClean="0"/>
          </a:p>
          <a:p>
            <a:endParaRPr lang="en-US" sz="2400" dirty="0"/>
          </a:p>
          <a:p>
            <a:endParaRPr lang="en-US" sz="2400" dirty="0" smtClean="0"/>
          </a:p>
          <a:p>
            <a:endParaRPr lang="en-US" sz="2400" dirty="0"/>
          </a:p>
          <a:p>
            <a:endParaRPr lang="en-US" sz="2400" dirty="0" smtClean="0"/>
          </a:p>
          <a:p>
            <a:pPr lvl="1"/>
            <a:endParaRPr lang="en-US" sz="2000" dirty="0" smtClean="0"/>
          </a:p>
        </p:txBody>
      </p:sp>
      <p:sp>
        <p:nvSpPr>
          <p:cNvPr id="25603" name="Title 1"/>
          <p:cNvSpPr>
            <a:spLocks noGrp="1"/>
          </p:cNvSpPr>
          <p:nvPr>
            <p:ph type="title"/>
          </p:nvPr>
        </p:nvSpPr>
        <p:spPr/>
        <p:txBody>
          <a:bodyPr/>
          <a:lstStyle/>
          <a:p>
            <a:r>
              <a:rPr lang="en-US" dirty="0" smtClean="0"/>
              <a:t>10. The Power Of Not Doing</a:t>
            </a:r>
          </a:p>
        </p:txBody>
      </p:sp>
      <p:pic>
        <p:nvPicPr>
          <p:cNvPr id="7" name="Picture 6" descr="apathy"/>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575374" y="2994730"/>
            <a:ext cx="4058016" cy="2768751"/>
          </a:xfrm>
          <a:prstGeom prst="rect">
            <a:avLst/>
          </a:prstGeom>
          <a:noFill/>
          <a:ln w="88900" cap="sq">
            <a:solidFill>
              <a:schemeClr val="bg1"/>
            </a:solidFill>
            <a:miter lim="800000"/>
            <a:headEnd/>
            <a:tailEnd/>
          </a:ln>
          <a:effectLst>
            <a:outerShdw blurRad="50800" dist="38100" dir="2700000" algn="ctr" rotWithShape="0">
              <a:srgbClr val="000000">
                <a:alpha val="40000"/>
              </a:srgbClr>
            </a:outerShdw>
          </a:effectLst>
          <a:extLst>
            <a:ext uri="{909E8E84-426E-40dd-AFC4-6F175D3DCCD1}">
              <a14:hiddenFill xmlns:a14="http://schemas.microsoft.com/office/drawing/2010/main">
                <a:solidFill>
                  <a:srgbClr val="FFFFFF"/>
                </a:solidFill>
              </a14:hiddenFill>
            </a:ext>
          </a:extLst>
        </p:spPr>
      </p:pic>
      <p:sp>
        <p:nvSpPr>
          <p:cNvPr id="8"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36</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226279900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itle 1"/>
          <p:cNvSpPr>
            <a:spLocks noGrp="1"/>
          </p:cNvSpPr>
          <p:nvPr>
            <p:ph type="title"/>
          </p:nvPr>
        </p:nvSpPr>
        <p:spPr/>
        <p:txBody>
          <a:bodyPr/>
          <a:lstStyle/>
          <a:p>
            <a:r>
              <a:rPr lang="en-US" dirty="0" smtClean="0"/>
              <a:t>11. New Sheriff In Town</a:t>
            </a:r>
          </a:p>
        </p:txBody>
      </p:sp>
      <p:sp>
        <p:nvSpPr>
          <p:cNvPr id="8"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37</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sp>
        <p:nvSpPr>
          <p:cNvPr id="7" name="Content Placeholder 2"/>
          <p:cNvSpPr txBox="1">
            <a:spLocks/>
          </p:cNvSpPr>
          <p:nvPr/>
        </p:nvSpPr>
        <p:spPr>
          <a:xfrm>
            <a:off x="332317" y="1095889"/>
            <a:ext cx="8354483" cy="4965774"/>
          </a:xfrm>
          <a:prstGeom prst="rect">
            <a:avLst/>
          </a:prstGeom>
          <a:noFill/>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The New Sheriff in Town often occurs when a new leader joins the buying company and wants to shake things </a:t>
            </a:r>
            <a:r>
              <a:rPr lang="en-US" dirty="0"/>
              <a:t>up</a:t>
            </a:r>
            <a:endParaRPr lang="en-US" dirty="0" smtClean="0"/>
          </a:p>
          <a:p>
            <a:r>
              <a:rPr lang="en-US" dirty="0" smtClean="0"/>
              <a:t>Classic example is from GM</a:t>
            </a:r>
            <a:endParaRPr lang="en-US" dirty="0" smtClean="0">
              <a:solidFill>
                <a:srgbClr val="FF0000"/>
              </a:solidFill>
            </a:endParaRPr>
          </a:p>
          <a:p>
            <a:pPr lvl="1"/>
            <a:r>
              <a:rPr lang="en-US" dirty="0" smtClean="0"/>
              <a:t>Randy Mott – CIO of GM</a:t>
            </a:r>
          </a:p>
          <a:p>
            <a:pPr lvl="1"/>
            <a:r>
              <a:rPr lang="en-US" dirty="0" smtClean="0"/>
              <a:t>Made the decision to in-source 90% of the IT work.</a:t>
            </a:r>
          </a:p>
          <a:p>
            <a:pPr lvl="1"/>
            <a:r>
              <a:rPr lang="en-US" dirty="0" smtClean="0"/>
              <a:t>HP, which won GM’s Supplier of the Year award in 2010 and 2011 for its “dedication and loyalty” will stand to lose more than $1 billion in revenue and hundreds of key employees</a:t>
            </a:r>
            <a:endParaRPr lang="en-US" dirty="0"/>
          </a:p>
        </p:txBody>
      </p:sp>
      <p:sp>
        <p:nvSpPr>
          <p:cNvPr id="2" name="TextBox 1"/>
          <p:cNvSpPr txBox="1"/>
          <p:nvPr/>
        </p:nvSpPr>
        <p:spPr>
          <a:xfrm>
            <a:off x="457201" y="5692331"/>
            <a:ext cx="8229600" cy="407804"/>
          </a:xfrm>
          <a:prstGeom prst="rect">
            <a:avLst/>
          </a:prstGeom>
          <a:noFill/>
        </p:spPr>
        <p:txBody>
          <a:bodyPr wrap="square" rtlCol="0">
            <a:spAutoFit/>
          </a:bodyPr>
          <a:lstStyle/>
          <a:p>
            <a:r>
              <a:rPr lang="en-US" sz="2050" dirty="0">
                <a:hlinkClick r:id="rId3"/>
              </a:rPr>
              <a:t>http://www.vestedway.com/ailment-11-new-sheriff-in-town-syndrome/</a:t>
            </a:r>
            <a:endParaRPr lang="en-US" sz="2050" dirty="0"/>
          </a:p>
        </p:txBody>
      </p:sp>
    </p:spTree>
    <p:extLst>
      <p:ext uri="{BB962C8B-B14F-4D97-AF65-F5344CB8AC3E}">
        <p14:creationId xmlns:p14="http://schemas.microsoft.com/office/powerpoint/2010/main" val="24448332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itle 1"/>
          <p:cNvSpPr>
            <a:spLocks noGrp="1"/>
          </p:cNvSpPr>
          <p:nvPr>
            <p:ph type="title"/>
          </p:nvPr>
        </p:nvSpPr>
        <p:spPr/>
        <p:txBody>
          <a:bodyPr/>
          <a:lstStyle/>
          <a:p>
            <a:r>
              <a:rPr lang="en-US" dirty="0" smtClean="0"/>
              <a:t>12. Strategic Drift</a:t>
            </a:r>
          </a:p>
        </p:txBody>
      </p:sp>
      <p:graphicFrame>
        <p:nvGraphicFramePr>
          <p:cNvPr id="6" name="Diagram 5"/>
          <p:cNvGraphicFramePr/>
          <p:nvPr/>
        </p:nvGraphicFramePr>
        <p:xfrm>
          <a:off x="3657600" y="6373177"/>
          <a:ext cx="1676400" cy="4086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chemeClr val="tx1"/>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38</a:t>
            </a:fld>
            <a:endParaRPr kumimoji="0" lang="en-US" sz="1100" b="0" i="0" u="none" strike="noStrike" kern="1200" cap="none" spc="0" normalizeH="0" baseline="0" noProof="0" dirty="0">
              <a:ln>
                <a:noFill/>
              </a:ln>
              <a:solidFill>
                <a:schemeClr val="tx1"/>
              </a:solidFill>
              <a:effectLst/>
              <a:uLnTx/>
              <a:uFillTx/>
              <a:latin typeface="Tahoma" pitchFamily="34" charset="0"/>
              <a:ea typeface="+mn-ea"/>
              <a:cs typeface="Arial" pitchFamily="34" charset="0"/>
            </a:endParaRPr>
          </a:p>
        </p:txBody>
      </p:sp>
      <p:sp>
        <p:nvSpPr>
          <p:cNvPr id="9" name="Content Placeholder 2"/>
          <p:cNvSpPr txBox="1">
            <a:spLocks/>
          </p:cNvSpPr>
          <p:nvPr/>
        </p:nvSpPr>
        <p:spPr>
          <a:xfrm>
            <a:off x="332317" y="1095889"/>
            <a:ext cx="8354483" cy="4965774"/>
          </a:xfrm>
          <a:prstGeom prst="rect">
            <a:avLst/>
          </a:prstGeom>
          <a:noFill/>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Strategic drift occurs when buyers and suppliers don’t work to maintain their relationship and/or work to update strategic priorities</a:t>
            </a:r>
          </a:p>
          <a:p>
            <a:r>
              <a:rPr lang="en-US" dirty="0" smtClean="0"/>
              <a:t>Typically happens after a first generation outsourcing deal has been successful</a:t>
            </a:r>
          </a:p>
          <a:p>
            <a:pPr lvl="1"/>
            <a:r>
              <a:rPr lang="en-US" dirty="0" smtClean="0"/>
              <a:t>QBRs begin to slip to bi-annual or annual</a:t>
            </a:r>
          </a:p>
          <a:p>
            <a:pPr lvl="1"/>
            <a:r>
              <a:rPr lang="en-US" dirty="0" smtClean="0"/>
              <a:t>Suppliers loose sight of priorities and as such begin to not be proactive in driving solutions to problems or connecting new solutions to new priorities</a:t>
            </a:r>
          </a:p>
          <a:p>
            <a:r>
              <a:rPr lang="en-US" dirty="0" smtClean="0"/>
              <a:t>Typically results in buying company thinking the supplier is not proactive – and seeking new suppliers when in reality they already have a good supplier</a:t>
            </a:r>
          </a:p>
        </p:txBody>
      </p:sp>
    </p:spTree>
    <p:extLst>
      <p:ext uri="{BB962C8B-B14F-4D97-AF65-F5344CB8AC3E}">
        <p14:creationId xmlns:p14="http://schemas.microsoft.com/office/powerpoint/2010/main" val="49133416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TextBox 254"/>
          <p:cNvSpPr txBox="1"/>
          <p:nvPr/>
        </p:nvSpPr>
        <p:spPr>
          <a:xfrm>
            <a:off x="365614" y="1072395"/>
            <a:ext cx="8428882" cy="5234794"/>
          </a:xfrm>
          <a:prstGeom prst="rect">
            <a:avLst/>
          </a:prstGeom>
          <a:solidFill>
            <a:schemeClr val="bg1">
              <a:lumMod val="95000"/>
            </a:schemeClr>
          </a:solidFill>
          <a:ln>
            <a:solidFill>
              <a:schemeClr val="accent1">
                <a:lumMod val="75000"/>
              </a:schemeClr>
            </a:solidFill>
          </a:ln>
        </p:spPr>
        <p:txBody>
          <a:bodyPr wrap="square" lIns="0" tIns="0" rIns="0" bIns="0" rtlCol="0" anchor="t" anchorCtr="0">
            <a:noAutofit/>
          </a:bodyPr>
          <a:lstStyle/>
          <a:p>
            <a:pPr algn="ctr"/>
            <a:r>
              <a:rPr lang="en-US" sz="1200" b="1" dirty="0" smtClean="0">
                <a:solidFill>
                  <a:srgbClr val="FF4F24"/>
                </a:solidFill>
              </a:rPr>
              <a:t>Ailments Predictor</a:t>
            </a:r>
            <a:endParaRPr lang="en-US" sz="1200" b="1" dirty="0">
              <a:solidFill>
                <a:srgbClr val="FF4F24"/>
              </a:solidFill>
            </a:endParaRPr>
          </a:p>
        </p:txBody>
      </p:sp>
      <p:sp>
        <p:nvSpPr>
          <p:cNvPr id="146" name="Text Box 218"/>
          <p:cNvSpPr txBox="1">
            <a:spLocks noChangeArrowheads="1"/>
          </p:cNvSpPr>
          <p:nvPr/>
        </p:nvSpPr>
        <p:spPr bwMode="auto">
          <a:xfrm>
            <a:off x="437508" y="6352432"/>
            <a:ext cx="3857146" cy="215444"/>
          </a:xfrm>
          <a:prstGeom prst="rect">
            <a:avLst/>
          </a:prstGeom>
          <a:noFill/>
          <a:ln w="9525">
            <a:noFill/>
            <a:miter lim="800000"/>
            <a:headEnd/>
            <a:tailEnd/>
          </a:ln>
        </p:spPr>
        <p:txBody>
          <a:bodyPr wrap="square">
            <a:spAutoFit/>
          </a:bodyPr>
          <a:lstStyle/>
          <a:p>
            <a:r>
              <a:rPr lang="en-US" sz="800" dirty="0" smtClean="0">
                <a:solidFill>
                  <a:srgbClr val="494949"/>
                </a:solidFill>
                <a:latin typeface="Arial" charset="0"/>
              </a:rPr>
              <a:t>Source: Vested</a:t>
            </a:r>
            <a:r>
              <a:rPr lang="en-US" sz="800" baseline="30000" dirty="0" smtClean="0">
                <a:solidFill>
                  <a:srgbClr val="494949"/>
                </a:solidFill>
                <a:latin typeface="Arial" charset="0"/>
              </a:rPr>
              <a:t>®</a:t>
            </a:r>
            <a:r>
              <a:rPr lang="en-US" sz="800" dirty="0" smtClean="0">
                <a:solidFill>
                  <a:srgbClr val="494949"/>
                </a:solidFill>
                <a:latin typeface="Arial" charset="0"/>
              </a:rPr>
              <a:t> 2013</a:t>
            </a:r>
            <a:endParaRPr lang="en-US" sz="800" dirty="0">
              <a:solidFill>
                <a:srgbClr val="494949"/>
              </a:solidFill>
              <a:latin typeface="Arial" charset="0"/>
            </a:endParaRPr>
          </a:p>
        </p:txBody>
      </p:sp>
      <p:grpSp>
        <p:nvGrpSpPr>
          <p:cNvPr id="18" name="Group 17"/>
          <p:cNvGrpSpPr/>
          <p:nvPr/>
        </p:nvGrpSpPr>
        <p:grpSpPr>
          <a:xfrm>
            <a:off x="461400" y="1268349"/>
            <a:ext cx="8258953" cy="757748"/>
            <a:chOff x="461400" y="1229861"/>
            <a:chExt cx="8258953" cy="757748"/>
          </a:xfrm>
        </p:grpSpPr>
        <p:grpSp>
          <p:nvGrpSpPr>
            <p:cNvPr id="6" name="Group 5"/>
            <p:cNvGrpSpPr/>
            <p:nvPr/>
          </p:nvGrpSpPr>
          <p:grpSpPr>
            <a:xfrm>
              <a:off x="1562714" y="1229861"/>
              <a:ext cx="943706" cy="738553"/>
              <a:chOff x="2321448" y="2021826"/>
              <a:chExt cx="943706" cy="738553"/>
            </a:xfrm>
          </p:grpSpPr>
          <p:sp>
            <p:nvSpPr>
              <p:cNvPr id="2" name="Rounded Rectangle 1"/>
              <p:cNvSpPr/>
              <p:nvPr/>
            </p:nvSpPr>
            <p:spPr>
              <a:xfrm>
                <a:off x="2321448" y="2144917"/>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Focus on “What” Not “How”</a:t>
                </a:r>
                <a:endParaRPr lang="en-US" sz="900" dirty="0">
                  <a:solidFill>
                    <a:srgbClr val="FFFFFF"/>
                  </a:solidFill>
                  <a:latin typeface="Arial"/>
                  <a:cs typeface="Arial"/>
                </a:endParaRPr>
              </a:p>
            </p:txBody>
          </p:sp>
          <p:sp>
            <p:nvSpPr>
              <p:cNvPr id="3" name="Oval 2"/>
              <p:cNvSpPr/>
              <p:nvPr/>
            </p:nvSpPr>
            <p:spPr>
              <a:xfrm>
                <a:off x="2683886" y="2021826"/>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2</a:t>
                </a:r>
                <a:endParaRPr lang="en-US" sz="1100" dirty="0">
                  <a:solidFill>
                    <a:srgbClr val="FFFFFF"/>
                  </a:solidFill>
                  <a:latin typeface="Arial"/>
                  <a:cs typeface="Arial"/>
                </a:endParaRPr>
              </a:p>
            </p:txBody>
          </p:sp>
        </p:grpSp>
        <p:sp>
          <p:nvSpPr>
            <p:cNvPr id="5" name="Isosceles Triangle 4"/>
            <p:cNvSpPr>
              <a:spLocks noChangeAspect="1"/>
            </p:cNvSpPr>
            <p:nvPr/>
          </p:nvSpPr>
          <p:spPr>
            <a:xfrm>
              <a:off x="5967972" y="1256101"/>
              <a:ext cx="943706" cy="686073"/>
            </a:xfrm>
            <a:prstGeom prst="triangle">
              <a:avLst/>
            </a:prstGeom>
            <a:solidFill>
              <a:srgbClr val="494949"/>
            </a:solidFill>
            <a:ln>
              <a:noFill/>
            </a:ln>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sz="900" dirty="0" smtClean="0">
                  <a:solidFill>
                    <a:schemeClr val="bg1"/>
                  </a:solidFill>
                  <a:latin typeface="Arial"/>
                  <a:cs typeface="Arial"/>
                </a:rPr>
                <a:t>Win/Win WIIFWe</a:t>
              </a:r>
              <a:endParaRPr lang="en-US" sz="900" dirty="0">
                <a:solidFill>
                  <a:schemeClr val="bg1"/>
                </a:solidFill>
                <a:latin typeface="Arial"/>
                <a:cs typeface="Arial"/>
              </a:endParaRPr>
            </a:p>
          </p:txBody>
        </p:sp>
        <p:grpSp>
          <p:nvGrpSpPr>
            <p:cNvPr id="4" name="Group 3"/>
            <p:cNvGrpSpPr/>
            <p:nvPr/>
          </p:nvGrpSpPr>
          <p:grpSpPr>
            <a:xfrm>
              <a:off x="461400" y="1229861"/>
              <a:ext cx="943706" cy="738553"/>
              <a:chOff x="2321448" y="1125964"/>
              <a:chExt cx="943706" cy="738553"/>
            </a:xfrm>
          </p:grpSpPr>
          <p:sp>
            <p:nvSpPr>
              <p:cNvPr id="7" name="Rounded Rectangle 6"/>
              <p:cNvSpPr/>
              <p:nvPr/>
            </p:nvSpPr>
            <p:spPr>
              <a:xfrm>
                <a:off x="2321448" y="1249055"/>
                <a:ext cx="943706" cy="615462"/>
              </a:xfrm>
              <a:prstGeom prst="roundRect">
                <a:avLst/>
              </a:prstGeom>
              <a:solidFill>
                <a:schemeClr val="accent4">
                  <a:lumMod val="20000"/>
                  <a:lumOff val="80000"/>
                </a:schemeClr>
              </a:solidFill>
              <a:ln w="28575" cmpd="sng">
                <a:solidFill>
                  <a:srgbClr val="FF4F24"/>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b="1" dirty="0" smtClean="0">
                    <a:solidFill>
                      <a:srgbClr val="FF4F24"/>
                    </a:solidFill>
                    <a:effectLst/>
                    <a:latin typeface="Arial"/>
                    <a:cs typeface="Arial"/>
                  </a:rPr>
                  <a:t>Transactions</a:t>
                </a:r>
                <a:endParaRPr lang="en-US" sz="900" b="1" dirty="0">
                  <a:solidFill>
                    <a:srgbClr val="FF4F24"/>
                  </a:solidFill>
                  <a:effectLst/>
                  <a:latin typeface="Arial"/>
                  <a:cs typeface="Arial"/>
                </a:endParaRPr>
              </a:p>
            </p:txBody>
          </p:sp>
          <p:sp>
            <p:nvSpPr>
              <p:cNvPr id="8" name="Oval 7"/>
              <p:cNvSpPr/>
              <p:nvPr/>
            </p:nvSpPr>
            <p:spPr>
              <a:xfrm>
                <a:off x="2683886" y="1125964"/>
                <a:ext cx="225668" cy="239346"/>
              </a:xfrm>
              <a:prstGeom prst="ellipse">
                <a:avLst/>
              </a:prstGeom>
              <a:solidFill>
                <a:schemeClr val="bg1">
                  <a:lumMod val="50000"/>
                </a:schemeClr>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1</a:t>
                </a:r>
                <a:endParaRPr lang="en-US" sz="1100" dirty="0">
                  <a:solidFill>
                    <a:srgbClr val="FFFFFF"/>
                  </a:solidFill>
                  <a:latin typeface="Arial"/>
                  <a:cs typeface="Arial"/>
                </a:endParaRPr>
              </a:p>
            </p:txBody>
          </p:sp>
        </p:grpSp>
        <p:grpSp>
          <p:nvGrpSpPr>
            <p:cNvPr id="9" name="Group 8"/>
            <p:cNvGrpSpPr/>
            <p:nvPr/>
          </p:nvGrpSpPr>
          <p:grpSpPr>
            <a:xfrm>
              <a:off x="2664028" y="1229861"/>
              <a:ext cx="943706" cy="738553"/>
              <a:chOff x="2321448" y="2908487"/>
              <a:chExt cx="943706" cy="738553"/>
            </a:xfrm>
          </p:grpSpPr>
          <p:sp>
            <p:nvSpPr>
              <p:cNvPr id="10" name="Rounded Rectangle 9"/>
              <p:cNvSpPr/>
              <p:nvPr/>
            </p:nvSpPr>
            <p:spPr>
              <a:xfrm>
                <a:off x="2321448" y="3031578"/>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Clearly Defined and Measureable Outcomes</a:t>
                </a:r>
                <a:endParaRPr lang="en-US" sz="900" dirty="0">
                  <a:solidFill>
                    <a:srgbClr val="FFFFFF"/>
                  </a:solidFill>
                  <a:latin typeface="Arial"/>
                  <a:cs typeface="Arial"/>
                </a:endParaRPr>
              </a:p>
            </p:txBody>
          </p:sp>
          <p:sp>
            <p:nvSpPr>
              <p:cNvPr id="11" name="Oval 10"/>
              <p:cNvSpPr/>
              <p:nvPr/>
            </p:nvSpPr>
            <p:spPr>
              <a:xfrm>
                <a:off x="2683886" y="2908487"/>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3</a:t>
                </a:r>
                <a:endParaRPr lang="en-US" sz="1100" dirty="0">
                  <a:solidFill>
                    <a:srgbClr val="FFFFFF"/>
                  </a:solidFill>
                  <a:latin typeface="Arial"/>
                  <a:cs typeface="Arial"/>
                </a:endParaRPr>
              </a:p>
            </p:txBody>
          </p:sp>
        </p:grpSp>
        <p:grpSp>
          <p:nvGrpSpPr>
            <p:cNvPr id="12" name="Group 11"/>
            <p:cNvGrpSpPr/>
            <p:nvPr/>
          </p:nvGrpSpPr>
          <p:grpSpPr>
            <a:xfrm>
              <a:off x="3765342" y="1229861"/>
              <a:ext cx="943706" cy="738553"/>
              <a:chOff x="2321448" y="3795148"/>
              <a:chExt cx="943706" cy="738553"/>
            </a:xfrm>
          </p:grpSpPr>
          <p:sp>
            <p:nvSpPr>
              <p:cNvPr id="13" name="Rounded Rectangle 12"/>
              <p:cNvSpPr/>
              <p:nvPr/>
            </p:nvSpPr>
            <p:spPr>
              <a:xfrm>
                <a:off x="2321448" y="3918239"/>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Pricing Model with Incentives</a:t>
                </a:r>
                <a:endParaRPr lang="en-US" sz="900" dirty="0">
                  <a:solidFill>
                    <a:srgbClr val="FFFFFF"/>
                  </a:solidFill>
                  <a:latin typeface="Arial"/>
                  <a:cs typeface="Arial"/>
                </a:endParaRPr>
              </a:p>
            </p:txBody>
          </p:sp>
          <p:sp>
            <p:nvSpPr>
              <p:cNvPr id="14" name="Oval 13"/>
              <p:cNvSpPr/>
              <p:nvPr/>
            </p:nvSpPr>
            <p:spPr>
              <a:xfrm>
                <a:off x="2683886" y="3795148"/>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FFFFFF"/>
                    </a:solidFill>
                    <a:latin typeface="Arial"/>
                    <a:cs typeface="Arial"/>
                  </a:rPr>
                  <a:t>4</a:t>
                </a:r>
              </a:p>
            </p:txBody>
          </p:sp>
        </p:grpSp>
        <p:grpSp>
          <p:nvGrpSpPr>
            <p:cNvPr id="15" name="Group 14"/>
            <p:cNvGrpSpPr/>
            <p:nvPr/>
          </p:nvGrpSpPr>
          <p:grpSpPr>
            <a:xfrm>
              <a:off x="4866656" y="1229861"/>
              <a:ext cx="943706" cy="738553"/>
              <a:chOff x="2321448" y="4681809"/>
              <a:chExt cx="943706" cy="738553"/>
            </a:xfrm>
          </p:grpSpPr>
          <p:sp>
            <p:nvSpPr>
              <p:cNvPr id="16" name="Rounded Rectangle 15"/>
              <p:cNvSpPr/>
              <p:nvPr/>
            </p:nvSpPr>
            <p:spPr>
              <a:xfrm>
                <a:off x="2321448" y="4804900"/>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Insight vs. Oversight Governance</a:t>
                </a:r>
                <a:endParaRPr lang="en-US" sz="900" dirty="0">
                  <a:solidFill>
                    <a:srgbClr val="FFFFFF"/>
                  </a:solidFill>
                  <a:latin typeface="Arial"/>
                  <a:cs typeface="Arial"/>
                </a:endParaRPr>
              </a:p>
            </p:txBody>
          </p:sp>
          <p:sp>
            <p:nvSpPr>
              <p:cNvPr id="17" name="Oval 16"/>
              <p:cNvSpPr/>
              <p:nvPr/>
            </p:nvSpPr>
            <p:spPr>
              <a:xfrm>
                <a:off x="2683886" y="4681809"/>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5</a:t>
                </a:r>
                <a:endParaRPr lang="en-US" sz="1100" dirty="0">
                  <a:solidFill>
                    <a:srgbClr val="FFFFFF"/>
                  </a:solidFill>
                  <a:latin typeface="Arial"/>
                  <a:cs typeface="Arial"/>
                </a:endParaRPr>
              </a:p>
            </p:txBody>
          </p:sp>
        </p:grpSp>
        <p:sp>
          <p:nvSpPr>
            <p:cNvPr id="147" name="Rectangle 122"/>
            <p:cNvSpPr>
              <a:spLocks noChangeArrowheads="1"/>
            </p:cNvSpPr>
            <p:nvPr/>
          </p:nvSpPr>
          <p:spPr bwMode="auto">
            <a:xfrm>
              <a:off x="7100654" y="1254318"/>
              <a:ext cx="1619699" cy="733291"/>
            </a:xfrm>
            <a:prstGeom prst="rect">
              <a:avLst/>
            </a:prstGeom>
            <a:solidFill>
              <a:srgbClr val="FFDCD3"/>
            </a:solidFill>
            <a:ln w="9525">
              <a:solidFill>
                <a:schemeClr val="tx1"/>
              </a:solidFill>
              <a:miter lim="800000"/>
              <a:headEnd/>
              <a:tailEnd/>
            </a:ln>
          </p:spPr>
          <p:txBody>
            <a:bodyPr wrap="square" lIns="91440" rIns="91440" anchor="ctr"/>
            <a:lstStyle/>
            <a:p>
              <a:pPr algn="ctr" defTabSz="914400" fontAlgn="base">
                <a:spcBef>
                  <a:spcPct val="0"/>
                </a:spcBef>
                <a:spcAft>
                  <a:spcPct val="0"/>
                </a:spcAft>
              </a:pPr>
              <a:r>
                <a:rPr lang="en-US" sz="1000" b="1" dirty="0" smtClean="0">
                  <a:solidFill>
                    <a:srgbClr val="FF4F24"/>
                  </a:solidFill>
                  <a:latin typeface="Arial" pitchFamily="34" charset="0"/>
                  <a:cs typeface="Arial" pitchFamily="34" charset="0"/>
                </a:rPr>
                <a:t>Activity </a:t>
              </a:r>
            </a:p>
            <a:p>
              <a:pPr algn="ctr" defTabSz="914400" fontAlgn="base">
                <a:spcBef>
                  <a:spcPct val="0"/>
                </a:spcBef>
                <a:spcAft>
                  <a:spcPct val="0"/>
                </a:spcAft>
              </a:pPr>
              <a:r>
                <a:rPr lang="en-US" sz="1000" b="1" dirty="0" smtClean="0">
                  <a:solidFill>
                    <a:srgbClr val="FF4F24"/>
                  </a:solidFill>
                  <a:latin typeface="Arial" pitchFamily="34" charset="0"/>
                  <a:cs typeface="Arial" pitchFamily="34" charset="0"/>
                </a:rPr>
                <a:t>Trap, Junkyard Dog Factor</a:t>
              </a:r>
              <a:endParaRPr lang="en-US" sz="1000" b="1" dirty="0">
                <a:solidFill>
                  <a:srgbClr val="FF4F24"/>
                </a:solidFill>
                <a:latin typeface="Arial" pitchFamily="34" charset="0"/>
                <a:cs typeface="Arial" pitchFamily="34" charset="0"/>
              </a:endParaRPr>
            </a:p>
          </p:txBody>
        </p:sp>
        <p:sp>
          <p:nvSpPr>
            <p:cNvPr id="152" name="Text Box 127"/>
            <p:cNvSpPr txBox="1">
              <a:spLocks noChangeArrowheads="1"/>
            </p:cNvSpPr>
            <p:nvPr/>
          </p:nvSpPr>
          <p:spPr bwMode="auto">
            <a:xfrm>
              <a:off x="6758400" y="1414471"/>
              <a:ext cx="285943" cy="369332"/>
            </a:xfrm>
            <a:prstGeom prst="rect">
              <a:avLst/>
            </a:prstGeom>
            <a:noFill/>
            <a:ln w="9525">
              <a:noFill/>
              <a:miter lim="800000"/>
              <a:headEnd/>
              <a:tailEnd/>
            </a:ln>
          </p:spPr>
          <p:txBody>
            <a:bodyPr wrap="square">
              <a:spAutoFit/>
            </a:bodyPr>
            <a:lstStyle/>
            <a:p>
              <a:pPr algn="ctr" defTabSz="914400" fontAlgn="base">
                <a:spcBef>
                  <a:spcPct val="0"/>
                </a:spcBef>
                <a:spcAft>
                  <a:spcPct val="0"/>
                </a:spcAft>
              </a:pPr>
              <a:r>
                <a:rPr lang="en-US" dirty="0">
                  <a:solidFill>
                    <a:srgbClr val="5C5C5C"/>
                  </a:solidFill>
                  <a:latin typeface="Arial Black" pitchFamily="34" charset="0"/>
                  <a:cs typeface="Arial" pitchFamily="34" charset="0"/>
                </a:rPr>
                <a:t>=</a:t>
              </a:r>
            </a:p>
          </p:txBody>
        </p:sp>
      </p:grpSp>
      <p:grpSp>
        <p:nvGrpSpPr>
          <p:cNvPr id="153" name="Group 152"/>
          <p:cNvGrpSpPr/>
          <p:nvPr/>
        </p:nvGrpSpPr>
        <p:grpSpPr>
          <a:xfrm>
            <a:off x="1562714" y="165929"/>
            <a:ext cx="943706" cy="738553"/>
            <a:chOff x="2321448" y="2021826"/>
            <a:chExt cx="943706" cy="738553"/>
          </a:xfrm>
        </p:grpSpPr>
        <p:sp>
          <p:nvSpPr>
            <p:cNvPr id="154" name="Rounded Rectangle 153"/>
            <p:cNvSpPr/>
            <p:nvPr/>
          </p:nvSpPr>
          <p:spPr>
            <a:xfrm>
              <a:off x="2321448" y="2144917"/>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Focus on “What” Not “How”</a:t>
              </a:r>
              <a:endParaRPr lang="en-US" sz="900" dirty="0">
                <a:solidFill>
                  <a:srgbClr val="FFFFFF"/>
                </a:solidFill>
                <a:latin typeface="Arial"/>
                <a:cs typeface="Arial"/>
              </a:endParaRPr>
            </a:p>
          </p:txBody>
        </p:sp>
        <p:sp>
          <p:nvSpPr>
            <p:cNvPr id="155" name="Oval 154"/>
            <p:cNvSpPr/>
            <p:nvPr/>
          </p:nvSpPr>
          <p:spPr>
            <a:xfrm>
              <a:off x="2683886" y="2021826"/>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2</a:t>
              </a:r>
              <a:endParaRPr lang="en-US" sz="1100" dirty="0">
                <a:solidFill>
                  <a:srgbClr val="FFFFFF"/>
                </a:solidFill>
                <a:latin typeface="Arial"/>
                <a:cs typeface="Arial"/>
              </a:endParaRPr>
            </a:p>
          </p:txBody>
        </p:sp>
      </p:grpSp>
      <p:sp>
        <p:nvSpPr>
          <p:cNvPr id="156" name="Isosceles Triangle 155"/>
          <p:cNvSpPr>
            <a:spLocks noChangeAspect="1"/>
          </p:cNvSpPr>
          <p:nvPr/>
        </p:nvSpPr>
        <p:spPr>
          <a:xfrm>
            <a:off x="5967972" y="192169"/>
            <a:ext cx="943706" cy="686073"/>
          </a:xfrm>
          <a:prstGeom prst="triangle">
            <a:avLst/>
          </a:prstGeom>
          <a:solidFill>
            <a:srgbClr val="494949"/>
          </a:solidFill>
          <a:ln>
            <a:noFill/>
          </a:ln>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sz="900" dirty="0" smtClean="0">
                <a:solidFill>
                  <a:schemeClr val="bg1"/>
                </a:solidFill>
                <a:latin typeface="Arial"/>
                <a:cs typeface="Arial"/>
              </a:rPr>
              <a:t>Win/Win WIIFWe</a:t>
            </a:r>
            <a:endParaRPr lang="en-US" sz="900" dirty="0">
              <a:solidFill>
                <a:schemeClr val="bg1"/>
              </a:solidFill>
              <a:latin typeface="Arial"/>
              <a:cs typeface="Arial"/>
            </a:endParaRPr>
          </a:p>
        </p:txBody>
      </p:sp>
      <p:grpSp>
        <p:nvGrpSpPr>
          <p:cNvPr id="157" name="Group 156"/>
          <p:cNvGrpSpPr/>
          <p:nvPr/>
        </p:nvGrpSpPr>
        <p:grpSpPr>
          <a:xfrm>
            <a:off x="461400" y="165929"/>
            <a:ext cx="943706" cy="738553"/>
            <a:chOff x="2321448" y="1125964"/>
            <a:chExt cx="943706" cy="738553"/>
          </a:xfrm>
        </p:grpSpPr>
        <p:sp>
          <p:nvSpPr>
            <p:cNvPr id="158" name="Rounded Rectangle 157"/>
            <p:cNvSpPr/>
            <p:nvPr/>
          </p:nvSpPr>
          <p:spPr>
            <a:xfrm>
              <a:off x="2321448" y="1249055"/>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effectLst/>
                  <a:latin typeface="Arial"/>
                  <a:cs typeface="Arial"/>
                </a:rPr>
                <a:t>Outcomes Not Transactions</a:t>
              </a:r>
              <a:endParaRPr lang="en-US" sz="900" dirty="0">
                <a:solidFill>
                  <a:srgbClr val="FFFFFF"/>
                </a:solidFill>
                <a:effectLst/>
                <a:latin typeface="Arial"/>
                <a:cs typeface="Arial"/>
              </a:endParaRPr>
            </a:p>
          </p:txBody>
        </p:sp>
        <p:sp>
          <p:nvSpPr>
            <p:cNvPr id="159" name="Oval 158"/>
            <p:cNvSpPr/>
            <p:nvPr/>
          </p:nvSpPr>
          <p:spPr>
            <a:xfrm>
              <a:off x="2683886" y="1125964"/>
              <a:ext cx="225668" cy="239346"/>
            </a:xfrm>
            <a:prstGeom prst="ellipse">
              <a:avLst/>
            </a:prstGeom>
            <a:solidFill>
              <a:schemeClr val="bg1">
                <a:lumMod val="50000"/>
              </a:schemeClr>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1</a:t>
              </a:r>
              <a:endParaRPr lang="en-US" sz="1100" dirty="0">
                <a:solidFill>
                  <a:srgbClr val="FFFFFF"/>
                </a:solidFill>
                <a:latin typeface="Arial"/>
                <a:cs typeface="Arial"/>
              </a:endParaRPr>
            </a:p>
          </p:txBody>
        </p:sp>
      </p:grpSp>
      <p:grpSp>
        <p:nvGrpSpPr>
          <p:cNvPr id="160" name="Group 159"/>
          <p:cNvGrpSpPr/>
          <p:nvPr/>
        </p:nvGrpSpPr>
        <p:grpSpPr>
          <a:xfrm>
            <a:off x="2664028" y="165929"/>
            <a:ext cx="943706" cy="738553"/>
            <a:chOff x="2321448" y="2908487"/>
            <a:chExt cx="943706" cy="738553"/>
          </a:xfrm>
        </p:grpSpPr>
        <p:sp>
          <p:nvSpPr>
            <p:cNvPr id="161" name="Rounded Rectangle 160"/>
            <p:cNvSpPr/>
            <p:nvPr/>
          </p:nvSpPr>
          <p:spPr>
            <a:xfrm>
              <a:off x="2321448" y="3031578"/>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Clearly Defined and Measureable Outcomes</a:t>
              </a:r>
              <a:endParaRPr lang="en-US" sz="900" dirty="0">
                <a:solidFill>
                  <a:srgbClr val="FFFFFF"/>
                </a:solidFill>
                <a:latin typeface="Arial"/>
                <a:cs typeface="Arial"/>
              </a:endParaRPr>
            </a:p>
          </p:txBody>
        </p:sp>
        <p:sp>
          <p:nvSpPr>
            <p:cNvPr id="162" name="Oval 161"/>
            <p:cNvSpPr/>
            <p:nvPr/>
          </p:nvSpPr>
          <p:spPr>
            <a:xfrm>
              <a:off x="2683886" y="2908487"/>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3</a:t>
              </a:r>
              <a:endParaRPr lang="en-US" sz="1100" dirty="0">
                <a:solidFill>
                  <a:srgbClr val="FFFFFF"/>
                </a:solidFill>
                <a:latin typeface="Arial"/>
                <a:cs typeface="Arial"/>
              </a:endParaRPr>
            </a:p>
          </p:txBody>
        </p:sp>
      </p:grpSp>
      <p:grpSp>
        <p:nvGrpSpPr>
          <p:cNvPr id="163" name="Group 162"/>
          <p:cNvGrpSpPr/>
          <p:nvPr/>
        </p:nvGrpSpPr>
        <p:grpSpPr>
          <a:xfrm>
            <a:off x="3765342" y="165929"/>
            <a:ext cx="943706" cy="738553"/>
            <a:chOff x="2321448" y="3795148"/>
            <a:chExt cx="943706" cy="738553"/>
          </a:xfrm>
        </p:grpSpPr>
        <p:sp>
          <p:nvSpPr>
            <p:cNvPr id="164" name="Rounded Rectangle 163"/>
            <p:cNvSpPr/>
            <p:nvPr/>
          </p:nvSpPr>
          <p:spPr>
            <a:xfrm>
              <a:off x="2321448" y="3918239"/>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Pricing Model with Incentives</a:t>
              </a:r>
              <a:endParaRPr lang="en-US" sz="900" dirty="0">
                <a:solidFill>
                  <a:srgbClr val="FFFFFF"/>
                </a:solidFill>
                <a:latin typeface="Arial"/>
                <a:cs typeface="Arial"/>
              </a:endParaRPr>
            </a:p>
          </p:txBody>
        </p:sp>
        <p:sp>
          <p:nvSpPr>
            <p:cNvPr id="165" name="Oval 164"/>
            <p:cNvSpPr/>
            <p:nvPr/>
          </p:nvSpPr>
          <p:spPr>
            <a:xfrm>
              <a:off x="2683886" y="3795148"/>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FFFFFF"/>
                  </a:solidFill>
                  <a:latin typeface="Arial"/>
                  <a:cs typeface="Arial"/>
                </a:rPr>
                <a:t>4</a:t>
              </a:r>
            </a:p>
          </p:txBody>
        </p:sp>
      </p:grpSp>
      <p:grpSp>
        <p:nvGrpSpPr>
          <p:cNvPr id="166" name="Group 165"/>
          <p:cNvGrpSpPr/>
          <p:nvPr/>
        </p:nvGrpSpPr>
        <p:grpSpPr>
          <a:xfrm>
            <a:off x="4866656" y="165929"/>
            <a:ext cx="943706" cy="738553"/>
            <a:chOff x="2321448" y="4681809"/>
            <a:chExt cx="943706" cy="738553"/>
          </a:xfrm>
        </p:grpSpPr>
        <p:sp>
          <p:nvSpPr>
            <p:cNvPr id="167" name="Rounded Rectangle 166"/>
            <p:cNvSpPr/>
            <p:nvPr/>
          </p:nvSpPr>
          <p:spPr>
            <a:xfrm>
              <a:off x="2321448" y="4804900"/>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Insight vs. Oversight Governance</a:t>
              </a:r>
              <a:endParaRPr lang="en-US" sz="900" dirty="0">
                <a:solidFill>
                  <a:srgbClr val="FFFFFF"/>
                </a:solidFill>
                <a:latin typeface="Arial"/>
                <a:cs typeface="Arial"/>
              </a:endParaRPr>
            </a:p>
          </p:txBody>
        </p:sp>
        <p:sp>
          <p:nvSpPr>
            <p:cNvPr id="168" name="Oval 167"/>
            <p:cNvSpPr/>
            <p:nvPr/>
          </p:nvSpPr>
          <p:spPr>
            <a:xfrm>
              <a:off x="2683886" y="4681809"/>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5</a:t>
              </a:r>
              <a:endParaRPr lang="en-US" sz="1100" dirty="0">
                <a:solidFill>
                  <a:srgbClr val="FFFFFF"/>
                </a:solidFill>
                <a:latin typeface="Arial"/>
                <a:cs typeface="Arial"/>
              </a:endParaRPr>
            </a:p>
          </p:txBody>
        </p:sp>
      </p:grpSp>
      <p:sp>
        <p:nvSpPr>
          <p:cNvPr id="169" name="Text Box 127"/>
          <p:cNvSpPr txBox="1">
            <a:spLocks noChangeArrowheads="1"/>
          </p:cNvSpPr>
          <p:nvPr/>
        </p:nvSpPr>
        <p:spPr bwMode="auto">
          <a:xfrm>
            <a:off x="6758400" y="350539"/>
            <a:ext cx="285943" cy="369332"/>
          </a:xfrm>
          <a:prstGeom prst="rect">
            <a:avLst/>
          </a:prstGeom>
          <a:noFill/>
          <a:ln w="9525">
            <a:noFill/>
            <a:miter lim="800000"/>
            <a:headEnd/>
            <a:tailEnd/>
          </a:ln>
        </p:spPr>
        <p:txBody>
          <a:bodyPr wrap="square">
            <a:spAutoFit/>
          </a:bodyPr>
          <a:lstStyle/>
          <a:p>
            <a:pPr algn="ctr" defTabSz="914400" fontAlgn="base">
              <a:spcBef>
                <a:spcPct val="0"/>
              </a:spcBef>
              <a:spcAft>
                <a:spcPct val="0"/>
              </a:spcAft>
            </a:pPr>
            <a:r>
              <a:rPr lang="en-US" dirty="0">
                <a:solidFill>
                  <a:srgbClr val="5C5C5C"/>
                </a:solidFill>
                <a:latin typeface="Arial Black" pitchFamily="34" charset="0"/>
                <a:cs typeface="Arial" pitchFamily="34" charset="0"/>
              </a:rPr>
              <a:t>=</a:t>
            </a:r>
          </a:p>
        </p:txBody>
      </p:sp>
      <p:grpSp>
        <p:nvGrpSpPr>
          <p:cNvPr id="19" name="Group 18"/>
          <p:cNvGrpSpPr/>
          <p:nvPr/>
        </p:nvGrpSpPr>
        <p:grpSpPr>
          <a:xfrm>
            <a:off x="461400" y="2128964"/>
            <a:ext cx="8258953" cy="738553"/>
            <a:chOff x="461400" y="2026222"/>
            <a:chExt cx="8258953" cy="738553"/>
          </a:xfrm>
        </p:grpSpPr>
        <p:sp>
          <p:nvSpPr>
            <p:cNvPr id="148" name="Rectangle 122"/>
            <p:cNvSpPr>
              <a:spLocks noChangeArrowheads="1"/>
            </p:cNvSpPr>
            <p:nvPr/>
          </p:nvSpPr>
          <p:spPr bwMode="auto">
            <a:xfrm>
              <a:off x="7100654" y="2031484"/>
              <a:ext cx="1619699" cy="733291"/>
            </a:xfrm>
            <a:prstGeom prst="rect">
              <a:avLst/>
            </a:prstGeom>
            <a:solidFill>
              <a:srgbClr val="FFDCD3"/>
            </a:solidFill>
            <a:ln w="9525">
              <a:solidFill>
                <a:schemeClr val="tx1"/>
              </a:solidFill>
              <a:miter lim="800000"/>
              <a:headEnd/>
              <a:tailEnd/>
            </a:ln>
          </p:spPr>
          <p:txBody>
            <a:bodyPr wrap="square" lIns="91440" rIns="91440" anchor="ctr"/>
            <a:lstStyle/>
            <a:p>
              <a:pPr algn="ctr" defTabSz="914400" fontAlgn="base">
                <a:spcBef>
                  <a:spcPct val="0"/>
                </a:spcBef>
                <a:spcAft>
                  <a:spcPct val="0"/>
                </a:spcAft>
              </a:pPr>
              <a:r>
                <a:rPr lang="en-US" sz="1000" b="1" dirty="0" smtClean="0">
                  <a:solidFill>
                    <a:srgbClr val="FF4F24"/>
                  </a:solidFill>
                  <a:latin typeface="Arial" pitchFamily="34" charset="0"/>
                  <a:cs typeface="Arial" pitchFamily="34" charset="0"/>
                </a:rPr>
                <a:t>Outsourcing </a:t>
              </a:r>
              <a:r>
                <a:rPr lang="en-US" sz="1000" b="1" dirty="0">
                  <a:solidFill>
                    <a:srgbClr val="FF4F24"/>
                  </a:solidFill>
                  <a:latin typeface="Arial" pitchFamily="34" charset="0"/>
                  <a:cs typeface="Arial" pitchFamily="34" charset="0"/>
                </a:rPr>
                <a:t>Paradox, Junkyard Dog Factor</a:t>
              </a:r>
            </a:p>
            <a:p>
              <a:pPr algn="ctr" defTabSz="914400" fontAlgn="base">
                <a:spcBef>
                  <a:spcPct val="0"/>
                </a:spcBef>
                <a:spcAft>
                  <a:spcPct val="0"/>
                </a:spcAft>
              </a:pPr>
              <a:endParaRPr lang="en-US" sz="1000" b="1" dirty="0">
                <a:solidFill>
                  <a:srgbClr val="FF4F24"/>
                </a:solidFill>
                <a:latin typeface="Arial" pitchFamily="34" charset="0"/>
                <a:cs typeface="Arial" pitchFamily="34" charset="0"/>
              </a:endParaRPr>
            </a:p>
          </p:txBody>
        </p:sp>
        <p:grpSp>
          <p:nvGrpSpPr>
            <p:cNvPr id="170" name="Group 169"/>
            <p:cNvGrpSpPr/>
            <p:nvPr/>
          </p:nvGrpSpPr>
          <p:grpSpPr>
            <a:xfrm>
              <a:off x="1562714" y="2026222"/>
              <a:ext cx="943706" cy="738553"/>
              <a:chOff x="2321448" y="2021826"/>
              <a:chExt cx="943706" cy="738553"/>
            </a:xfrm>
          </p:grpSpPr>
          <p:sp>
            <p:nvSpPr>
              <p:cNvPr id="171" name="Rounded Rectangle 170"/>
              <p:cNvSpPr/>
              <p:nvPr/>
            </p:nvSpPr>
            <p:spPr>
              <a:xfrm>
                <a:off x="2321448" y="2144917"/>
                <a:ext cx="943706" cy="615462"/>
              </a:xfrm>
              <a:prstGeom prst="roundRect">
                <a:avLst/>
              </a:prstGeom>
              <a:solidFill>
                <a:srgbClr val="FFDCD3"/>
              </a:solidFill>
              <a:ln w="28575" cmpd="sng">
                <a:solidFill>
                  <a:srgbClr val="FF4F24"/>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b="1" dirty="0" smtClean="0">
                    <a:solidFill>
                      <a:srgbClr val="FF4F24"/>
                    </a:solidFill>
                    <a:latin typeface="Arial"/>
                    <a:cs typeface="Arial"/>
                  </a:rPr>
                  <a:t>How</a:t>
                </a:r>
                <a:endParaRPr lang="en-US" sz="900" b="1" dirty="0">
                  <a:solidFill>
                    <a:srgbClr val="FF4F24"/>
                  </a:solidFill>
                  <a:latin typeface="Arial"/>
                  <a:cs typeface="Arial"/>
                </a:endParaRPr>
              </a:p>
            </p:txBody>
          </p:sp>
          <p:sp>
            <p:nvSpPr>
              <p:cNvPr id="172" name="Oval 171"/>
              <p:cNvSpPr/>
              <p:nvPr/>
            </p:nvSpPr>
            <p:spPr>
              <a:xfrm>
                <a:off x="2683886" y="2021826"/>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2</a:t>
                </a:r>
                <a:endParaRPr lang="en-US" sz="1100" dirty="0">
                  <a:solidFill>
                    <a:srgbClr val="FFFFFF"/>
                  </a:solidFill>
                  <a:latin typeface="Arial"/>
                  <a:cs typeface="Arial"/>
                </a:endParaRPr>
              </a:p>
            </p:txBody>
          </p:sp>
        </p:grpSp>
        <p:sp>
          <p:nvSpPr>
            <p:cNvPr id="173" name="Isosceles Triangle 172"/>
            <p:cNvSpPr>
              <a:spLocks noChangeAspect="1"/>
            </p:cNvSpPr>
            <p:nvPr/>
          </p:nvSpPr>
          <p:spPr>
            <a:xfrm>
              <a:off x="5967972" y="2052462"/>
              <a:ext cx="943706" cy="686073"/>
            </a:xfrm>
            <a:prstGeom prst="triangle">
              <a:avLst/>
            </a:prstGeom>
            <a:solidFill>
              <a:srgbClr val="494949"/>
            </a:solidFill>
            <a:ln>
              <a:noFill/>
            </a:ln>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sz="900" dirty="0" smtClean="0">
                  <a:solidFill>
                    <a:schemeClr val="bg1"/>
                  </a:solidFill>
                  <a:latin typeface="Arial"/>
                  <a:cs typeface="Arial"/>
                </a:rPr>
                <a:t>Win/Win WIIFWe</a:t>
              </a:r>
              <a:endParaRPr lang="en-US" sz="900" dirty="0">
                <a:solidFill>
                  <a:schemeClr val="bg1"/>
                </a:solidFill>
                <a:latin typeface="Arial"/>
                <a:cs typeface="Arial"/>
              </a:endParaRPr>
            </a:p>
          </p:txBody>
        </p:sp>
        <p:grpSp>
          <p:nvGrpSpPr>
            <p:cNvPr id="174" name="Group 173"/>
            <p:cNvGrpSpPr/>
            <p:nvPr/>
          </p:nvGrpSpPr>
          <p:grpSpPr>
            <a:xfrm>
              <a:off x="461400" y="2026222"/>
              <a:ext cx="943706" cy="738553"/>
              <a:chOff x="2321448" y="1125964"/>
              <a:chExt cx="943706" cy="738553"/>
            </a:xfrm>
          </p:grpSpPr>
          <p:sp>
            <p:nvSpPr>
              <p:cNvPr id="175" name="Rounded Rectangle 174"/>
              <p:cNvSpPr/>
              <p:nvPr/>
            </p:nvSpPr>
            <p:spPr>
              <a:xfrm>
                <a:off x="2321448" y="1249055"/>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effectLst/>
                    <a:latin typeface="Arial"/>
                    <a:cs typeface="Arial"/>
                  </a:rPr>
                  <a:t>Outcomes Not Transactions</a:t>
                </a:r>
                <a:endParaRPr lang="en-US" sz="900" dirty="0">
                  <a:solidFill>
                    <a:srgbClr val="FFFFFF"/>
                  </a:solidFill>
                  <a:effectLst/>
                  <a:latin typeface="Arial"/>
                  <a:cs typeface="Arial"/>
                </a:endParaRPr>
              </a:p>
            </p:txBody>
          </p:sp>
          <p:sp>
            <p:nvSpPr>
              <p:cNvPr id="176" name="Oval 175"/>
              <p:cNvSpPr/>
              <p:nvPr/>
            </p:nvSpPr>
            <p:spPr>
              <a:xfrm>
                <a:off x="2683886" y="1125964"/>
                <a:ext cx="225668" cy="239346"/>
              </a:xfrm>
              <a:prstGeom prst="ellipse">
                <a:avLst/>
              </a:prstGeom>
              <a:solidFill>
                <a:schemeClr val="bg1">
                  <a:lumMod val="50000"/>
                </a:schemeClr>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1</a:t>
                </a:r>
                <a:endParaRPr lang="en-US" sz="1100" dirty="0">
                  <a:solidFill>
                    <a:srgbClr val="FFFFFF"/>
                  </a:solidFill>
                  <a:latin typeface="Arial"/>
                  <a:cs typeface="Arial"/>
                </a:endParaRPr>
              </a:p>
            </p:txBody>
          </p:sp>
        </p:grpSp>
        <p:grpSp>
          <p:nvGrpSpPr>
            <p:cNvPr id="177" name="Group 176"/>
            <p:cNvGrpSpPr/>
            <p:nvPr/>
          </p:nvGrpSpPr>
          <p:grpSpPr>
            <a:xfrm>
              <a:off x="2664028" y="2026222"/>
              <a:ext cx="943706" cy="738553"/>
              <a:chOff x="2321448" y="2908487"/>
              <a:chExt cx="943706" cy="738553"/>
            </a:xfrm>
          </p:grpSpPr>
          <p:sp>
            <p:nvSpPr>
              <p:cNvPr id="178" name="Rounded Rectangle 177"/>
              <p:cNvSpPr/>
              <p:nvPr/>
            </p:nvSpPr>
            <p:spPr>
              <a:xfrm>
                <a:off x="2321448" y="3031578"/>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Clearly Defined and Measureable Outcomes</a:t>
                </a:r>
                <a:endParaRPr lang="en-US" sz="900" dirty="0">
                  <a:solidFill>
                    <a:srgbClr val="FFFFFF"/>
                  </a:solidFill>
                  <a:latin typeface="Arial"/>
                  <a:cs typeface="Arial"/>
                </a:endParaRPr>
              </a:p>
            </p:txBody>
          </p:sp>
          <p:sp>
            <p:nvSpPr>
              <p:cNvPr id="179" name="Oval 178"/>
              <p:cNvSpPr/>
              <p:nvPr/>
            </p:nvSpPr>
            <p:spPr>
              <a:xfrm>
                <a:off x="2683886" y="2908487"/>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3</a:t>
                </a:r>
                <a:endParaRPr lang="en-US" sz="1100" dirty="0">
                  <a:solidFill>
                    <a:srgbClr val="FFFFFF"/>
                  </a:solidFill>
                  <a:latin typeface="Arial"/>
                  <a:cs typeface="Arial"/>
                </a:endParaRPr>
              </a:p>
            </p:txBody>
          </p:sp>
        </p:grpSp>
        <p:grpSp>
          <p:nvGrpSpPr>
            <p:cNvPr id="180" name="Group 179"/>
            <p:cNvGrpSpPr/>
            <p:nvPr/>
          </p:nvGrpSpPr>
          <p:grpSpPr>
            <a:xfrm>
              <a:off x="3765342" y="2026222"/>
              <a:ext cx="943706" cy="738553"/>
              <a:chOff x="2321448" y="3795148"/>
              <a:chExt cx="943706" cy="738553"/>
            </a:xfrm>
          </p:grpSpPr>
          <p:sp>
            <p:nvSpPr>
              <p:cNvPr id="181" name="Rounded Rectangle 180"/>
              <p:cNvSpPr/>
              <p:nvPr/>
            </p:nvSpPr>
            <p:spPr>
              <a:xfrm>
                <a:off x="2321448" y="3918239"/>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Pricing Model with Incentives</a:t>
                </a:r>
                <a:endParaRPr lang="en-US" sz="900" dirty="0">
                  <a:solidFill>
                    <a:srgbClr val="FFFFFF"/>
                  </a:solidFill>
                  <a:latin typeface="Arial"/>
                  <a:cs typeface="Arial"/>
                </a:endParaRPr>
              </a:p>
            </p:txBody>
          </p:sp>
          <p:sp>
            <p:nvSpPr>
              <p:cNvPr id="182" name="Oval 181"/>
              <p:cNvSpPr/>
              <p:nvPr/>
            </p:nvSpPr>
            <p:spPr>
              <a:xfrm>
                <a:off x="2683886" y="3795148"/>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FFFFFF"/>
                    </a:solidFill>
                    <a:latin typeface="Arial"/>
                    <a:cs typeface="Arial"/>
                  </a:rPr>
                  <a:t>4</a:t>
                </a:r>
              </a:p>
            </p:txBody>
          </p:sp>
        </p:grpSp>
        <p:grpSp>
          <p:nvGrpSpPr>
            <p:cNvPr id="183" name="Group 182"/>
            <p:cNvGrpSpPr/>
            <p:nvPr/>
          </p:nvGrpSpPr>
          <p:grpSpPr>
            <a:xfrm>
              <a:off x="4866656" y="2026222"/>
              <a:ext cx="943706" cy="738553"/>
              <a:chOff x="2321448" y="4681809"/>
              <a:chExt cx="943706" cy="738553"/>
            </a:xfrm>
          </p:grpSpPr>
          <p:sp>
            <p:nvSpPr>
              <p:cNvPr id="184" name="Rounded Rectangle 183"/>
              <p:cNvSpPr/>
              <p:nvPr/>
            </p:nvSpPr>
            <p:spPr>
              <a:xfrm>
                <a:off x="2321448" y="4804900"/>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Insight vs. Oversight Governance</a:t>
                </a:r>
                <a:endParaRPr lang="en-US" sz="900" dirty="0">
                  <a:solidFill>
                    <a:srgbClr val="FFFFFF"/>
                  </a:solidFill>
                  <a:latin typeface="Arial"/>
                  <a:cs typeface="Arial"/>
                </a:endParaRPr>
              </a:p>
            </p:txBody>
          </p:sp>
          <p:sp>
            <p:nvSpPr>
              <p:cNvPr id="185" name="Oval 184"/>
              <p:cNvSpPr/>
              <p:nvPr/>
            </p:nvSpPr>
            <p:spPr>
              <a:xfrm>
                <a:off x="2683886" y="4681809"/>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5</a:t>
                </a:r>
                <a:endParaRPr lang="en-US" sz="1100" dirty="0">
                  <a:solidFill>
                    <a:srgbClr val="FFFFFF"/>
                  </a:solidFill>
                  <a:latin typeface="Arial"/>
                  <a:cs typeface="Arial"/>
                </a:endParaRPr>
              </a:p>
            </p:txBody>
          </p:sp>
        </p:grpSp>
        <p:sp>
          <p:nvSpPr>
            <p:cNvPr id="186" name="Text Box 127"/>
            <p:cNvSpPr txBox="1">
              <a:spLocks noChangeArrowheads="1"/>
            </p:cNvSpPr>
            <p:nvPr/>
          </p:nvSpPr>
          <p:spPr bwMode="auto">
            <a:xfrm>
              <a:off x="6758400" y="2210832"/>
              <a:ext cx="285943" cy="369332"/>
            </a:xfrm>
            <a:prstGeom prst="rect">
              <a:avLst/>
            </a:prstGeom>
            <a:noFill/>
            <a:ln w="9525">
              <a:noFill/>
              <a:miter lim="800000"/>
              <a:headEnd/>
              <a:tailEnd/>
            </a:ln>
          </p:spPr>
          <p:txBody>
            <a:bodyPr wrap="square">
              <a:spAutoFit/>
            </a:bodyPr>
            <a:lstStyle/>
            <a:p>
              <a:pPr algn="ctr" defTabSz="914400" fontAlgn="base">
                <a:spcBef>
                  <a:spcPct val="0"/>
                </a:spcBef>
                <a:spcAft>
                  <a:spcPct val="0"/>
                </a:spcAft>
              </a:pPr>
              <a:r>
                <a:rPr lang="en-US" dirty="0">
                  <a:solidFill>
                    <a:srgbClr val="5C5C5C"/>
                  </a:solidFill>
                  <a:latin typeface="Arial Black" pitchFamily="34" charset="0"/>
                  <a:cs typeface="Arial" pitchFamily="34" charset="0"/>
                </a:rPr>
                <a:t>=</a:t>
              </a:r>
            </a:p>
          </p:txBody>
        </p:sp>
      </p:grpSp>
      <p:grpSp>
        <p:nvGrpSpPr>
          <p:cNvPr id="21" name="Group 20"/>
          <p:cNvGrpSpPr/>
          <p:nvPr/>
        </p:nvGrpSpPr>
        <p:grpSpPr>
          <a:xfrm>
            <a:off x="475876" y="2970384"/>
            <a:ext cx="8244477" cy="738553"/>
            <a:chOff x="475876" y="2895248"/>
            <a:chExt cx="8244477" cy="738553"/>
          </a:xfrm>
        </p:grpSpPr>
        <p:sp>
          <p:nvSpPr>
            <p:cNvPr id="149" name="Rectangle 122"/>
            <p:cNvSpPr>
              <a:spLocks noChangeArrowheads="1"/>
            </p:cNvSpPr>
            <p:nvPr/>
          </p:nvSpPr>
          <p:spPr bwMode="auto">
            <a:xfrm>
              <a:off x="7100654" y="2895248"/>
              <a:ext cx="1619699" cy="733291"/>
            </a:xfrm>
            <a:prstGeom prst="rect">
              <a:avLst/>
            </a:prstGeom>
            <a:solidFill>
              <a:srgbClr val="FFDCD3"/>
            </a:solidFill>
            <a:ln w="9525">
              <a:solidFill>
                <a:schemeClr val="tx1"/>
              </a:solidFill>
              <a:miter lim="800000"/>
              <a:headEnd/>
              <a:tailEnd/>
            </a:ln>
          </p:spPr>
          <p:txBody>
            <a:bodyPr wrap="square" lIns="91440" rIns="91440" anchor="ctr"/>
            <a:lstStyle/>
            <a:p>
              <a:pPr algn="ctr" defTabSz="914400" fontAlgn="base">
                <a:spcBef>
                  <a:spcPct val="0"/>
                </a:spcBef>
                <a:spcAft>
                  <a:spcPct val="0"/>
                </a:spcAft>
              </a:pPr>
              <a:r>
                <a:rPr lang="en-US" sz="1000" b="1" dirty="0" smtClean="0">
                  <a:solidFill>
                    <a:srgbClr val="FF4F24"/>
                  </a:solidFill>
                  <a:latin typeface="Arial" pitchFamily="34" charset="0"/>
                  <a:cs typeface="Arial" pitchFamily="34" charset="0"/>
                </a:rPr>
                <a:t>Driving Blind  or Measurement</a:t>
              </a:r>
            </a:p>
            <a:p>
              <a:pPr algn="ctr" defTabSz="914400" fontAlgn="base">
                <a:spcBef>
                  <a:spcPct val="0"/>
                </a:spcBef>
                <a:spcAft>
                  <a:spcPct val="0"/>
                </a:spcAft>
              </a:pPr>
              <a:r>
                <a:rPr lang="en-US" sz="1000" b="1" dirty="0" smtClean="0">
                  <a:solidFill>
                    <a:srgbClr val="FF4F24"/>
                  </a:solidFill>
                  <a:latin typeface="Arial" pitchFamily="34" charset="0"/>
                  <a:cs typeface="Arial" pitchFamily="34" charset="0"/>
                </a:rPr>
                <a:t>Minutiae</a:t>
              </a:r>
              <a:endParaRPr lang="en-US" sz="1000" b="1" dirty="0">
                <a:solidFill>
                  <a:srgbClr val="FF4F24"/>
                </a:solidFill>
                <a:latin typeface="Arial" pitchFamily="34" charset="0"/>
                <a:cs typeface="Arial" pitchFamily="34" charset="0"/>
              </a:endParaRPr>
            </a:p>
          </p:txBody>
        </p:sp>
        <p:grpSp>
          <p:nvGrpSpPr>
            <p:cNvPr id="187" name="Group 186"/>
            <p:cNvGrpSpPr/>
            <p:nvPr/>
          </p:nvGrpSpPr>
          <p:grpSpPr>
            <a:xfrm>
              <a:off x="1577190" y="2895248"/>
              <a:ext cx="943706" cy="738553"/>
              <a:chOff x="2321448" y="2021826"/>
              <a:chExt cx="943706" cy="738553"/>
            </a:xfrm>
          </p:grpSpPr>
          <p:sp>
            <p:nvSpPr>
              <p:cNvPr id="188" name="Rounded Rectangle 187"/>
              <p:cNvSpPr/>
              <p:nvPr/>
            </p:nvSpPr>
            <p:spPr>
              <a:xfrm>
                <a:off x="2321448" y="2144917"/>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Focus on “What” Not “How”</a:t>
                </a:r>
                <a:endParaRPr lang="en-US" sz="900" dirty="0">
                  <a:solidFill>
                    <a:srgbClr val="FFFFFF"/>
                  </a:solidFill>
                  <a:latin typeface="Arial"/>
                  <a:cs typeface="Arial"/>
                </a:endParaRPr>
              </a:p>
            </p:txBody>
          </p:sp>
          <p:sp>
            <p:nvSpPr>
              <p:cNvPr id="189" name="Oval 188"/>
              <p:cNvSpPr/>
              <p:nvPr/>
            </p:nvSpPr>
            <p:spPr>
              <a:xfrm>
                <a:off x="2683886" y="2021826"/>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2</a:t>
                </a:r>
                <a:endParaRPr lang="en-US" sz="1100" dirty="0">
                  <a:solidFill>
                    <a:srgbClr val="FFFFFF"/>
                  </a:solidFill>
                  <a:latin typeface="Arial"/>
                  <a:cs typeface="Arial"/>
                </a:endParaRPr>
              </a:p>
            </p:txBody>
          </p:sp>
        </p:grpSp>
        <p:sp>
          <p:nvSpPr>
            <p:cNvPr id="190" name="Isosceles Triangle 189"/>
            <p:cNvSpPr>
              <a:spLocks noChangeAspect="1"/>
            </p:cNvSpPr>
            <p:nvPr/>
          </p:nvSpPr>
          <p:spPr>
            <a:xfrm>
              <a:off x="5982448" y="2921488"/>
              <a:ext cx="943706" cy="686073"/>
            </a:xfrm>
            <a:prstGeom prst="triangle">
              <a:avLst/>
            </a:prstGeom>
            <a:solidFill>
              <a:srgbClr val="494949"/>
            </a:solidFill>
            <a:ln>
              <a:noFill/>
            </a:ln>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sz="900" dirty="0" smtClean="0">
                  <a:solidFill>
                    <a:schemeClr val="bg1"/>
                  </a:solidFill>
                  <a:latin typeface="Arial"/>
                  <a:cs typeface="Arial"/>
                </a:rPr>
                <a:t>Win/Win WIIFWe</a:t>
              </a:r>
              <a:endParaRPr lang="en-US" sz="900" dirty="0">
                <a:solidFill>
                  <a:schemeClr val="bg1"/>
                </a:solidFill>
                <a:latin typeface="Arial"/>
                <a:cs typeface="Arial"/>
              </a:endParaRPr>
            </a:p>
          </p:txBody>
        </p:sp>
        <p:grpSp>
          <p:nvGrpSpPr>
            <p:cNvPr id="191" name="Group 190"/>
            <p:cNvGrpSpPr/>
            <p:nvPr/>
          </p:nvGrpSpPr>
          <p:grpSpPr>
            <a:xfrm>
              <a:off x="475876" y="2895248"/>
              <a:ext cx="943706" cy="738553"/>
              <a:chOff x="2321448" y="1125964"/>
              <a:chExt cx="943706" cy="738553"/>
            </a:xfrm>
          </p:grpSpPr>
          <p:sp>
            <p:nvSpPr>
              <p:cNvPr id="192" name="Rounded Rectangle 191"/>
              <p:cNvSpPr/>
              <p:nvPr/>
            </p:nvSpPr>
            <p:spPr>
              <a:xfrm>
                <a:off x="2321448" y="1249055"/>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effectLst/>
                    <a:latin typeface="Arial"/>
                    <a:cs typeface="Arial"/>
                  </a:rPr>
                  <a:t>Outcomes Not Transactions</a:t>
                </a:r>
                <a:endParaRPr lang="en-US" sz="900" dirty="0">
                  <a:solidFill>
                    <a:srgbClr val="FFFFFF"/>
                  </a:solidFill>
                  <a:effectLst/>
                  <a:latin typeface="Arial"/>
                  <a:cs typeface="Arial"/>
                </a:endParaRPr>
              </a:p>
            </p:txBody>
          </p:sp>
          <p:sp>
            <p:nvSpPr>
              <p:cNvPr id="193" name="Oval 192"/>
              <p:cNvSpPr/>
              <p:nvPr/>
            </p:nvSpPr>
            <p:spPr>
              <a:xfrm>
                <a:off x="2683886" y="1125964"/>
                <a:ext cx="225668" cy="239346"/>
              </a:xfrm>
              <a:prstGeom prst="ellipse">
                <a:avLst/>
              </a:prstGeom>
              <a:solidFill>
                <a:schemeClr val="bg1">
                  <a:lumMod val="50000"/>
                </a:schemeClr>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1</a:t>
                </a:r>
                <a:endParaRPr lang="en-US" sz="1100" dirty="0">
                  <a:solidFill>
                    <a:srgbClr val="FFFFFF"/>
                  </a:solidFill>
                  <a:latin typeface="Arial"/>
                  <a:cs typeface="Arial"/>
                </a:endParaRPr>
              </a:p>
            </p:txBody>
          </p:sp>
        </p:grpSp>
        <p:grpSp>
          <p:nvGrpSpPr>
            <p:cNvPr id="194" name="Group 193"/>
            <p:cNvGrpSpPr/>
            <p:nvPr/>
          </p:nvGrpSpPr>
          <p:grpSpPr>
            <a:xfrm>
              <a:off x="2678504" y="2895248"/>
              <a:ext cx="943706" cy="738553"/>
              <a:chOff x="2321448" y="2908487"/>
              <a:chExt cx="943706" cy="738553"/>
            </a:xfrm>
          </p:grpSpPr>
          <p:sp>
            <p:nvSpPr>
              <p:cNvPr id="195" name="Rounded Rectangle 194"/>
              <p:cNvSpPr/>
              <p:nvPr/>
            </p:nvSpPr>
            <p:spPr>
              <a:xfrm>
                <a:off x="2321448" y="3031578"/>
                <a:ext cx="943706" cy="615462"/>
              </a:xfrm>
              <a:prstGeom prst="roundRect">
                <a:avLst/>
              </a:prstGeom>
              <a:solidFill>
                <a:srgbClr val="FFDCD3"/>
              </a:solidFill>
              <a:ln w="28575" cmpd="sng">
                <a:solidFill>
                  <a:srgbClr val="FF4F24"/>
                </a:solidFill>
              </a:ln>
            </p:spPr>
            <p:style>
              <a:lnRef idx="1">
                <a:schemeClr val="accent1"/>
              </a:lnRef>
              <a:fillRef idx="3">
                <a:schemeClr val="accent1"/>
              </a:fillRef>
              <a:effectRef idx="2">
                <a:schemeClr val="accent1"/>
              </a:effectRef>
              <a:fontRef idx="minor">
                <a:schemeClr val="lt1"/>
              </a:fontRef>
            </p:style>
            <p:txBody>
              <a:bodyPr lIns="0" tIns="91440" rIns="0" bIns="0" rtlCol="0" anchor="ctr"/>
              <a:lstStyle/>
              <a:p>
                <a:pPr algn="ctr"/>
                <a:r>
                  <a:rPr lang="en-US" sz="900" b="1" dirty="0" smtClean="0">
                    <a:solidFill>
                      <a:srgbClr val="FF4F24"/>
                    </a:solidFill>
                    <a:latin typeface="Arial"/>
                    <a:cs typeface="Arial"/>
                  </a:rPr>
                  <a:t>Unclear Expectations &amp; Metrics </a:t>
                </a:r>
                <a:endParaRPr lang="en-US" sz="900" b="1" dirty="0">
                  <a:solidFill>
                    <a:srgbClr val="FF4F24"/>
                  </a:solidFill>
                  <a:latin typeface="Arial"/>
                  <a:cs typeface="Arial"/>
                </a:endParaRPr>
              </a:p>
            </p:txBody>
          </p:sp>
          <p:sp>
            <p:nvSpPr>
              <p:cNvPr id="196" name="Oval 195"/>
              <p:cNvSpPr/>
              <p:nvPr/>
            </p:nvSpPr>
            <p:spPr>
              <a:xfrm>
                <a:off x="2683886" y="2908487"/>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3</a:t>
                </a:r>
                <a:endParaRPr lang="en-US" sz="1100" dirty="0">
                  <a:solidFill>
                    <a:srgbClr val="FFFFFF"/>
                  </a:solidFill>
                  <a:latin typeface="Arial"/>
                  <a:cs typeface="Arial"/>
                </a:endParaRPr>
              </a:p>
            </p:txBody>
          </p:sp>
        </p:grpSp>
        <p:grpSp>
          <p:nvGrpSpPr>
            <p:cNvPr id="197" name="Group 196"/>
            <p:cNvGrpSpPr/>
            <p:nvPr/>
          </p:nvGrpSpPr>
          <p:grpSpPr>
            <a:xfrm>
              <a:off x="3779818" y="2895248"/>
              <a:ext cx="943706" cy="738553"/>
              <a:chOff x="2321448" y="3795148"/>
              <a:chExt cx="943706" cy="738553"/>
            </a:xfrm>
          </p:grpSpPr>
          <p:sp>
            <p:nvSpPr>
              <p:cNvPr id="198" name="Rounded Rectangle 197"/>
              <p:cNvSpPr/>
              <p:nvPr/>
            </p:nvSpPr>
            <p:spPr>
              <a:xfrm>
                <a:off x="2321448" y="3918239"/>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Pricing Model with Incentives</a:t>
                </a:r>
                <a:endParaRPr lang="en-US" sz="900" dirty="0">
                  <a:solidFill>
                    <a:srgbClr val="FFFFFF"/>
                  </a:solidFill>
                  <a:latin typeface="Arial"/>
                  <a:cs typeface="Arial"/>
                </a:endParaRPr>
              </a:p>
            </p:txBody>
          </p:sp>
          <p:sp>
            <p:nvSpPr>
              <p:cNvPr id="199" name="Oval 198"/>
              <p:cNvSpPr/>
              <p:nvPr/>
            </p:nvSpPr>
            <p:spPr>
              <a:xfrm>
                <a:off x="2683886" y="3795148"/>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FFFFFF"/>
                    </a:solidFill>
                    <a:latin typeface="Arial"/>
                    <a:cs typeface="Arial"/>
                  </a:rPr>
                  <a:t>4</a:t>
                </a:r>
              </a:p>
            </p:txBody>
          </p:sp>
        </p:grpSp>
        <p:grpSp>
          <p:nvGrpSpPr>
            <p:cNvPr id="200" name="Group 199"/>
            <p:cNvGrpSpPr/>
            <p:nvPr/>
          </p:nvGrpSpPr>
          <p:grpSpPr>
            <a:xfrm>
              <a:off x="4881132" y="2895248"/>
              <a:ext cx="943706" cy="738553"/>
              <a:chOff x="2321448" y="4681809"/>
              <a:chExt cx="943706" cy="738553"/>
            </a:xfrm>
          </p:grpSpPr>
          <p:sp>
            <p:nvSpPr>
              <p:cNvPr id="201" name="Rounded Rectangle 200"/>
              <p:cNvSpPr/>
              <p:nvPr/>
            </p:nvSpPr>
            <p:spPr>
              <a:xfrm>
                <a:off x="2321448" y="4804900"/>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Insight vs. Oversight Governance</a:t>
                </a:r>
                <a:endParaRPr lang="en-US" sz="900" dirty="0">
                  <a:solidFill>
                    <a:srgbClr val="FFFFFF"/>
                  </a:solidFill>
                  <a:latin typeface="Arial"/>
                  <a:cs typeface="Arial"/>
                </a:endParaRPr>
              </a:p>
            </p:txBody>
          </p:sp>
          <p:sp>
            <p:nvSpPr>
              <p:cNvPr id="202" name="Oval 201"/>
              <p:cNvSpPr/>
              <p:nvPr/>
            </p:nvSpPr>
            <p:spPr>
              <a:xfrm>
                <a:off x="2683886" y="4681809"/>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5</a:t>
                </a:r>
                <a:endParaRPr lang="en-US" sz="1100" dirty="0">
                  <a:solidFill>
                    <a:srgbClr val="FFFFFF"/>
                  </a:solidFill>
                  <a:latin typeface="Arial"/>
                  <a:cs typeface="Arial"/>
                </a:endParaRPr>
              </a:p>
            </p:txBody>
          </p:sp>
        </p:grpSp>
        <p:sp>
          <p:nvSpPr>
            <p:cNvPr id="203" name="Text Box 127"/>
            <p:cNvSpPr txBox="1">
              <a:spLocks noChangeArrowheads="1"/>
            </p:cNvSpPr>
            <p:nvPr/>
          </p:nvSpPr>
          <p:spPr bwMode="auto">
            <a:xfrm>
              <a:off x="6772876" y="3079858"/>
              <a:ext cx="285943" cy="369332"/>
            </a:xfrm>
            <a:prstGeom prst="rect">
              <a:avLst/>
            </a:prstGeom>
            <a:noFill/>
            <a:ln w="9525">
              <a:noFill/>
              <a:miter lim="800000"/>
              <a:headEnd/>
              <a:tailEnd/>
            </a:ln>
          </p:spPr>
          <p:txBody>
            <a:bodyPr wrap="square">
              <a:spAutoFit/>
            </a:bodyPr>
            <a:lstStyle/>
            <a:p>
              <a:pPr algn="ctr" defTabSz="914400" fontAlgn="base">
                <a:spcBef>
                  <a:spcPct val="0"/>
                </a:spcBef>
                <a:spcAft>
                  <a:spcPct val="0"/>
                </a:spcAft>
              </a:pPr>
              <a:r>
                <a:rPr lang="en-US" dirty="0">
                  <a:solidFill>
                    <a:srgbClr val="5C5C5C"/>
                  </a:solidFill>
                  <a:latin typeface="Arial Black" pitchFamily="34" charset="0"/>
                  <a:cs typeface="Arial" pitchFamily="34" charset="0"/>
                </a:rPr>
                <a:t>=</a:t>
              </a:r>
            </a:p>
          </p:txBody>
        </p:sp>
      </p:grpSp>
      <p:grpSp>
        <p:nvGrpSpPr>
          <p:cNvPr id="24" name="Group 23"/>
          <p:cNvGrpSpPr/>
          <p:nvPr/>
        </p:nvGrpSpPr>
        <p:grpSpPr>
          <a:xfrm>
            <a:off x="461400" y="3811804"/>
            <a:ext cx="8258953" cy="738553"/>
            <a:chOff x="461400" y="3759012"/>
            <a:chExt cx="8258953" cy="738553"/>
          </a:xfrm>
        </p:grpSpPr>
        <p:sp>
          <p:nvSpPr>
            <p:cNvPr id="150" name="Rectangle 122"/>
            <p:cNvSpPr>
              <a:spLocks noChangeArrowheads="1"/>
            </p:cNvSpPr>
            <p:nvPr/>
          </p:nvSpPr>
          <p:spPr bwMode="auto">
            <a:xfrm>
              <a:off x="7100654" y="3759012"/>
              <a:ext cx="1619699" cy="733291"/>
            </a:xfrm>
            <a:prstGeom prst="rect">
              <a:avLst/>
            </a:prstGeom>
            <a:solidFill>
              <a:srgbClr val="FFDCD3"/>
            </a:solidFill>
            <a:ln w="9525">
              <a:solidFill>
                <a:schemeClr val="tx1"/>
              </a:solidFill>
              <a:miter lim="800000"/>
              <a:headEnd/>
              <a:tailEnd/>
            </a:ln>
          </p:spPr>
          <p:txBody>
            <a:bodyPr wrap="square" lIns="91440" rIns="91440" anchor="ctr"/>
            <a:lstStyle/>
            <a:p>
              <a:pPr algn="ctr" defTabSz="914400" fontAlgn="base">
                <a:spcBef>
                  <a:spcPct val="0"/>
                </a:spcBef>
                <a:spcAft>
                  <a:spcPct val="0"/>
                </a:spcAft>
              </a:pPr>
              <a:r>
                <a:rPr lang="en-US" sz="1000" b="1" dirty="0" smtClean="0">
                  <a:solidFill>
                    <a:srgbClr val="FF4F24"/>
                  </a:solidFill>
                  <a:latin typeface="Arial" pitchFamily="34" charset="0"/>
                  <a:cs typeface="Arial" pitchFamily="34" charset="0"/>
                </a:rPr>
                <a:t>Zero Sum </a:t>
              </a:r>
            </a:p>
            <a:p>
              <a:pPr algn="ctr" defTabSz="914400" fontAlgn="base">
                <a:spcBef>
                  <a:spcPct val="0"/>
                </a:spcBef>
                <a:spcAft>
                  <a:spcPct val="0"/>
                </a:spcAft>
              </a:pPr>
              <a:r>
                <a:rPr lang="en-US" sz="1000" b="1" dirty="0" smtClean="0">
                  <a:solidFill>
                    <a:srgbClr val="FF4F24"/>
                  </a:solidFill>
                  <a:latin typeface="Arial" pitchFamily="34" charset="0"/>
                  <a:cs typeface="Arial" pitchFamily="34" charset="0"/>
                </a:rPr>
                <a:t>Game, Sandbagging</a:t>
              </a:r>
              <a:endParaRPr lang="en-US" sz="1000" b="1" dirty="0">
                <a:solidFill>
                  <a:srgbClr val="FF4F24"/>
                </a:solidFill>
                <a:latin typeface="Arial" pitchFamily="34" charset="0"/>
                <a:cs typeface="Arial" pitchFamily="34" charset="0"/>
              </a:endParaRPr>
            </a:p>
          </p:txBody>
        </p:sp>
        <p:grpSp>
          <p:nvGrpSpPr>
            <p:cNvPr id="204" name="Group 203"/>
            <p:cNvGrpSpPr/>
            <p:nvPr/>
          </p:nvGrpSpPr>
          <p:grpSpPr>
            <a:xfrm>
              <a:off x="1562714" y="3759012"/>
              <a:ext cx="943706" cy="738553"/>
              <a:chOff x="2321448" y="2021826"/>
              <a:chExt cx="943706" cy="738553"/>
            </a:xfrm>
          </p:grpSpPr>
          <p:sp>
            <p:nvSpPr>
              <p:cNvPr id="205" name="Rounded Rectangle 204"/>
              <p:cNvSpPr/>
              <p:nvPr/>
            </p:nvSpPr>
            <p:spPr>
              <a:xfrm>
                <a:off x="2321448" y="2144917"/>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Focus on “What” Not “How”</a:t>
                </a:r>
                <a:endParaRPr lang="en-US" sz="900" dirty="0">
                  <a:solidFill>
                    <a:srgbClr val="FFFFFF"/>
                  </a:solidFill>
                  <a:latin typeface="Arial"/>
                  <a:cs typeface="Arial"/>
                </a:endParaRPr>
              </a:p>
            </p:txBody>
          </p:sp>
          <p:sp>
            <p:nvSpPr>
              <p:cNvPr id="206" name="Oval 205"/>
              <p:cNvSpPr/>
              <p:nvPr/>
            </p:nvSpPr>
            <p:spPr>
              <a:xfrm>
                <a:off x="2683886" y="2021826"/>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2</a:t>
                </a:r>
                <a:endParaRPr lang="en-US" sz="1100" dirty="0">
                  <a:solidFill>
                    <a:srgbClr val="FFFFFF"/>
                  </a:solidFill>
                  <a:latin typeface="Arial"/>
                  <a:cs typeface="Arial"/>
                </a:endParaRPr>
              </a:p>
            </p:txBody>
          </p:sp>
        </p:grpSp>
        <p:sp>
          <p:nvSpPr>
            <p:cNvPr id="207" name="Isosceles Triangle 206"/>
            <p:cNvSpPr>
              <a:spLocks noChangeAspect="1"/>
            </p:cNvSpPr>
            <p:nvPr/>
          </p:nvSpPr>
          <p:spPr>
            <a:xfrm>
              <a:off x="5967972" y="3785252"/>
              <a:ext cx="943706" cy="686073"/>
            </a:xfrm>
            <a:prstGeom prst="triangle">
              <a:avLst/>
            </a:prstGeom>
            <a:solidFill>
              <a:srgbClr val="494949"/>
            </a:solidFill>
            <a:ln>
              <a:noFill/>
            </a:ln>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sz="900" dirty="0" smtClean="0">
                  <a:solidFill>
                    <a:schemeClr val="bg1"/>
                  </a:solidFill>
                  <a:latin typeface="Arial"/>
                  <a:cs typeface="Arial"/>
                </a:rPr>
                <a:t>Win/Win WIIFWe</a:t>
              </a:r>
              <a:endParaRPr lang="en-US" sz="900" dirty="0">
                <a:solidFill>
                  <a:schemeClr val="bg1"/>
                </a:solidFill>
                <a:latin typeface="Arial"/>
                <a:cs typeface="Arial"/>
              </a:endParaRPr>
            </a:p>
          </p:txBody>
        </p:sp>
        <p:grpSp>
          <p:nvGrpSpPr>
            <p:cNvPr id="208" name="Group 207"/>
            <p:cNvGrpSpPr/>
            <p:nvPr/>
          </p:nvGrpSpPr>
          <p:grpSpPr>
            <a:xfrm>
              <a:off x="461400" y="3759012"/>
              <a:ext cx="943706" cy="738553"/>
              <a:chOff x="2321448" y="1125964"/>
              <a:chExt cx="943706" cy="738553"/>
            </a:xfrm>
          </p:grpSpPr>
          <p:sp>
            <p:nvSpPr>
              <p:cNvPr id="209" name="Rounded Rectangle 208"/>
              <p:cNvSpPr/>
              <p:nvPr/>
            </p:nvSpPr>
            <p:spPr>
              <a:xfrm>
                <a:off x="2321448" y="1249055"/>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effectLst/>
                    <a:latin typeface="Arial"/>
                    <a:cs typeface="Arial"/>
                  </a:rPr>
                  <a:t>Outcomes Not Transactions</a:t>
                </a:r>
                <a:endParaRPr lang="en-US" sz="900" dirty="0">
                  <a:solidFill>
                    <a:srgbClr val="FFFFFF"/>
                  </a:solidFill>
                  <a:effectLst/>
                  <a:latin typeface="Arial"/>
                  <a:cs typeface="Arial"/>
                </a:endParaRPr>
              </a:p>
            </p:txBody>
          </p:sp>
          <p:sp>
            <p:nvSpPr>
              <p:cNvPr id="210" name="Oval 209"/>
              <p:cNvSpPr/>
              <p:nvPr/>
            </p:nvSpPr>
            <p:spPr>
              <a:xfrm>
                <a:off x="2683886" y="1125964"/>
                <a:ext cx="225668" cy="239346"/>
              </a:xfrm>
              <a:prstGeom prst="ellipse">
                <a:avLst/>
              </a:prstGeom>
              <a:solidFill>
                <a:schemeClr val="bg1">
                  <a:lumMod val="50000"/>
                </a:schemeClr>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1</a:t>
                </a:r>
                <a:endParaRPr lang="en-US" sz="1100" dirty="0">
                  <a:solidFill>
                    <a:srgbClr val="FFFFFF"/>
                  </a:solidFill>
                  <a:latin typeface="Arial"/>
                  <a:cs typeface="Arial"/>
                </a:endParaRPr>
              </a:p>
            </p:txBody>
          </p:sp>
        </p:grpSp>
        <p:grpSp>
          <p:nvGrpSpPr>
            <p:cNvPr id="211" name="Group 210"/>
            <p:cNvGrpSpPr/>
            <p:nvPr/>
          </p:nvGrpSpPr>
          <p:grpSpPr>
            <a:xfrm>
              <a:off x="2664028" y="3759012"/>
              <a:ext cx="943706" cy="738553"/>
              <a:chOff x="2321448" y="2908487"/>
              <a:chExt cx="943706" cy="738553"/>
            </a:xfrm>
          </p:grpSpPr>
          <p:sp>
            <p:nvSpPr>
              <p:cNvPr id="212" name="Rounded Rectangle 211"/>
              <p:cNvSpPr/>
              <p:nvPr/>
            </p:nvSpPr>
            <p:spPr>
              <a:xfrm>
                <a:off x="2321448" y="3031578"/>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Clearly Defined and Measureable Outcomes</a:t>
                </a:r>
                <a:endParaRPr lang="en-US" sz="900" dirty="0">
                  <a:solidFill>
                    <a:srgbClr val="FFFFFF"/>
                  </a:solidFill>
                  <a:latin typeface="Arial"/>
                  <a:cs typeface="Arial"/>
                </a:endParaRPr>
              </a:p>
            </p:txBody>
          </p:sp>
          <p:sp>
            <p:nvSpPr>
              <p:cNvPr id="213" name="Oval 212"/>
              <p:cNvSpPr/>
              <p:nvPr/>
            </p:nvSpPr>
            <p:spPr>
              <a:xfrm>
                <a:off x="2683886" y="2908487"/>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3</a:t>
                </a:r>
                <a:endParaRPr lang="en-US" sz="1100" dirty="0">
                  <a:solidFill>
                    <a:srgbClr val="FFFFFF"/>
                  </a:solidFill>
                  <a:latin typeface="Arial"/>
                  <a:cs typeface="Arial"/>
                </a:endParaRPr>
              </a:p>
            </p:txBody>
          </p:sp>
        </p:grpSp>
        <p:grpSp>
          <p:nvGrpSpPr>
            <p:cNvPr id="214" name="Group 213"/>
            <p:cNvGrpSpPr/>
            <p:nvPr/>
          </p:nvGrpSpPr>
          <p:grpSpPr>
            <a:xfrm>
              <a:off x="3765342" y="3759012"/>
              <a:ext cx="943706" cy="738553"/>
              <a:chOff x="2321448" y="3795148"/>
              <a:chExt cx="943706" cy="738553"/>
            </a:xfrm>
          </p:grpSpPr>
          <p:sp>
            <p:nvSpPr>
              <p:cNvPr id="215" name="Rounded Rectangle 214"/>
              <p:cNvSpPr/>
              <p:nvPr/>
            </p:nvSpPr>
            <p:spPr>
              <a:xfrm>
                <a:off x="2321448" y="3918239"/>
                <a:ext cx="943706" cy="615462"/>
              </a:xfrm>
              <a:prstGeom prst="roundRect">
                <a:avLst/>
              </a:prstGeom>
              <a:solidFill>
                <a:srgbClr val="FFDCD3"/>
              </a:solidFill>
              <a:ln w="28575" cmpd="sng">
                <a:solidFill>
                  <a:srgbClr val="FF4F24"/>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b="1" dirty="0" smtClean="0">
                    <a:solidFill>
                      <a:srgbClr val="FF4F24"/>
                    </a:solidFill>
                    <a:latin typeface="Arial"/>
                    <a:cs typeface="Arial"/>
                  </a:rPr>
                  <a:t>No Incentives/</a:t>
                </a:r>
              </a:p>
              <a:p>
                <a:pPr algn="ctr"/>
                <a:r>
                  <a:rPr lang="en-US" sz="900" b="1" dirty="0" smtClean="0">
                    <a:solidFill>
                      <a:srgbClr val="FF4F24"/>
                    </a:solidFill>
                    <a:latin typeface="Arial"/>
                    <a:cs typeface="Arial"/>
                  </a:rPr>
                  <a:t>Penalties</a:t>
                </a:r>
                <a:endParaRPr lang="en-US" sz="900" b="1" dirty="0">
                  <a:solidFill>
                    <a:srgbClr val="FF4F24"/>
                  </a:solidFill>
                  <a:latin typeface="Arial"/>
                  <a:cs typeface="Arial"/>
                </a:endParaRPr>
              </a:p>
            </p:txBody>
          </p:sp>
          <p:sp>
            <p:nvSpPr>
              <p:cNvPr id="216" name="Oval 215"/>
              <p:cNvSpPr/>
              <p:nvPr/>
            </p:nvSpPr>
            <p:spPr>
              <a:xfrm>
                <a:off x="2683886" y="3795148"/>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FFFFFF"/>
                    </a:solidFill>
                    <a:latin typeface="Arial"/>
                    <a:cs typeface="Arial"/>
                  </a:rPr>
                  <a:t>4</a:t>
                </a:r>
              </a:p>
            </p:txBody>
          </p:sp>
        </p:grpSp>
        <p:grpSp>
          <p:nvGrpSpPr>
            <p:cNvPr id="217" name="Group 216"/>
            <p:cNvGrpSpPr/>
            <p:nvPr/>
          </p:nvGrpSpPr>
          <p:grpSpPr>
            <a:xfrm>
              <a:off x="4866656" y="3759012"/>
              <a:ext cx="943706" cy="738553"/>
              <a:chOff x="2321448" y="4681809"/>
              <a:chExt cx="943706" cy="738553"/>
            </a:xfrm>
          </p:grpSpPr>
          <p:sp>
            <p:nvSpPr>
              <p:cNvPr id="218" name="Rounded Rectangle 217"/>
              <p:cNvSpPr/>
              <p:nvPr/>
            </p:nvSpPr>
            <p:spPr>
              <a:xfrm>
                <a:off x="2321448" y="4804900"/>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Insight vs. Oversight Governance</a:t>
                </a:r>
                <a:endParaRPr lang="en-US" sz="900" dirty="0">
                  <a:solidFill>
                    <a:srgbClr val="FFFFFF"/>
                  </a:solidFill>
                  <a:latin typeface="Arial"/>
                  <a:cs typeface="Arial"/>
                </a:endParaRPr>
              </a:p>
            </p:txBody>
          </p:sp>
          <p:sp>
            <p:nvSpPr>
              <p:cNvPr id="219" name="Oval 218"/>
              <p:cNvSpPr/>
              <p:nvPr/>
            </p:nvSpPr>
            <p:spPr>
              <a:xfrm>
                <a:off x="2683886" y="4681809"/>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5</a:t>
                </a:r>
                <a:endParaRPr lang="en-US" sz="1100" dirty="0">
                  <a:solidFill>
                    <a:srgbClr val="FFFFFF"/>
                  </a:solidFill>
                  <a:latin typeface="Arial"/>
                  <a:cs typeface="Arial"/>
                </a:endParaRPr>
              </a:p>
            </p:txBody>
          </p:sp>
        </p:grpSp>
        <p:sp>
          <p:nvSpPr>
            <p:cNvPr id="220" name="Text Box 127"/>
            <p:cNvSpPr txBox="1">
              <a:spLocks noChangeArrowheads="1"/>
            </p:cNvSpPr>
            <p:nvPr/>
          </p:nvSpPr>
          <p:spPr bwMode="auto">
            <a:xfrm>
              <a:off x="6758400" y="3943622"/>
              <a:ext cx="285943" cy="369332"/>
            </a:xfrm>
            <a:prstGeom prst="rect">
              <a:avLst/>
            </a:prstGeom>
            <a:noFill/>
            <a:ln w="9525">
              <a:noFill/>
              <a:miter lim="800000"/>
              <a:headEnd/>
              <a:tailEnd/>
            </a:ln>
          </p:spPr>
          <p:txBody>
            <a:bodyPr wrap="square">
              <a:spAutoFit/>
            </a:bodyPr>
            <a:lstStyle/>
            <a:p>
              <a:pPr algn="ctr" defTabSz="914400" fontAlgn="base">
                <a:spcBef>
                  <a:spcPct val="0"/>
                </a:spcBef>
                <a:spcAft>
                  <a:spcPct val="0"/>
                </a:spcAft>
              </a:pPr>
              <a:r>
                <a:rPr lang="en-US" dirty="0">
                  <a:solidFill>
                    <a:srgbClr val="5C5C5C"/>
                  </a:solidFill>
                  <a:latin typeface="Arial Black" pitchFamily="34" charset="0"/>
                  <a:cs typeface="Arial" pitchFamily="34" charset="0"/>
                </a:rPr>
                <a:t>=</a:t>
              </a:r>
            </a:p>
          </p:txBody>
        </p:sp>
      </p:grpSp>
      <p:grpSp>
        <p:nvGrpSpPr>
          <p:cNvPr id="27" name="Group 26"/>
          <p:cNvGrpSpPr/>
          <p:nvPr/>
        </p:nvGrpSpPr>
        <p:grpSpPr>
          <a:xfrm>
            <a:off x="456192" y="4653224"/>
            <a:ext cx="8264161" cy="738553"/>
            <a:chOff x="456192" y="4617512"/>
            <a:chExt cx="8264161" cy="738553"/>
          </a:xfrm>
        </p:grpSpPr>
        <p:sp>
          <p:nvSpPr>
            <p:cNvPr id="151" name="Rectangle 122"/>
            <p:cNvSpPr>
              <a:spLocks noChangeArrowheads="1"/>
            </p:cNvSpPr>
            <p:nvPr/>
          </p:nvSpPr>
          <p:spPr bwMode="auto">
            <a:xfrm>
              <a:off x="7100654" y="4622774"/>
              <a:ext cx="1619699" cy="733291"/>
            </a:xfrm>
            <a:prstGeom prst="rect">
              <a:avLst/>
            </a:prstGeom>
            <a:solidFill>
              <a:srgbClr val="FFDCD3"/>
            </a:solidFill>
            <a:ln w="9525">
              <a:solidFill>
                <a:schemeClr val="tx1"/>
              </a:solidFill>
              <a:miter lim="800000"/>
              <a:headEnd/>
              <a:tailEnd/>
            </a:ln>
          </p:spPr>
          <p:txBody>
            <a:bodyPr wrap="square" lIns="91440" rIns="91440" anchor="ctr"/>
            <a:lstStyle/>
            <a:p>
              <a:pPr algn="ctr" defTabSz="914400" fontAlgn="base">
                <a:spcBef>
                  <a:spcPct val="0"/>
                </a:spcBef>
                <a:spcAft>
                  <a:spcPct val="0"/>
                </a:spcAft>
              </a:pPr>
              <a:r>
                <a:rPr lang="en-US" sz="1000" b="1" dirty="0" smtClean="0">
                  <a:solidFill>
                    <a:srgbClr val="FF4F24"/>
                  </a:solidFill>
                  <a:latin typeface="Arial" pitchFamily="34" charset="0"/>
                  <a:cs typeface="Arial" pitchFamily="34" charset="0"/>
                </a:rPr>
                <a:t>Junkyard Dog</a:t>
              </a:r>
            </a:p>
            <a:p>
              <a:pPr algn="ctr" defTabSz="914400" fontAlgn="base">
                <a:spcBef>
                  <a:spcPct val="0"/>
                </a:spcBef>
                <a:spcAft>
                  <a:spcPct val="0"/>
                </a:spcAft>
              </a:pPr>
              <a:r>
                <a:rPr lang="en-US" sz="1000" b="1" dirty="0" smtClean="0">
                  <a:solidFill>
                    <a:srgbClr val="FF4F24"/>
                  </a:solidFill>
                  <a:latin typeface="Arial" pitchFamily="34" charset="0"/>
                  <a:cs typeface="Arial" pitchFamily="34" charset="0"/>
                </a:rPr>
                <a:t>Syndrome, Power of Not Doing, New Sheriff in Town, Strategic Drift</a:t>
              </a:r>
              <a:endParaRPr lang="en-US" sz="1000" b="1" dirty="0">
                <a:solidFill>
                  <a:srgbClr val="FF4F24"/>
                </a:solidFill>
                <a:latin typeface="Arial" pitchFamily="34" charset="0"/>
                <a:cs typeface="Arial" pitchFamily="34" charset="0"/>
              </a:endParaRPr>
            </a:p>
          </p:txBody>
        </p:sp>
        <p:grpSp>
          <p:nvGrpSpPr>
            <p:cNvPr id="221" name="Group 220"/>
            <p:cNvGrpSpPr/>
            <p:nvPr/>
          </p:nvGrpSpPr>
          <p:grpSpPr>
            <a:xfrm>
              <a:off x="1557506" y="4617512"/>
              <a:ext cx="943706" cy="738553"/>
              <a:chOff x="2321448" y="2021826"/>
              <a:chExt cx="943706" cy="738553"/>
            </a:xfrm>
          </p:grpSpPr>
          <p:sp>
            <p:nvSpPr>
              <p:cNvPr id="222" name="Rounded Rectangle 221"/>
              <p:cNvSpPr/>
              <p:nvPr/>
            </p:nvSpPr>
            <p:spPr>
              <a:xfrm>
                <a:off x="2321448" y="2144917"/>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Focus on “What” Not “How”</a:t>
                </a:r>
                <a:endParaRPr lang="en-US" sz="900" dirty="0">
                  <a:solidFill>
                    <a:srgbClr val="FFFFFF"/>
                  </a:solidFill>
                  <a:latin typeface="Arial"/>
                  <a:cs typeface="Arial"/>
                </a:endParaRPr>
              </a:p>
            </p:txBody>
          </p:sp>
          <p:sp>
            <p:nvSpPr>
              <p:cNvPr id="223" name="Oval 222"/>
              <p:cNvSpPr/>
              <p:nvPr/>
            </p:nvSpPr>
            <p:spPr>
              <a:xfrm>
                <a:off x="2683886" y="2021826"/>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2</a:t>
                </a:r>
                <a:endParaRPr lang="en-US" sz="1100" dirty="0">
                  <a:solidFill>
                    <a:srgbClr val="FFFFFF"/>
                  </a:solidFill>
                  <a:latin typeface="Arial"/>
                  <a:cs typeface="Arial"/>
                </a:endParaRPr>
              </a:p>
            </p:txBody>
          </p:sp>
        </p:grpSp>
        <p:sp>
          <p:nvSpPr>
            <p:cNvPr id="224" name="Isosceles Triangle 223"/>
            <p:cNvSpPr>
              <a:spLocks noChangeAspect="1"/>
            </p:cNvSpPr>
            <p:nvPr/>
          </p:nvSpPr>
          <p:spPr>
            <a:xfrm>
              <a:off x="5962764" y="4643752"/>
              <a:ext cx="943706" cy="686073"/>
            </a:xfrm>
            <a:prstGeom prst="triangle">
              <a:avLst/>
            </a:prstGeom>
            <a:solidFill>
              <a:srgbClr val="494949"/>
            </a:solidFill>
            <a:ln>
              <a:noFill/>
            </a:ln>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sz="900" dirty="0" smtClean="0">
                  <a:solidFill>
                    <a:schemeClr val="bg1"/>
                  </a:solidFill>
                  <a:latin typeface="Arial"/>
                  <a:cs typeface="Arial"/>
                </a:rPr>
                <a:t>Win/Win WIIFWe</a:t>
              </a:r>
              <a:endParaRPr lang="en-US" sz="900" dirty="0">
                <a:solidFill>
                  <a:schemeClr val="bg1"/>
                </a:solidFill>
                <a:latin typeface="Arial"/>
                <a:cs typeface="Arial"/>
              </a:endParaRPr>
            </a:p>
          </p:txBody>
        </p:sp>
        <p:grpSp>
          <p:nvGrpSpPr>
            <p:cNvPr id="225" name="Group 224"/>
            <p:cNvGrpSpPr/>
            <p:nvPr/>
          </p:nvGrpSpPr>
          <p:grpSpPr>
            <a:xfrm>
              <a:off x="456192" y="4617512"/>
              <a:ext cx="943706" cy="738553"/>
              <a:chOff x="2321448" y="1125964"/>
              <a:chExt cx="943706" cy="738553"/>
            </a:xfrm>
          </p:grpSpPr>
          <p:sp>
            <p:nvSpPr>
              <p:cNvPr id="226" name="Rounded Rectangle 225"/>
              <p:cNvSpPr/>
              <p:nvPr/>
            </p:nvSpPr>
            <p:spPr>
              <a:xfrm>
                <a:off x="2321448" y="1249055"/>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effectLst/>
                    <a:latin typeface="Arial"/>
                    <a:cs typeface="Arial"/>
                  </a:rPr>
                  <a:t>Outcomes Not Transactions</a:t>
                </a:r>
                <a:endParaRPr lang="en-US" sz="900" dirty="0">
                  <a:solidFill>
                    <a:srgbClr val="FFFFFF"/>
                  </a:solidFill>
                  <a:effectLst/>
                  <a:latin typeface="Arial"/>
                  <a:cs typeface="Arial"/>
                </a:endParaRPr>
              </a:p>
            </p:txBody>
          </p:sp>
          <p:sp>
            <p:nvSpPr>
              <p:cNvPr id="227" name="Oval 226"/>
              <p:cNvSpPr/>
              <p:nvPr/>
            </p:nvSpPr>
            <p:spPr>
              <a:xfrm>
                <a:off x="2683886" y="1125964"/>
                <a:ext cx="225668" cy="239346"/>
              </a:xfrm>
              <a:prstGeom prst="ellipse">
                <a:avLst/>
              </a:prstGeom>
              <a:solidFill>
                <a:schemeClr val="bg1">
                  <a:lumMod val="50000"/>
                </a:schemeClr>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1</a:t>
                </a:r>
                <a:endParaRPr lang="en-US" sz="1100" dirty="0">
                  <a:solidFill>
                    <a:srgbClr val="FFFFFF"/>
                  </a:solidFill>
                  <a:latin typeface="Arial"/>
                  <a:cs typeface="Arial"/>
                </a:endParaRPr>
              </a:p>
            </p:txBody>
          </p:sp>
        </p:grpSp>
        <p:grpSp>
          <p:nvGrpSpPr>
            <p:cNvPr id="228" name="Group 227"/>
            <p:cNvGrpSpPr/>
            <p:nvPr/>
          </p:nvGrpSpPr>
          <p:grpSpPr>
            <a:xfrm>
              <a:off x="2658820" y="4617512"/>
              <a:ext cx="943706" cy="738553"/>
              <a:chOff x="2321448" y="2908487"/>
              <a:chExt cx="943706" cy="738553"/>
            </a:xfrm>
          </p:grpSpPr>
          <p:sp>
            <p:nvSpPr>
              <p:cNvPr id="229" name="Rounded Rectangle 228"/>
              <p:cNvSpPr/>
              <p:nvPr/>
            </p:nvSpPr>
            <p:spPr>
              <a:xfrm>
                <a:off x="2321448" y="3031578"/>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Clearly Defined and Measureable Outcomes</a:t>
                </a:r>
                <a:endParaRPr lang="en-US" sz="900" dirty="0">
                  <a:solidFill>
                    <a:srgbClr val="FFFFFF"/>
                  </a:solidFill>
                  <a:latin typeface="Arial"/>
                  <a:cs typeface="Arial"/>
                </a:endParaRPr>
              </a:p>
            </p:txBody>
          </p:sp>
          <p:sp>
            <p:nvSpPr>
              <p:cNvPr id="230" name="Oval 229"/>
              <p:cNvSpPr/>
              <p:nvPr/>
            </p:nvSpPr>
            <p:spPr>
              <a:xfrm>
                <a:off x="2683886" y="2908487"/>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3</a:t>
                </a:r>
                <a:endParaRPr lang="en-US" sz="1100" dirty="0">
                  <a:solidFill>
                    <a:srgbClr val="FFFFFF"/>
                  </a:solidFill>
                  <a:latin typeface="Arial"/>
                  <a:cs typeface="Arial"/>
                </a:endParaRPr>
              </a:p>
            </p:txBody>
          </p:sp>
        </p:grpSp>
        <p:grpSp>
          <p:nvGrpSpPr>
            <p:cNvPr id="231" name="Group 230"/>
            <p:cNvGrpSpPr/>
            <p:nvPr/>
          </p:nvGrpSpPr>
          <p:grpSpPr>
            <a:xfrm>
              <a:off x="3760134" y="4617512"/>
              <a:ext cx="943706" cy="738553"/>
              <a:chOff x="2321448" y="3795148"/>
              <a:chExt cx="943706" cy="738553"/>
            </a:xfrm>
          </p:grpSpPr>
          <p:sp>
            <p:nvSpPr>
              <p:cNvPr id="232" name="Rounded Rectangle 231"/>
              <p:cNvSpPr/>
              <p:nvPr/>
            </p:nvSpPr>
            <p:spPr>
              <a:xfrm>
                <a:off x="2321448" y="3918239"/>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Pricing Model with Incentives</a:t>
                </a:r>
                <a:endParaRPr lang="en-US" sz="900" dirty="0">
                  <a:solidFill>
                    <a:srgbClr val="FFFFFF"/>
                  </a:solidFill>
                  <a:latin typeface="Arial"/>
                  <a:cs typeface="Arial"/>
                </a:endParaRPr>
              </a:p>
            </p:txBody>
          </p:sp>
          <p:sp>
            <p:nvSpPr>
              <p:cNvPr id="233" name="Oval 232"/>
              <p:cNvSpPr/>
              <p:nvPr/>
            </p:nvSpPr>
            <p:spPr>
              <a:xfrm>
                <a:off x="2683886" y="3795148"/>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FFFFFF"/>
                    </a:solidFill>
                    <a:latin typeface="Arial"/>
                    <a:cs typeface="Arial"/>
                  </a:rPr>
                  <a:t>4</a:t>
                </a:r>
              </a:p>
            </p:txBody>
          </p:sp>
        </p:grpSp>
        <p:grpSp>
          <p:nvGrpSpPr>
            <p:cNvPr id="234" name="Group 233"/>
            <p:cNvGrpSpPr/>
            <p:nvPr/>
          </p:nvGrpSpPr>
          <p:grpSpPr>
            <a:xfrm>
              <a:off x="4861448" y="4617512"/>
              <a:ext cx="943706" cy="738553"/>
              <a:chOff x="2321448" y="4681809"/>
              <a:chExt cx="943706" cy="738553"/>
            </a:xfrm>
          </p:grpSpPr>
          <p:sp>
            <p:nvSpPr>
              <p:cNvPr id="235" name="Rounded Rectangle 234"/>
              <p:cNvSpPr/>
              <p:nvPr/>
            </p:nvSpPr>
            <p:spPr>
              <a:xfrm>
                <a:off x="2321448" y="4804900"/>
                <a:ext cx="943706" cy="615462"/>
              </a:xfrm>
              <a:prstGeom prst="roundRect">
                <a:avLst/>
              </a:prstGeom>
              <a:solidFill>
                <a:srgbClr val="FFDCD3"/>
              </a:solidFill>
              <a:ln w="28575" cmpd="sng">
                <a:solidFill>
                  <a:srgbClr val="FF4F24"/>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b="1" dirty="0" smtClean="0">
                    <a:solidFill>
                      <a:srgbClr val="FF4F24"/>
                    </a:solidFill>
                    <a:latin typeface="Arial"/>
                    <a:cs typeface="Arial"/>
                  </a:rPr>
                  <a:t>Oversight/ Control</a:t>
                </a:r>
                <a:endParaRPr lang="en-US" sz="900" b="1" dirty="0">
                  <a:solidFill>
                    <a:srgbClr val="FF4F24"/>
                  </a:solidFill>
                  <a:latin typeface="Arial"/>
                  <a:cs typeface="Arial"/>
                </a:endParaRPr>
              </a:p>
            </p:txBody>
          </p:sp>
          <p:sp>
            <p:nvSpPr>
              <p:cNvPr id="236" name="Oval 235"/>
              <p:cNvSpPr/>
              <p:nvPr/>
            </p:nvSpPr>
            <p:spPr>
              <a:xfrm>
                <a:off x="2683886" y="4681809"/>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5</a:t>
                </a:r>
                <a:endParaRPr lang="en-US" sz="1100" dirty="0">
                  <a:solidFill>
                    <a:srgbClr val="FFFFFF"/>
                  </a:solidFill>
                  <a:latin typeface="Arial"/>
                  <a:cs typeface="Arial"/>
                </a:endParaRPr>
              </a:p>
            </p:txBody>
          </p:sp>
        </p:grpSp>
        <p:sp>
          <p:nvSpPr>
            <p:cNvPr id="237" name="Text Box 127"/>
            <p:cNvSpPr txBox="1">
              <a:spLocks noChangeArrowheads="1"/>
            </p:cNvSpPr>
            <p:nvPr/>
          </p:nvSpPr>
          <p:spPr bwMode="auto">
            <a:xfrm>
              <a:off x="6753192" y="4802122"/>
              <a:ext cx="285943" cy="369332"/>
            </a:xfrm>
            <a:prstGeom prst="rect">
              <a:avLst/>
            </a:prstGeom>
            <a:noFill/>
            <a:ln w="9525">
              <a:noFill/>
              <a:miter lim="800000"/>
              <a:headEnd/>
              <a:tailEnd/>
            </a:ln>
          </p:spPr>
          <p:txBody>
            <a:bodyPr wrap="square">
              <a:spAutoFit/>
            </a:bodyPr>
            <a:lstStyle/>
            <a:p>
              <a:pPr algn="ctr" defTabSz="914400" fontAlgn="base">
                <a:spcBef>
                  <a:spcPct val="0"/>
                </a:spcBef>
                <a:spcAft>
                  <a:spcPct val="0"/>
                </a:spcAft>
              </a:pPr>
              <a:r>
                <a:rPr lang="en-US" dirty="0">
                  <a:solidFill>
                    <a:srgbClr val="5C5C5C"/>
                  </a:solidFill>
                  <a:latin typeface="Arial Black" pitchFamily="34" charset="0"/>
                  <a:cs typeface="Arial" pitchFamily="34" charset="0"/>
                </a:rPr>
                <a:t>=</a:t>
              </a:r>
            </a:p>
          </p:txBody>
        </p:sp>
      </p:grpSp>
      <p:grpSp>
        <p:nvGrpSpPr>
          <p:cNvPr id="30" name="Group 29"/>
          <p:cNvGrpSpPr/>
          <p:nvPr/>
        </p:nvGrpSpPr>
        <p:grpSpPr>
          <a:xfrm>
            <a:off x="475876" y="5494642"/>
            <a:ext cx="8244477" cy="738553"/>
            <a:chOff x="475876" y="5494642"/>
            <a:chExt cx="8244477" cy="738553"/>
          </a:xfrm>
        </p:grpSpPr>
        <p:sp>
          <p:nvSpPr>
            <p:cNvPr id="136" name="Rectangle 122"/>
            <p:cNvSpPr>
              <a:spLocks noChangeArrowheads="1"/>
            </p:cNvSpPr>
            <p:nvPr/>
          </p:nvSpPr>
          <p:spPr bwMode="auto">
            <a:xfrm>
              <a:off x="7100654" y="5499904"/>
              <a:ext cx="1619699" cy="733291"/>
            </a:xfrm>
            <a:prstGeom prst="rect">
              <a:avLst/>
            </a:prstGeom>
            <a:solidFill>
              <a:srgbClr val="FFDCD3"/>
            </a:solidFill>
            <a:ln w="9525">
              <a:solidFill>
                <a:schemeClr val="tx1"/>
              </a:solidFill>
              <a:miter lim="800000"/>
              <a:headEnd/>
              <a:tailEnd/>
            </a:ln>
          </p:spPr>
          <p:txBody>
            <a:bodyPr wrap="square" lIns="91440" rIns="91440" anchor="ctr"/>
            <a:lstStyle/>
            <a:p>
              <a:pPr algn="ctr" defTabSz="914400" fontAlgn="base">
                <a:spcBef>
                  <a:spcPct val="0"/>
                </a:spcBef>
                <a:spcAft>
                  <a:spcPct val="0"/>
                </a:spcAft>
              </a:pPr>
              <a:r>
                <a:rPr lang="en-US" sz="1000" b="1" dirty="0" smtClean="0">
                  <a:solidFill>
                    <a:srgbClr val="FF4F24"/>
                  </a:solidFill>
                  <a:latin typeface="Arial" pitchFamily="34" charset="0"/>
                  <a:cs typeface="Arial" pitchFamily="34" charset="0"/>
                </a:rPr>
                <a:t>Penny Wise and Pound Foolish, Honeymoon Effect</a:t>
              </a:r>
              <a:endParaRPr lang="en-US" sz="1000" b="1" dirty="0">
                <a:solidFill>
                  <a:srgbClr val="FF4F24"/>
                </a:solidFill>
                <a:latin typeface="Arial" pitchFamily="34" charset="0"/>
                <a:cs typeface="Arial" pitchFamily="34" charset="0"/>
              </a:endParaRPr>
            </a:p>
          </p:txBody>
        </p:sp>
        <p:grpSp>
          <p:nvGrpSpPr>
            <p:cNvPr id="238" name="Group 237"/>
            <p:cNvGrpSpPr/>
            <p:nvPr/>
          </p:nvGrpSpPr>
          <p:grpSpPr>
            <a:xfrm>
              <a:off x="1577190" y="5494642"/>
              <a:ext cx="943706" cy="738553"/>
              <a:chOff x="2321448" y="2021826"/>
              <a:chExt cx="943706" cy="738553"/>
            </a:xfrm>
          </p:grpSpPr>
          <p:sp>
            <p:nvSpPr>
              <p:cNvPr id="239" name="Rounded Rectangle 238"/>
              <p:cNvSpPr/>
              <p:nvPr/>
            </p:nvSpPr>
            <p:spPr>
              <a:xfrm>
                <a:off x="2321448" y="2144917"/>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Focus on “What” Not “How”</a:t>
                </a:r>
                <a:endParaRPr lang="en-US" sz="900" dirty="0">
                  <a:solidFill>
                    <a:srgbClr val="FFFFFF"/>
                  </a:solidFill>
                  <a:latin typeface="Arial"/>
                  <a:cs typeface="Arial"/>
                </a:endParaRPr>
              </a:p>
            </p:txBody>
          </p:sp>
          <p:sp>
            <p:nvSpPr>
              <p:cNvPr id="240" name="Oval 239"/>
              <p:cNvSpPr/>
              <p:nvPr/>
            </p:nvSpPr>
            <p:spPr>
              <a:xfrm>
                <a:off x="2683886" y="2021826"/>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2</a:t>
                </a:r>
                <a:endParaRPr lang="en-US" sz="1100" dirty="0">
                  <a:solidFill>
                    <a:srgbClr val="FFFFFF"/>
                  </a:solidFill>
                  <a:latin typeface="Arial"/>
                  <a:cs typeface="Arial"/>
                </a:endParaRPr>
              </a:p>
            </p:txBody>
          </p:sp>
        </p:grpSp>
        <p:sp>
          <p:nvSpPr>
            <p:cNvPr id="241" name="Isosceles Triangle 240"/>
            <p:cNvSpPr>
              <a:spLocks noChangeAspect="1"/>
            </p:cNvSpPr>
            <p:nvPr/>
          </p:nvSpPr>
          <p:spPr>
            <a:xfrm>
              <a:off x="5982448" y="5520882"/>
              <a:ext cx="943706" cy="686073"/>
            </a:xfrm>
            <a:prstGeom prst="triangle">
              <a:avLst/>
            </a:prstGeom>
            <a:solidFill>
              <a:srgbClr val="FFDCD3"/>
            </a:solidFill>
            <a:ln>
              <a:solidFill>
                <a:srgbClr val="FF4F24"/>
              </a:solidFill>
            </a:ln>
          </p:spPr>
          <p:style>
            <a:lnRef idx="2">
              <a:schemeClr val="dk1">
                <a:shade val="50000"/>
              </a:schemeClr>
            </a:lnRef>
            <a:fillRef idx="1">
              <a:schemeClr val="dk1"/>
            </a:fillRef>
            <a:effectRef idx="0">
              <a:schemeClr val="dk1"/>
            </a:effectRef>
            <a:fontRef idx="minor">
              <a:schemeClr val="lt1"/>
            </a:fontRef>
          </p:style>
          <p:txBody>
            <a:bodyPr lIns="0" tIns="0" rIns="0" bIns="45720" rtlCol="0" anchor="b"/>
            <a:lstStyle/>
            <a:p>
              <a:pPr algn="ctr"/>
              <a:r>
                <a:rPr lang="en-US" sz="900" b="1" dirty="0">
                  <a:solidFill>
                    <a:srgbClr val="FF4F24"/>
                  </a:solidFill>
                  <a:cs typeface="Arial"/>
                </a:rPr>
                <a:t>Win/Lose </a:t>
              </a:r>
              <a:r>
                <a:rPr lang="en-US" sz="900" b="1" dirty="0" smtClean="0">
                  <a:solidFill>
                    <a:srgbClr val="FF4F24"/>
                  </a:solidFill>
                  <a:latin typeface="Arial"/>
                  <a:cs typeface="Arial"/>
                </a:rPr>
                <a:t>WIIFMe</a:t>
              </a:r>
              <a:endParaRPr lang="en-US" sz="900" b="1" dirty="0">
                <a:solidFill>
                  <a:srgbClr val="FF4F24"/>
                </a:solidFill>
                <a:latin typeface="Arial"/>
                <a:cs typeface="Arial"/>
              </a:endParaRPr>
            </a:p>
          </p:txBody>
        </p:sp>
        <p:grpSp>
          <p:nvGrpSpPr>
            <p:cNvPr id="242" name="Group 241"/>
            <p:cNvGrpSpPr/>
            <p:nvPr/>
          </p:nvGrpSpPr>
          <p:grpSpPr>
            <a:xfrm>
              <a:off x="475876" y="5494642"/>
              <a:ext cx="943706" cy="738553"/>
              <a:chOff x="2321448" y="1125964"/>
              <a:chExt cx="943706" cy="738553"/>
            </a:xfrm>
          </p:grpSpPr>
          <p:sp>
            <p:nvSpPr>
              <p:cNvPr id="243" name="Rounded Rectangle 242"/>
              <p:cNvSpPr/>
              <p:nvPr/>
            </p:nvSpPr>
            <p:spPr>
              <a:xfrm>
                <a:off x="2321448" y="1249055"/>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effectLst/>
                    <a:latin typeface="Arial"/>
                    <a:cs typeface="Arial"/>
                  </a:rPr>
                  <a:t>Outcomes Not Transactions</a:t>
                </a:r>
                <a:endParaRPr lang="en-US" sz="900" dirty="0">
                  <a:solidFill>
                    <a:srgbClr val="FFFFFF"/>
                  </a:solidFill>
                  <a:effectLst/>
                  <a:latin typeface="Arial"/>
                  <a:cs typeface="Arial"/>
                </a:endParaRPr>
              </a:p>
            </p:txBody>
          </p:sp>
          <p:sp>
            <p:nvSpPr>
              <p:cNvPr id="244" name="Oval 243"/>
              <p:cNvSpPr/>
              <p:nvPr/>
            </p:nvSpPr>
            <p:spPr>
              <a:xfrm>
                <a:off x="2683886" y="1125964"/>
                <a:ext cx="225668" cy="239346"/>
              </a:xfrm>
              <a:prstGeom prst="ellipse">
                <a:avLst/>
              </a:prstGeom>
              <a:solidFill>
                <a:schemeClr val="bg1">
                  <a:lumMod val="50000"/>
                </a:schemeClr>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1</a:t>
                </a:r>
                <a:endParaRPr lang="en-US" sz="1100" dirty="0">
                  <a:solidFill>
                    <a:srgbClr val="FFFFFF"/>
                  </a:solidFill>
                  <a:latin typeface="Arial"/>
                  <a:cs typeface="Arial"/>
                </a:endParaRPr>
              </a:p>
            </p:txBody>
          </p:sp>
        </p:grpSp>
        <p:grpSp>
          <p:nvGrpSpPr>
            <p:cNvPr id="245" name="Group 244"/>
            <p:cNvGrpSpPr/>
            <p:nvPr/>
          </p:nvGrpSpPr>
          <p:grpSpPr>
            <a:xfrm>
              <a:off x="2678504" y="5494642"/>
              <a:ext cx="943706" cy="738553"/>
              <a:chOff x="2321448" y="2908487"/>
              <a:chExt cx="943706" cy="738553"/>
            </a:xfrm>
          </p:grpSpPr>
          <p:sp>
            <p:nvSpPr>
              <p:cNvPr id="246" name="Rounded Rectangle 245"/>
              <p:cNvSpPr/>
              <p:nvPr/>
            </p:nvSpPr>
            <p:spPr>
              <a:xfrm>
                <a:off x="2321448" y="3031578"/>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Clearly Defined and Measureable Outcomes</a:t>
                </a:r>
                <a:endParaRPr lang="en-US" sz="900" dirty="0">
                  <a:solidFill>
                    <a:srgbClr val="FFFFFF"/>
                  </a:solidFill>
                  <a:latin typeface="Arial"/>
                  <a:cs typeface="Arial"/>
                </a:endParaRPr>
              </a:p>
            </p:txBody>
          </p:sp>
          <p:sp>
            <p:nvSpPr>
              <p:cNvPr id="247" name="Oval 246"/>
              <p:cNvSpPr/>
              <p:nvPr/>
            </p:nvSpPr>
            <p:spPr>
              <a:xfrm>
                <a:off x="2683886" y="2908487"/>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3</a:t>
                </a:r>
                <a:endParaRPr lang="en-US" sz="1100" dirty="0">
                  <a:solidFill>
                    <a:srgbClr val="FFFFFF"/>
                  </a:solidFill>
                  <a:latin typeface="Arial"/>
                  <a:cs typeface="Arial"/>
                </a:endParaRPr>
              </a:p>
            </p:txBody>
          </p:sp>
        </p:grpSp>
        <p:grpSp>
          <p:nvGrpSpPr>
            <p:cNvPr id="248" name="Group 247"/>
            <p:cNvGrpSpPr/>
            <p:nvPr/>
          </p:nvGrpSpPr>
          <p:grpSpPr>
            <a:xfrm>
              <a:off x="3779818" y="5494642"/>
              <a:ext cx="943706" cy="738553"/>
              <a:chOff x="2321448" y="3795148"/>
              <a:chExt cx="943706" cy="738553"/>
            </a:xfrm>
          </p:grpSpPr>
          <p:sp>
            <p:nvSpPr>
              <p:cNvPr id="249" name="Rounded Rectangle 248"/>
              <p:cNvSpPr/>
              <p:nvPr/>
            </p:nvSpPr>
            <p:spPr>
              <a:xfrm>
                <a:off x="2321448" y="3918239"/>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900" dirty="0" smtClean="0">
                    <a:solidFill>
                      <a:srgbClr val="FFFFFF"/>
                    </a:solidFill>
                    <a:latin typeface="Arial"/>
                    <a:cs typeface="Arial"/>
                  </a:rPr>
                  <a:t>Pricing Model with Incentives</a:t>
                </a:r>
                <a:endParaRPr lang="en-US" sz="900" dirty="0">
                  <a:solidFill>
                    <a:srgbClr val="FFFFFF"/>
                  </a:solidFill>
                  <a:latin typeface="Arial"/>
                  <a:cs typeface="Arial"/>
                </a:endParaRPr>
              </a:p>
            </p:txBody>
          </p:sp>
          <p:sp>
            <p:nvSpPr>
              <p:cNvPr id="250" name="Oval 249"/>
              <p:cNvSpPr/>
              <p:nvPr/>
            </p:nvSpPr>
            <p:spPr>
              <a:xfrm>
                <a:off x="2683886" y="3795148"/>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a:solidFill>
                      <a:srgbClr val="FFFFFF"/>
                    </a:solidFill>
                    <a:latin typeface="Arial"/>
                    <a:cs typeface="Arial"/>
                  </a:rPr>
                  <a:t>4</a:t>
                </a:r>
              </a:p>
            </p:txBody>
          </p:sp>
        </p:grpSp>
        <p:grpSp>
          <p:nvGrpSpPr>
            <p:cNvPr id="251" name="Group 250"/>
            <p:cNvGrpSpPr/>
            <p:nvPr/>
          </p:nvGrpSpPr>
          <p:grpSpPr>
            <a:xfrm>
              <a:off x="4881132" y="5494642"/>
              <a:ext cx="943706" cy="738553"/>
              <a:chOff x="2321448" y="4681809"/>
              <a:chExt cx="943706" cy="738553"/>
            </a:xfrm>
          </p:grpSpPr>
          <p:sp>
            <p:nvSpPr>
              <p:cNvPr id="252" name="Rounded Rectangle 251"/>
              <p:cNvSpPr/>
              <p:nvPr/>
            </p:nvSpPr>
            <p:spPr>
              <a:xfrm>
                <a:off x="2321448" y="4804900"/>
                <a:ext cx="943706" cy="615462"/>
              </a:xfrm>
              <a:prstGeom prst="roundRect">
                <a:avLst/>
              </a:prstGeom>
              <a:solidFill>
                <a:srgbClr val="F77C00"/>
              </a:solidFill>
              <a:ln>
                <a:solidFill>
                  <a:srgbClr val="F36A07"/>
                </a:solidFill>
              </a:ln>
            </p:spPr>
            <p:style>
              <a:lnRef idx="1">
                <a:schemeClr val="accent1"/>
              </a:lnRef>
              <a:fillRef idx="3">
                <a:schemeClr val="accent1"/>
              </a:fillRef>
              <a:effectRef idx="2">
                <a:schemeClr val="accent1"/>
              </a:effectRef>
              <a:fontRef idx="minor">
                <a:schemeClr val="lt1"/>
              </a:fontRef>
            </p:style>
            <p:txBody>
              <a:bodyPr lIns="0" tIns="45720" rIns="0" bIns="0" rtlCol="0" anchor="ctr"/>
              <a:lstStyle/>
              <a:p>
                <a:pPr algn="ctr"/>
                <a:r>
                  <a:rPr lang="en-US" sz="900" dirty="0" smtClean="0">
                    <a:solidFill>
                      <a:srgbClr val="FFFFFF"/>
                    </a:solidFill>
                    <a:latin typeface="Arial"/>
                    <a:cs typeface="Arial"/>
                  </a:rPr>
                  <a:t>Insight vs. Oversight Governance</a:t>
                </a:r>
                <a:endParaRPr lang="en-US" sz="900" dirty="0">
                  <a:solidFill>
                    <a:srgbClr val="FFFFFF"/>
                  </a:solidFill>
                  <a:latin typeface="Arial"/>
                  <a:cs typeface="Arial"/>
                </a:endParaRPr>
              </a:p>
            </p:txBody>
          </p:sp>
          <p:sp>
            <p:nvSpPr>
              <p:cNvPr id="253" name="Oval 252"/>
              <p:cNvSpPr/>
              <p:nvPr/>
            </p:nvSpPr>
            <p:spPr>
              <a:xfrm>
                <a:off x="2683886" y="4681809"/>
                <a:ext cx="225668" cy="239346"/>
              </a:xfrm>
              <a:prstGeom prst="ellipse">
                <a:avLst/>
              </a:prstGeom>
              <a:solidFill>
                <a:schemeClr val="bg1">
                  <a:lumMod val="50000"/>
                </a:schemeClr>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100" dirty="0" smtClean="0">
                    <a:solidFill>
                      <a:srgbClr val="FFFFFF"/>
                    </a:solidFill>
                    <a:latin typeface="Arial"/>
                    <a:cs typeface="Arial"/>
                  </a:rPr>
                  <a:t>5</a:t>
                </a:r>
                <a:endParaRPr lang="en-US" sz="1100" dirty="0">
                  <a:solidFill>
                    <a:srgbClr val="FFFFFF"/>
                  </a:solidFill>
                  <a:latin typeface="Arial"/>
                  <a:cs typeface="Arial"/>
                </a:endParaRPr>
              </a:p>
            </p:txBody>
          </p:sp>
        </p:grpSp>
        <p:sp>
          <p:nvSpPr>
            <p:cNvPr id="254" name="Text Box 127"/>
            <p:cNvSpPr txBox="1">
              <a:spLocks noChangeArrowheads="1"/>
            </p:cNvSpPr>
            <p:nvPr/>
          </p:nvSpPr>
          <p:spPr bwMode="auto">
            <a:xfrm>
              <a:off x="6772876" y="5679252"/>
              <a:ext cx="285943" cy="369332"/>
            </a:xfrm>
            <a:prstGeom prst="rect">
              <a:avLst/>
            </a:prstGeom>
            <a:noFill/>
            <a:ln w="9525">
              <a:noFill/>
              <a:miter lim="800000"/>
              <a:headEnd/>
              <a:tailEnd/>
            </a:ln>
          </p:spPr>
          <p:txBody>
            <a:bodyPr wrap="square">
              <a:spAutoFit/>
            </a:bodyPr>
            <a:lstStyle/>
            <a:p>
              <a:pPr algn="ctr" defTabSz="914400" fontAlgn="base">
                <a:spcBef>
                  <a:spcPct val="0"/>
                </a:spcBef>
                <a:spcAft>
                  <a:spcPct val="0"/>
                </a:spcAft>
              </a:pPr>
              <a:r>
                <a:rPr lang="en-US" dirty="0">
                  <a:solidFill>
                    <a:srgbClr val="5C5C5C"/>
                  </a:solidFill>
                  <a:latin typeface="Arial Black" pitchFamily="34" charset="0"/>
                  <a:cs typeface="Arial" pitchFamily="34" charset="0"/>
                </a:rPr>
                <a:t>=</a:t>
              </a:r>
            </a:p>
          </p:txBody>
        </p:sp>
      </p:grpSp>
      <p:sp>
        <p:nvSpPr>
          <p:cNvPr id="138" name="TextBox 137"/>
          <p:cNvSpPr txBox="1"/>
          <p:nvPr/>
        </p:nvSpPr>
        <p:spPr>
          <a:xfrm>
            <a:off x="7100654" y="231920"/>
            <a:ext cx="1619699" cy="646331"/>
          </a:xfrm>
          <a:prstGeom prst="rect">
            <a:avLst/>
          </a:prstGeom>
          <a:noFill/>
        </p:spPr>
        <p:txBody>
          <a:bodyPr wrap="square" rtlCol="0" anchor="ctr">
            <a:spAutoFit/>
          </a:bodyPr>
          <a:lstStyle/>
          <a:p>
            <a:pPr algn="ctr"/>
            <a:r>
              <a:rPr lang="en-US" b="1" dirty="0" smtClean="0">
                <a:solidFill>
                  <a:srgbClr val="F77C00"/>
                </a:solidFill>
              </a:rPr>
              <a:t>Vested Relationship</a:t>
            </a:r>
            <a:endParaRPr lang="en-US" b="1" dirty="0">
              <a:solidFill>
                <a:srgbClr val="F77C00"/>
              </a:solidFill>
            </a:endParaRPr>
          </a:p>
        </p:txBody>
      </p:sp>
    </p:spTree>
    <p:extLst>
      <p:ext uri="{BB962C8B-B14F-4D97-AF65-F5344CB8AC3E}">
        <p14:creationId xmlns:p14="http://schemas.microsoft.com/office/powerpoint/2010/main" val="140236869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a:t>
            </a:r>
            <a:r>
              <a:rPr lang="en-US" dirty="0"/>
              <a:t>Y</a:t>
            </a:r>
            <a:r>
              <a:rPr lang="en-US" dirty="0" smtClean="0"/>
              <a:t>ou </a:t>
            </a:r>
            <a:r>
              <a:rPr lang="en-US" dirty="0"/>
              <a:t>W</a:t>
            </a:r>
            <a:r>
              <a:rPr lang="en-US" dirty="0" smtClean="0"/>
              <a:t>ill </a:t>
            </a:r>
            <a:r>
              <a:rPr lang="en-US" dirty="0"/>
              <a:t>L</a:t>
            </a:r>
            <a:r>
              <a:rPr lang="en-US" dirty="0" smtClean="0"/>
              <a:t>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6075" marR="0" indent="-346075" defTabSz="969963" eaLnBrk="0" latinLnBrk="0" hangingPunct="0">
              <a:lnSpc>
                <a:spcPct val="100000"/>
              </a:lnSpc>
              <a:spcAft>
                <a:spcPts val="2400"/>
              </a:spcAft>
              <a:buClrTx/>
              <a:buSzPct val="100000"/>
              <a:buFont typeface="Arial" pitchFamily="34" charset="0"/>
              <a:buChar char="•"/>
              <a:tabLst/>
              <a:defRPr/>
            </a:pPr>
            <a:r>
              <a:rPr lang="en-US" sz="3200" kern="0" dirty="0" smtClean="0">
                <a:solidFill>
                  <a:srgbClr val="5C5C5C"/>
                </a:solidFill>
              </a:rPr>
              <a:t>Why The Conventional Process Fails</a:t>
            </a:r>
          </a:p>
          <a:p>
            <a:pPr marL="346075" indent="-346075" defTabSz="969963" eaLnBrk="0" hangingPunct="0">
              <a:spcAft>
                <a:spcPts val="2400"/>
              </a:spcAft>
              <a:buSzPct val="100000"/>
              <a:buFont typeface="Arial" pitchFamily="34" charset="0"/>
              <a:buChar char="•"/>
              <a:defRPr/>
            </a:pPr>
            <a:r>
              <a:rPr lang="en-US" sz="3200" kern="0" dirty="0">
                <a:solidFill>
                  <a:srgbClr val="5C5C5C"/>
                </a:solidFill>
              </a:rPr>
              <a:t>Self Diagnostic: How Healthy Is Your Existing Relationship?</a:t>
            </a:r>
          </a:p>
          <a:p>
            <a:pPr marL="346075" lvl="0" indent="-346075" defTabSz="969963" eaLnBrk="0" hangingPunct="0">
              <a:spcAft>
                <a:spcPts val="2400"/>
              </a:spcAft>
              <a:buSzPct val="100000"/>
              <a:buFont typeface="Arial" pitchFamily="34" charset="0"/>
              <a:buChar char="•"/>
              <a:defRPr/>
            </a:pPr>
            <a:r>
              <a:rPr lang="en-US" sz="3200" kern="0" dirty="0" smtClean="0">
                <a:solidFill>
                  <a:srgbClr val="5C5C5C"/>
                </a:solidFill>
              </a:rPr>
              <a:t>10 Ailments</a:t>
            </a:r>
            <a:endParaRPr lang="en-US" sz="3200" kern="0" dirty="0">
              <a:solidFill>
                <a:srgbClr val="5C5C5C"/>
              </a:solidFill>
            </a:endParaRPr>
          </a:p>
          <a:p>
            <a:pPr marL="346075" lvl="0" indent="-346075" defTabSz="969963" eaLnBrk="0" hangingPunct="0">
              <a:spcAft>
                <a:spcPts val="2400"/>
              </a:spcAft>
              <a:buSzPct val="100000"/>
              <a:buFont typeface="Arial" pitchFamily="34" charset="0"/>
              <a:buChar char="•"/>
              <a:defRPr/>
            </a:pPr>
            <a:r>
              <a:rPr lang="en-US" sz="3200" kern="0" dirty="0" smtClean="0">
                <a:solidFill>
                  <a:srgbClr val="5C5C5C"/>
                </a:solidFill>
              </a:rPr>
              <a:t>When To Use Vested</a:t>
            </a:r>
            <a:endParaRPr lang="en-US" sz="3200" kern="0" dirty="0">
              <a:solidFill>
                <a:srgbClr val="5C5C5C"/>
              </a:solidFill>
            </a:endParaRPr>
          </a:p>
          <a:p>
            <a:pPr marL="346075" lvl="0" indent="-346075" defTabSz="969963" eaLnBrk="0" hangingPunct="0">
              <a:spcAft>
                <a:spcPts val="1800"/>
              </a:spcAft>
              <a:buSzPct val="100000"/>
              <a:buFont typeface="Arial" pitchFamily="34" charset="0"/>
              <a:buChar char="•"/>
              <a:defRPr/>
            </a:pPr>
            <a:endParaRPr lang="en-US" sz="3200" kern="0" dirty="0" smtClean="0">
              <a:solidFill>
                <a:srgbClr val="5C5C5C"/>
              </a:solidFill>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4</a:t>
            </a:fld>
            <a:endParaRPr lang="en-US" dirty="0"/>
          </a:p>
        </p:txBody>
      </p:sp>
    </p:spTree>
    <p:extLst>
      <p:ext uri="{BB962C8B-B14F-4D97-AF65-F5344CB8AC3E}">
        <p14:creationId xmlns:p14="http://schemas.microsoft.com/office/powerpoint/2010/main" val="95749231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6075" marR="0" indent="-346075" defTabSz="969963" eaLnBrk="0" latinLnBrk="0" hangingPunct="0">
              <a:lnSpc>
                <a:spcPct val="100000"/>
              </a:lnSpc>
              <a:spcAft>
                <a:spcPts val="2400"/>
              </a:spcAft>
              <a:buClrTx/>
              <a:buSzPct val="100000"/>
              <a:buFont typeface="Arial" pitchFamily="34" charset="0"/>
              <a:buChar char="•"/>
              <a:tabLst/>
              <a:defRPr/>
            </a:pPr>
            <a:r>
              <a:rPr lang="en-US" sz="3200" kern="0" dirty="0" smtClean="0">
                <a:solidFill>
                  <a:srgbClr val="5C5C5C"/>
                </a:solidFill>
              </a:rPr>
              <a:t>Why The Conventional Process Fails</a:t>
            </a:r>
          </a:p>
          <a:p>
            <a:pPr marL="346075" indent="-346075" defTabSz="969963" eaLnBrk="0" hangingPunct="0">
              <a:spcAft>
                <a:spcPts val="2400"/>
              </a:spcAft>
              <a:buSzPct val="100000"/>
              <a:buFont typeface="Arial" pitchFamily="34" charset="0"/>
              <a:buChar char="•"/>
              <a:defRPr/>
            </a:pPr>
            <a:r>
              <a:rPr lang="en-US" sz="3200" kern="0" dirty="0">
                <a:solidFill>
                  <a:srgbClr val="5C5C5C"/>
                </a:solidFill>
              </a:rPr>
              <a:t>Self Diagnostic: How Healthy Is Your Existing Relationship?</a:t>
            </a:r>
          </a:p>
          <a:p>
            <a:pPr marL="346075" lvl="0" indent="-346075" defTabSz="969963" eaLnBrk="0" hangingPunct="0">
              <a:spcAft>
                <a:spcPts val="2400"/>
              </a:spcAft>
              <a:buSzPct val="100000"/>
              <a:buFont typeface="Arial" pitchFamily="34" charset="0"/>
              <a:buChar char="•"/>
              <a:defRPr/>
            </a:pPr>
            <a:r>
              <a:rPr lang="en-US" sz="3200" kern="0" dirty="0" smtClean="0"/>
              <a:t>10 Ailments </a:t>
            </a:r>
            <a:endParaRPr lang="en-US" sz="3200" kern="0" dirty="0"/>
          </a:p>
          <a:p>
            <a:pPr marL="346075" lvl="0" indent="-346075" defTabSz="969963" eaLnBrk="0" hangingPunct="0">
              <a:spcAft>
                <a:spcPts val="2400"/>
              </a:spcAft>
              <a:buSzPct val="100000"/>
              <a:buFont typeface="Arial" pitchFamily="34" charset="0"/>
              <a:buChar char="•"/>
              <a:defRPr/>
            </a:pPr>
            <a:r>
              <a:rPr lang="en-US" sz="3200" b="1" i="1" kern="0" dirty="0" smtClean="0">
                <a:solidFill>
                  <a:srgbClr val="F77F00"/>
                </a:solidFill>
              </a:rPr>
              <a:t>When To Use Vested</a:t>
            </a:r>
            <a:endParaRPr lang="en-US" sz="3200" b="1" i="1" kern="0" dirty="0">
              <a:solidFill>
                <a:srgbClr val="F77F00"/>
              </a:solidFill>
            </a:endParaRPr>
          </a:p>
          <a:p>
            <a:pPr marL="346075" lvl="0" indent="-346075" defTabSz="969963" eaLnBrk="0" hangingPunct="0">
              <a:spcAft>
                <a:spcPts val="1800"/>
              </a:spcAft>
              <a:buSzPct val="100000"/>
              <a:buFont typeface="Arial" pitchFamily="34" charset="0"/>
              <a:buChar char="•"/>
              <a:defRPr/>
            </a:pPr>
            <a:endParaRPr lang="en-US" sz="3200" kern="0" dirty="0" smtClean="0">
              <a:solidFill>
                <a:srgbClr val="5C5C5C"/>
              </a:solidFill>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40</a:t>
            </a:fld>
            <a:endParaRPr lang="en-US" dirty="0"/>
          </a:p>
        </p:txBody>
      </p:sp>
    </p:spTree>
    <p:extLst>
      <p:ext uri="{BB962C8B-B14F-4D97-AF65-F5344CB8AC3E}">
        <p14:creationId xmlns:p14="http://schemas.microsoft.com/office/powerpoint/2010/main" val="398902776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23"/>
          <p:cNvSpPr>
            <a:spLocks noGrp="1"/>
          </p:cNvSpPr>
          <p:nvPr>
            <p:ph idx="1"/>
          </p:nvPr>
        </p:nvSpPr>
        <p:spPr>
          <a:xfrm>
            <a:off x="490347" y="961464"/>
            <a:ext cx="8252513" cy="1218116"/>
          </a:xfrm>
        </p:spPr>
        <p:txBody>
          <a:bodyPr/>
          <a:lstStyle/>
          <a:p>
            <a:pPr marL="0" indent="0">
              <a:buNone/>
            </a:pPr>
            <a:r>
              <a:rPr lang="en-US" sz="2000" dirty="0" smtClean="0"/>
              <a:t>Not all relationships should be Vested. It ONLY make sense when there is a high potential that parties can find the Pony. Don’t go through the effort if there is not high potential and a win for everyone.</a:t>
            </a:r>
          </a:p>
          <a:p>
            <a:pPr>
              <a:buNone/>
            </a:pPr>
            <a:endParaRPr lang="en-US" sz="2000" dirty="0"/>
          </a:p>
        </p:txBody>
      </p:sp>
      <p:sp>
        <p:nvSpPr>
          <p:cNvPr id="9218" name="Title 1"/>
          <p:cNvSpPr>
            <a:spLocks noGrp="1"/>
          </p:cNvSpPr>
          <p:nvPr>
            <p:ph type="title"/>
          </p:nvPr>
        </p:nvSpPr>
        <p:spPr>
          <a:xfrm>
            <a:off x="457200" y="77994"/>
            <a:ext cx="8229600" cy="782637"/>
          </a:xfrm>
        </p:spPr>
        <p:txBody>
          <a:bodyPr/>
          <a:lstStyle/>
          <a:p>
            <a:r>
              <a:rPr lang="en-US" dirty="0" smtClean="0"/>
              <a:t>When To Take A Vested Approach</a:t>
            </a:r>
          </a:p>
        </p:txBody>
      </p:sp>
      <p:sp>
        <p:nvSpPr>
          <p:cNvPr id="6" name="TextBox 12"/>
          <p:cNvSpPr txBox="1">
            <a:spLocks noChangeArrowheads="1"/>
          </p:cNvSpPr>
          <p:nvPr/>
        </p:nvSpPr>
        <p:spPr bwMode="auto">
          <a:xfrm>
            <a:off x="6609699" y="5929413"/>
            <a:ext cx="1143000" cy="366712"/>
          </a:xfrm>
          <a:prstGeom prst="rect">
            <a:avLst/>
          </a:prstGeom>
          <a:noFill/>
          <a:ln w="9525">
            <a:noFill/>
            <a:miter lim="800000"/>
            <a:headEnd/>
            <a:tailEnd/>
          </a:ln>
        </p:spPr>
        <p:txBody>
          <a:bodyPr>
            <a:spAutoFit/>
          </a:bodyPr>
          <a:lstStyle/>
          <a:p>
            <a:pPr algn="ctr"/>
            <a:r>
              <a:rPr lang="en-US" b="1">
                <a:solidFill>
                  <a:srgbClr val="5C5C5C"/>
                </a:solidFill>
                <a:latin typeface="Arial" pitchFamily="34" charset="0"/>
              </a:rPr>
              <a:t>HIGH</a:t>
            </a:r>
            <a:endParaRPr lang="en-IN" b="1">
              <a:solidFill>
                <a:srgbClr val="5C5C5C"/>
              </a:solidFill>
              <a:latin typeface="Arial" pitchFamily="34" charset="0"/>
            </a:endParaRPr>
          </a:p>
        </p:txBody>
      </p:sp>
      <p:sp>
        <p:nvSpPr>
          <p:cNvPr id="7" name="TextBox 13"/>
          <p:cNvSpPr txBox="1">
            <a:spLocks noChangeArrowheads="1"/>
          </p:cNvSpPr>
          <p:nvPr/>
        </p:nvSpPr>
        <p:spPr bwMode="auto">
          <a:xfrm>
            <a:off x="1647174" y="5954813"/>
            <a:ext cx="1143000" cy="366712"/>
          </a:xfrm>
          <a:prstGeom prst="rect">
            <a:avLst/>
          </a:prstGeom>
          <a:noFill/>
          <a:ln w="9525">
            <a:noFill/>
            <a:miter lim="800000"/>
            <a:headEnd/>
            <a:tailEnd/>
          </a:ln>
        </p:spPr>
        <p:txBody>
          <a:bodyPr>
            <a:spAutoFit/>
          </a:bodyPr>
          <a:lstStyle/>
          <a:p>
            <a:pPr algn="ctr"/>
            <a:r>
              <a:rPr lang="en-US" b="1">
                <a:solidFill>
                  <a:srgbClr val="5C5C5C"/>
                </a:solidFill>
                <a:latin typeface="Arial" pitchFamily="34" charset="0"/>
              </a:rPr>
              <a:t>LOW</a:t>
            </a:r>
            <a:endParaRPr lang="en-IN" b="1">
              <a:solidFill>
                <a:srgbClr val="5C5C5C"/>
              </a:solidFill>
              <a:latin typeface="Arial" pitchFamily="34" charset="0"/>
            </a:endParaRPr>
          </a:p>
        </p:txBody>
      </p:sp>
      <p:sp>
        <p:nvSpPr>
          <p:cNvPr id="8" name="TextBox 14"/>
          <p:cNvSpPr txBox="1">
            <a:spLocks noChangeArrowheads="1"/>
          </p:cNvSpPr>
          <p:nvPr/>
        </p:nvSpPr>
        <p:spPr bwMode="auto">
          <a:xfrm rot="-5400000">
            <a:off x="890731" y="2394844"/>
            <a:ext cx="1143000" cy="369887"/>
          </a:xfrm>
          <a:prstGeom prst="rect">
            <a:avLst/>
          </a:prstGeom>
          <a:noFill/>
          <a:ln w="9525">
            <a:noFill/>
            <a:miter lim="800000"/>
            <a:headEnd/>
            <a:tailEnd/>
          </a:ln>
        </p:spPr>
        <p:txBody>
          <a:bodyPr>
            <a:spAutoFit/>
          </a:bodyPr>
          <a:lstStyle/>
          <a:p>
            <a:pPr algn="ctr"/>
            <a:r>
              <a:rPr lang="en-US" b="1" dirty="0">
                <a:solidFill>
                  <a:srgbClr val="5C5C5C"/>
                </a:solidFill>
                <a:latin typeface="Arial" pitchFamily="34" charset="0"/>
              </a:rPr>
              <a:t>HIGH</a:t>
            </a:r>
            <a:endParaRPr lang="en-IN" b="1" dirty="0">
              <a:solidFill>
                <a:srgbClr val="5C5C5C"/>
              </a:solidFill>
              <a:latin typeface="Arial" pitchFamily="34" charset="0"/>
            </a:endParaRPr>
          </a:p>
        </p:txBody>
      </p:sp>
      <p:sp>
        <p:nvSpPr>
          <p:cNvPr id="9" name="TextBox 15"/>
          <p:cNvSpPr txBox="1">
            <a:spLocks noChangeArrowheads="1"/>
          </p:cNvSpPr>
          <p:nvPr/>
        </p:nvSpPr>
        <p:spPr bwMode="auto">
          <a:xfrm rot="-5400000">
            <a:off x="873268" y="5265044"/>
            <a:ext cx="1143000" cy="369888"/>
          </a:xfrm>
          <a:prstGeom prst="rect">
            <a:avLst/>
          </a:prstGeom>
          <a:noFill/>
          <a:ln w="9525">
            <a:noFill/>
            <a:miter lim="800000"/>
            <a:headEnd/>
            <a:tailEnd/>
          </a:ln>
        </p:spPr>
        <p:txBody>
          <a:bodyPr>
            <a:spAutoFit/>
          </a:bodyPr>
          <a:lstStyle/>
          <a:p>
            <a:pPr algn="ctr"/>
            <a:r>
              <a:rPr lang="en-US" b="1">
                <a:solidFill>
                  <a:srgbClr val="5C5C5C"/>
                </a:solidFill>
                <a:latin typeface="Arial" pitchFamily="34" charset="0"/>
              </a:rPr>
              <a:t>LOW</a:t>
            </a:r>
            <a:endParaRPr lang="en-IN" b="1">
              <a:solidFill>
                <a:srgbClr val="5C5C5C"/>
              </a:solidFill>
              <a:latin typeface="Arial"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4101219675"/>
              </p:ext>
            </p:extLst>
          </p:nvPr>
        </p:nvGraphicFramePr>
        <p:xfrm>
          <a:off x="1685274" y="2067025"/>
          <a:ext cx="5994402" cy="3893466"/>
        </p:xfrm>
        <a:graphic>
          <a:graphicData uri="http://schemas.openxmlformats.org/drawingml/2006/table">
            <a:tbl>
              <a:tblPr firstRow="1" bandRow="1">
                <a:tableStyleId>{5C22544A-7EE6-4342-B048-85BDC9FD1C3A}</a:tableStyleId>
              </a:tblPr>
              <a:tblGrid>
                <a:gridCol w="2997201"/>
                <a:gridCol w="2997201"/>
              </a:tblGrid>
              <a:tr h="2062676">
                <a:tc>
                  <a:txBody>
                    <a:bodyPr/>
                    <a:lstStyle/>
                    <a:p>
                      <a:pPr algn="ctr"/>
                      <a:endParaRPr lang="en-US" sz="2000" b="1" i="1" dirty="0" smtClean="0">
                        <a:solidFill>
                          <a:srgbClr val="FF0000"/>
                        </a:solidFill>
                        <a:latin typeface="Trebuchet MS" pitchFamily="34" charset="0"/>
                        <a:cs typeface="Arial"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000" b="1" dirty="0" smtClean="0">
                        <a:solidFill>
                          <a:srgbClr val="000000"/>
                        </a:solidFill>
                        <a:latin typeface="Trebuchet MS" pitchFamily="34" charset="0"/>
                        <a:cs typeface="Arial" charset="0"/>
                      </a:endParaRPr>
                    </a:p>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1830790">
                <a:tc>
                  <a:txBody>
                    <a:bodyPr/>
                    <a:lstStyle/>
                    <a:p>
                      <a:pPr algn="ctr">
                        <a:lnSpc>
                          <a:spcPct val="150000"/>
                        </a:lnSpc>
                      </a:pPr>
                      <a:endParaRPr lang="en-US" sz="2000" b="1" dirty="0" smtClean="0">
                        <a:solidFill>
                          <a:srgbClr val="000000"/>
                        </a:solidFill>
                        <a:latin typeface="Trebuchet MS" pitchFamily="34" charset="0"/>
                        <a:cs typeface="Arial" charset="0"/>
                      </a:endParaRPr>
                    </a:p>
                    <a:p>
                      <a:pPr algn="ct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b="1" dirty="0" smtClean="0">
                        <a:solidFill>
                          <a:srgbClr val="000000"/>
                        </a:solidFill>
                        <a:latin typeface="Trebuchet MS" pitchFamily="34" charset="0"/>
                        <a:cs typeface="Arial" charset="0"/>
                      </a:endParaRPr>
                    </a:p>
                    <a:p>
                      <a:pPr algn="ctr"/>
                      <a:endParaRPr lang="en-US" sz="2000" b="1" dirty="0" smtClean="0">
                        <a:solidFill>
                          <a:srgbClr val="000000"/>
                        </a:solidFill>
                        <a:latin typeface="Trebuchet MS" pitchFamily="34" charset="0"/>
                        <a:cs typeface="Arial" charset="0"/>
                      </a:endParaRPr>
                    </a:p>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1" name="TextBox 16"/>
          <p:cNvSpPr txBox="1">
            <a:spLocks noChangeArrowheads="1"/>
          </p:cNvSpPr>
          <p:nvPr/>
        </p:nvSpPr>
        <p:spPr bwMode="auto">
          <a:xfrm rot="-5400000">
            <a:off x="-809482" y="3952181"/>
            <a:ext cx="3740150" cy="369888"/>
          </a:xfrm>
          <a:prstGeom prst="rect">
            <a:avLst/>
          </a:prstGeom>
          <a:noFill/>
          <a:ln w="9525">
            <a:noFill/>
            <a:miter lim="800000"/>
            <a:headEnd/>
            <a:tailEnd/>
          </a:ln>
        </p:spPr>
        <p:txBody>
          <a:bodyPr wrap="none">
            <a:spAutoFit/>
          </a:bodyPr>
          <a:lstStyle/>
          <a:p>
            <a:r>
              <a:rPr lang="en-US" dirty="0">
                <a:solidFill>
                  <a:srgbClr val="5C5C5C"/>
                </a:solidFill>
                <a:latin typeface="Arial" pitchFamily="34" charset="0"/>
              </a:rPr>
              <a:t>Potential Value to the Organization</a:t>
            </a:r>
          </a:p>
        </p:txBody>
      </p:sp>
      <p:sp>
        <p:nvSpPr>
          <p:cNvPr id="12" name="TextBox 17"/>
          <p:cNvSpPr txBox="1">
            <a:spLocks noChangeArrowheads="1"/>
          </p:cNvSpPr>
          <p:nvPr/>
        </p:nvSpPr>
        <p:spPr bwMode="auto">
          <a:xfrm>
            <a:off x="3636312" y="6024663"/>
            <a:ext cx="2698750" cy="369887"/>
          </a:xfrm>
          <a:prstGeom prst="rect">
            <a:avLst/>
          </a:prstGeom>
          <a:noFill/>
          <a:ln w="9525">
            <a:noFill/>
            <a:miter lim="800000"/>
            <a:headEnd/>
            <a:tailEnd/>
          </a:ln>
        </p:spPr>
        <p:txBody>
          <a:bodyPr wrap="none">
            <a:spAutoFit/>
          </a:bodyPr>
          <a:lstStyle/>
          <a:p>
            <a:r>
              <a:rPr lang="en-US" dirty="0">
                <a:solidFill>
                  <a:srgbClr val="5C5C5C"/>
                </a:solidFill>
                <a:latin typeface="Arial" pitchFamily="34" charset="0"/>
              </a:rPr>
              <a:t>Organizational Expertise</a:t>
            </a:r>
          </a:p>
        </p:txBody>
      </p:sp>
      <p:sp>
        <p:nvSpPr>
          <p:cNvPr id="20" name="Rectangle 19"/>
          <p:cNvSpPr>
            <a:spLocks noChangeArrowheads="1"/>
          </p:cNvSpPr>
          <p:nvPr/>
        </p:nvSpPr>
        <p:spPr bwMode="auto">
          <a:xfrm>
            <a:off x="1702233" y="4151228"/>
            <a:ext cx="2966225" cy="1785104"/>
          </a:xfrm>
          <a:prstGeom prst="rect">
            <a:avLst/>
          </a:prstGeom>
          <a:noFill/>
          <a:ln w="9525">
            <a:noFill/>
            <a:miter lim="800000"/>
            <a:headEnd/>
            <a:tailEnd/>
          </a:ln>
        </p:spPr>
        <p:txBody>
          <a:bodyPr wrap="square">
            <a:spAutoFit/>
          </a:bodyPr>
          <a:lstStyle/>
          <a:p>
            <a:pPr lvl="0" algn="ctr"/>
            <a:r>
              <a:rPr lang="en-US" sz="2000" b="1" dirty="0" smtClean="0">
                <a:solidFill>
                  <a:srgbClr val="5C5C5C"/>
                </a:solidFill>
                <a:latin typeface="Arial" pitchFamily="34" charset="0"/>
              </a:rPr>
              <a:t>NON-Core</a:t>
            </a:r>
          </a:p>
          <a:p>
            <a:pPr algn="ctr"/>
            <a:endParaRPr lang="en-US" b="1" dirty="0" smtClean="0">
              <a:solidFill>
                <a:srgbClr val="5C5C5C"/>
              </a:solidFill>
              <a:latin typeface="Arial" pitchFamily="34" charset="0"/>
            </a:endParaRPr>
          </a:p>
          <a:p>
            <a:pPr algn="ctr"/>
            <a:r>
              <a:rPr lang="en-US" b="1" dirty="0" smtClean="0">
                <a:solidFill>
                  <a:srgbClr val="5C5C5C"/>
                </a:solidFill>
                <a:latin typeface="Arial" pitchFamily="34" charset="0"/>
              </a:rPr>
              <a:t>Commodity Focused</a:t>
            </a:r>
          </a:p>
          <a:p>
            <a:pPr algn="ctr"/>
            <a:endParaRPr lang="en-US" b="1" dirty="0" smtClean="0">
              <a:solidFill>
                <a:srgbClr val="5C5C5C"/>
              </a:solidFill>
              <a:latin typeface="Arial" pitchFamily="34" charset="0"/>
            </a:endParaRPr>
          </a:p>
          <a:p>
            <a:pPr algn="ctr"/>
            <a:r>
              <a:rPr lang="en-US" b="1" dirty="0" smtClean="0">
                <a:solidFill>
                  <a:srgbClr val="5C5C5C"/>
                </a:solidFill>
                <a:latin typeface="Arial" pitchFamily="34" charset="0"/>
              </a:rPr>
              <a:t>Transaction-Based / </a:t>
            </a:r>
          </a:p>
          <a:p>
            <a:pPr algn="ctr"/>
            <a:r>
              <a:rPr lang="en-US" b="1" dirty="0" smtClean="0">
                <a:solidFill>
                  <a:srgbClr val="5C5C5C"/>
                </a:solidFill>
                <a:latin typeface="Arial" pitchFamily="34" charset="0"/>
              </a:rPr>
              <a:t>Managed Services</a:t>
            </a:r>
            <a:endParaRPr lang="en-US" b="1" dirty="0">
              <a:solidFill>
                <a:srgbClr val="5C5C5C"/>
              </a:solidFill>
              <a:latin typeface="Arial" pitchFamily="34" charset="0"/>
            </a:endParaRPr>
          </a:p>
        </p:txBody>
      </p:sp>
      <p:sp>
        <p:nvSpPr>
          <p:cNvPr id="21" name="Rectangle 20"/>
          <p:cNvSpPr>
            <a:spLocks noChangeArrowheads="1"/>
          </p:cNvSpPr>
          <p:nvPr/>
        </p:nvSpPr>
        <p:spPr bwMode="auto">
          <a:xfrm>
            <a:off x="4779970" y="2074905"/>
            <a:ext cx="2843562" cy="1323439"/>
          </a:xfrm>
          <a:prstGeom prst="rect">
            <a:avLst/>
          </a:prstGeom>
          <a:noFill/>
          <a:ln w="9525">
            <a:noFill/>
            <a:miter lim="800000"/>
            <a:headEnd/>
            <a:tailEnd/>
          </a:ln>
        </p:spPr>
        <p:txBody>
          <a:bodyPr wrap="square">
            <a:spAutoFit/>
          </a:bodyPr>
          <a:lstStyle/>
          <a:p>
            <a:pPr algn="ctr"/>
            <a:r>
              <a:rPr lang="en-US" sz="2000" b="1" dirty="0">
                <a:solidFill>
                  <a:schemeClr val="accent1"/>
                </a:solidFill>
                <a:latin typeface="Arial" pitchFamily="34" charset="0"/>
              </a:rPr>
              <a:t>Core </a:t>
            </a:r>
            <a:r>
              <a:rPr lang="en-US" sz="2000" b="1" dirty="0" smtClean="0">
                <a:solidFill>
                  <a:schemeClr val="accent1"/>
                </a:solidFill>
                <a:latin typeface="Arial" pitchFamily="34" charset="0"/>
              </a:rPr>
              <a:t>Activity </a:t>
            </a:r>
          </a:p>
          <a:p>
            <a:pPr algn="ctr"/>
            <a:endParaRPr lang="en-US" sz="2000" b="1" dirty="0" smtClean="0">
              <a:solidFill>
                <a:srgbClr val="000000"/>
              </a:solidFill>
              <a:latin typeface="Arial" pitchFamily="34" charset="0"/>
            </a:endParaRPr>
          </a:p>
          <a:p>
            <a:pPr algn="ctr"/>
            <a:endParaRPr lang="en-US" sz="2000" b="1" dirty="0">
              <a:solidFill>
                <a:srgbClr val="000000"/>
              </a:solidFill>
              <a:latin typeface="Arial" pitchFamily="34" charset="0"/>
            </a:endParaRPr>
          </a:p>
          <a:p>
            <a:pPr algn="ctr"/>
            <a:r>
              <a:rPr lang="en-US" sz="2000" b="1" dirty="0" smtClean="0">
                <a:solidFill>
                  <a:schemeClr val="accent1"/>
                </a:solidFill>
                <a:latin typeface="Arial" pitchFamily="34" charset="0"/>
              </a:rPr>
              <a:t>Don’t </a:t>
            </a:r>
            <a:r>
              <a:rPr lang="en-US" sz="2000" b="1" dirty="0">
                <a:solidFill>
                  <a:schemeClr val="accent1"/>
                </a:solidFill>
                <a:latin typeface="Arial" pitchFamily="34" charset="0"/>
              </a:rPr>
              <a:t>Outsource</a:t>
            </a:r>
          </a:p>
        </p:txBody>
      </p:sp>
      <p:sp>
        <p:nvSpPr>
          <p:cNvPr id="22" name="Rectangle 21"/>
          <p:cNvSpPr>
            <a:spLocks noChangeArrowheads="1"/>
          </p:cNvSpPr>
          <p:nvPr/>
        </p:nvSpPr>
        <p:spPr bwMode="auto">
          <a:xfrm>
            <a:off x="4757667" y="4151229"/>
            <a:ext cx="2888166" cy="1323439"/>
          </a:xfrm>
          <a:prstGeom prst="rect">
            <a:avLst/>
          </a:prstGeom>
          <a:noFill/>
          <a:ln w="9525">
            <a:noFill/>
            <a:miter lim="800000"/>
            <a:headEnd/>
            <a:tailEnd/>
          </a:ln>
        </p:spPr>
        <p:txBody>
          <a:bodyPr wrap="square">
            <a:spAutoFit/>
          </a:bodyPr>
          <a:lstStyle/>
          <a:p>
            <a:pPr algn="ctr"/>
            <a:r>
              <a:rPr lang="en-US" sz="2000" b="1" dirty="0" smtClean="0">
                <a:solidFill>
                  <a:srgbClr val="5C5C5C"/>
                </a:solidFill>
                <a:latin typeface="Arial" pitchFamily="34" charset="0"/>
              </a:rPr>
              <a:t>NON-Core </a:t>
            </a:r>
          </a:p>
          <a:p>
            <a:pPr algn="ctr"/>
            <a:endParaRPr lang="en-US" sz="2000" b="1" dirty="0" smtClean="0">
              <a:solidFill>
                <a:srgbClr val="5C5C5C"/>
              </a:solidFill>
              <a:latin typeface="Arial" pitchFamily="34" charset="0"/>
            </a:endParaRPr>
          </a:p>
          <a:p>
            <a:pPr algn="ctr"/>
            <a:r>
              <a:rPr lang="en-US" sz="2000" b="1" dirty="0" smtClean="0">
                <a:solidFill>
                  <a:srgbClr val="5C5C5C"/>
                </a:solidFill>
                <a:latin typeface="Arial" pitchFamily="34" charset="0"/>
              </a:rPr>
              <a:t>Staff Augmentation / Labor Arbitrage</a:t>
            </a:r>
          </a:p>
        </p:txBody>
      </p:sp>
      <p:sp>
        <p:nvSpPr>
          <p:cNvPr id="31" name="Rectangle 30"/>
          <p:cNvSpPr>
            <a:spLocks noChangeArrowheads="1"/>
          </p:cNvSpPr>
          <p:nvPr/>
        </p:nvSpPr>
        <p:spPr bwMode="auto">
          <a:xfrm>
            <a:off x="1713384" y="2074905"/>
            <a:ext cx="2921619" cy="400110"/>
          </a:xfrm>
          <a:prstGeom prst="rect">
            <a:avLst/>
          </a:prstGeom>
          <a:noFill/>
          <a:ln w="9525">
            <a:noFill/>
            <a:miter lim="800000"/>
            <a:headEnd/>
            <a:tailEnd/>
          </a:ln>
        </p:spPr>
        <p:txBody>
          <a:bodyPr wrap="square">
            <a:spAutoFit/>
          </a:bodyPr>
          <a:lstStyle/>
          <a:p>
            <a:pPr lvl="0" algn="ctr"/>
            <a:r>
              <a:rPr lang="en-US" sz="2000" b="1" dirty="0" smtClean="0">
                <a:solidFill>
                  <a:srgbClr val="5C5C5C"/>
                </a:solidFill>
                <a:latin typeface="Arial" pitchFamily="34" charset="0"/>
              </a:rPr>
              <a:t>NON-Core</a:t>
            </a:r>
            <a:endParaRPr lang="en-US" b="1" dirty="0">
              <a:solidFill>
                <a:srgbClr val="5C5C5C"/>
              </a:solidFill>
              <a:latin typeface="Arial" pitchFamily="34" charset="0"/>
            </a:endParaRPr>
          </a:p>
        </p:txBody>
      </p:sp>
      <p:sp>
        <p:nvSpPr>
          <p:cNvPr id="18" name="Slide Number Placeholder 17"/>
          <p:cNvSpPr>
            <a:spLocks noGrp="1"/>
          </p:cNvSpPr>
          <p:nvPr>
            <p:ph type="sldNum" sz="quarter" idx="10"/>
          </p:nvPr>
        </p:nvSpPr>
        <p:spPr>
          <a:xfrm>
            <a:off x="8705199" y="6296125"/>
            <a:ext cx="367503" cy="338511"/>
          </a:xfrm>
        </p:spPr>
        <p:txBody>
          <a:bodyPr/>
          <a:lstStyle/>
          <a:p>
            <a:fld id="{0A9724E5-0A80-3C41-8955-F8E17D92E2DB}" type="slidenum">
              <a:rPr lang="en-US" smtClean="0"/>
              <a:pPr/>
              <a:t>41</a:t>
            </a:fld>
            <a:endParaRPr lang="en-US" dirty="0"/>
          </a:p>
        </p:txBody>
      </p:sp>
      <p:pic>
        <p:nvPicPr>
          <p:cNvPr id="23" name="Picture 22"/>
          <p:cNvPicPr>
            <a:picLocks noChangeAspect="1"/>
          </p:cNvPicPr>
          <p:nvPr/>
        </p:nvPicPr>
        <p:blipFill>
          <a:blip r:embed="rId3"/>
          <a:stretch>
            <a:fillRect/>
          </a:stretch>
        </p:blipFill>
        <p:spPr>
          <a:xfrm>
            <a:off x="2016153" y="2833586"/>
            <a:ext cx="2316080" cy="564758"/>
          </a:xfrm>
          <a:prstGeom prst="rect">
            <a:avLst/>
          </a:prstGeom>
        </p:spPr>
      </p:pic>
    </p:spTree>
    <p:extLst>
      <p:ext uri="{BB962C8B-B14F-4D97-AF65-F5344CB8AC3E}">
        <p14:creationId xmlns:p14="http://schemas.microsoft.com/office/powerpoint/2010/main" val="385462518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P spid="20" grpId="0"/>
      <p:bldP spid="21" grpId="0"/>
      <p:bldP spid="22" grpId="0"/>
      <p:bldP spid="3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42</a:t>
            </a:fld>
            <a:endParaRPr lang="en-US" dirty="0"/>
          </a:p>
        </p:txBody>
      </p:sp>
      <p:sp>
        <p:nvSpPr>
          <p:cNvPr id="3" name="Title 2"/>
          <p:cNvSpPr>
            <a:spLocks noGrp="1"/>
          </p:cNvSpPr>
          <p:nvPr>
            <p:ph type="title"/>
          </p:nvPr>
        </p:nvSpPr>
        <p:spPr/>
        <p:txBody>
          <a:bodyPr/>
          <a:lstStyle/>
          <a:p>
            <a:r>
              <a:rPr lang="en-US" dirty="0" smtClean="0"/>
              <a:t>Additional Resources</a:t>
            </a:r>
            <a:endParaRPr lang="en-US" dirty="0"/>
          </a:p>
        </p:txBody>
      </p:sp>
    </p:spTree>
    <p:extLst>
      <p:ext uri="{BB962C8B-B14F-4D97-AF65-F5344CB8AC3E}">
        <p14:creationId xmlns:p14="http://schemas.microsoft.com/office/powerpoint/2010/main" val="394550435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solidFill>
                  <a:schemeClr val="tx1"/>
                </a:solidFill>
              </a:rPr>
              <a:t>Learn more about Vested at </a:t>
            </a:r>
            <a:r>
              <a:rPr lang="en-US" dirty="0" smtClean="0">
                <a:solidFill>
                  <a:schemeClr val="tx1"/>
                </a:solidFill>
                <a:hlinkClick r:id="rId2"/>
              </a:rPr>
              <a:t>www.vestedway.com</a:t>
            </a:r>
            <a:endParaRPr lang="en-US" dirty="0" smtClean="0">
              <a:solidFill>
                <a:schemeClr val="tx1"/>
              </a:solidFill>
            </a:endParaRPr>
          </a:p>
          <a:p>
            <a:endParaRPr lang="en-US" dirty="0">
              <a:solidFill>
                <a:schemeClr val="tx1"/>
              </a:solidFill>
            </a:endParaRPr>
          </a:p>
          <a:p>
            <a:r>
              <a:rPr lang="en-US" dirty="0" smtClean="0">
                <a:solidFill>
                  <a:schemeClr val="tx1"/>
                </a:solidFill>
              </a:rPr>
              <a:t>Visit our research library to access the white papers mentioned </a:t>
            </a:r>
            <a:r>
              <a:rPr lang="en-US" dirty="0" smtClean="0">
                <a:solidFill>
                  <a:schemeClr val="tx1"/>
                </a:solidFill>
                <a:hlinkClick r:id="rId3"/>
              </a:rPr>
              <a:t>http</a:t>
            </a:r>
            <a:r>
              <a:rPr lang="en-US" dirty="0">
                <a:solidFill>
                  <a:schemeClr val="tx1"/>
                </a:solidFill>
                <a:hlinkClick r:id="rId3"/>
              </a:rPr>
              <a:t>://www.vestedway.com/vested-library</a:t>
            </a:r>
            <a:r>
              <a:rPr lang="en-US" dirty="0" smtClean="0">
                <a:solidFill>
                  <a:schemeClr val="tx1"/>
                </a:solidFill>
                <a:hlinkClick r:id="rId3"/>
              </a:rPr>
              <a:t>/</a:t>
            </a:r>
            <a:endParaRPr lang="en-US" dirty="0" smtClean="0">
              <a:solidFill>
                <a:schemeClr val="tx1"/>
              </a:solidFill>
            </a:endParaRPr>
          </a:p>
          <a:p>
            <a:endParaRPr lang="en-US" dirty="0" smtClean="0">
              <a:solidFill>
                <a:schemeClr val="tx1"/>
              </a:solidFill>
            </a:endParaRPr>
          </a:p>
        </p:txBody>
      </p:sp>
      <p:sp>
        <p:nvSpPr>
          <p:cNvPr id="3" name="Slide Number Placeholder 2"/>
          <p:cNvSpPr>
            <a:spLocks noGrp="1"/>
          </p:cNvSpPr>
          <p:nvPr>
            <p:ph type="sldNum" sz="quarter" idx="10"/>
          </p:nvPr>
        </p:nvSpPr>
        <p:spPr>
          <a:prstGeom prst="rect">
            <a:avLst/>
          </a:prstGeom>
        </p:spPr>
        <p:txBody>
          <a:bodyPr/>
          <a:lstStyle/>
          <a:p>
            <a:fld id="{0A9724E5-0A80-3C41-8955-F8E17D92E2DB}" type="slidenum">
              <a:rPr lang="en-US" smtClean="0"/>
              <a:pPr/>
              <a:t>43</a:t>
            </a:fld>
            <a:endParaRPr lang="en-US" dirty="0"/>
          </a:p>
        </p:txBody>
      </p:sp>
      <p:sp>
        <p:nvSpPr>
          <p:cNvPr id="4" name="Title 3"/>
          <p:cNvSpPr>
            <a:spLocks noGrp="1"/>
          </p:cNvSpPr>
          <p:nvPr>
            <p:ph type="title"/>
          </p:nvPr>
        </p:nvSpPr>
        <p:spPr/>
        <p:txBody>
          <a:bodyPr>
            <a:normAutofit/>
          </a:bodyPr>
          <a:lstStyle/>
          <a:p>
            <a:r>
              <a:rPr lang="en-US" dirty="0" smtClean="0"/>
              <a:t>Resources to Learn More</a:t>
            </a:r>
            <a:endParaRPr lang="en-US" dirty="0"/>
          </a:p>
        </p:txBody>
      </p:sp>
    </p:spTree>
    <p:extLst>
      <p:ext uri="{BB962C8B-B14F-4D97-AF65-F5344CB8AC3E}">
        <p14:creationId xmlns:p14="http://schemas.microsoft.com/office/powerpoint/2010/main" val="402596442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44</a:t>
            </a:fld>
            <a:endParaRPr lang="en-US" dirty="0"/>
          </a:p>
        </p:txBody>
      </p:sp>
      <p:sp>
        <p:nvSpPr>
          <p:cNvPr id="3" name="Title 2"/>
          <p:cNvSpPr>
            <a:spLocks noGrp="1"/>
          </p:cNvSpPr>
          <p:nvPr>
            <p:ph type="title"/>
          </p:nvPr>
        </p:nvSpPr>
        <p:spPr/>
        <p:txBody>
          <a:bodyPr/>
          <a:lstStyle/>
          <a:p>
            <a:r>
              <a:rPr lang="en-US" smtClean="0"/>
              <a:t>What Is </a:t>
            </a:r>
            <a:r>
              <a:rPr lang="en-US" dirty="0" smtClean="0"/>
              <a:t>Next?</a:t>
            </a:r>
            <a:endParaRPr lang="en-US" dirty="0"/>
          </a:p>
        </p:txBody>
      </p:sp>
    </p:spTree>
    <p:extLst>
      <p:ext uri="{BB962C8B-B14F-4D97-AF65-F5344CB8AC3E}">
        <p14:creationId xmlns:p14="http://schemas.microsoft.com/office/powerpoint/2010/main" val="317913620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7487" y="92742"/>
            <a:ext cx="8834285" cy="782637"/>
          </a:xfrm>
        </p:spPr>
        <p:txBody>
          <a:bodyPr>
            <a:noAutofit/>
          </a:bodyPr>
          <a:lstStyle/>
          <a:p>
            <a:r>
              <a:rPr lang="en-US" dirty="0" smtClean="0"/>
              <a:t>Syllabus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45</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1" name="TextBox 10"/>
          <p:cNvSpPr txBox="1"/>
          <p:nvPr/>
        </p:nvSpPr>
        <p:spPr>
          <a:xfrm>
            <a:off x="4811931" y="1344168"/>
            <a:ext cx="3874869" cy="2677656"/>
          </a:xfrm>
          <a:prstGeom prst="rect">
            <a:avLst/>
          </a:prstGeom>
          <a:noFill/>
        </p:spPr>
        <p:txBody>
          <a:bodyPr wrap="square" rtlCol="0">
            <a:spAutoFit/>
          </a:bodyPr>
          <a:lstStyle/>
          <a:p>
            <a:r>
              <a:rPr lang="en-US" sz="2800" dirty="0" smtClean="0">
                <a:solidFill>
                  <a:srgbClr val="5C5C5C"/>
                </a:solidFill>
              </a:rPr>
              <a:t>You have just completed Module 2: The Outsourcing Paradox: Why The Outsourcing Business Model Is Broken</a:t>
            </a:r>
            <a:endParaRPr lang="en-US" sz="2800" dirty="0">
              <a:solidFill>
                <a:srgbClr val="5C5C5C"/>
              </a:solidFill>
            </a:endParaRPr>
          </a:p>
        </p:txBody>
      </p:sp>
      <p:sp>
        <p:nvSpPr>
          <p:cNvPr id="15" name="TextBox 14"/>
          <p:cNvSpPr txBox="1"/>
          <p:nvPr/>
        </p:nvSpPr>
        <p:spPr>
          <a:xfrm>
            <a:off x="4809744" y="1344168"/>
            <a:ext cx="3874869" cy="954107"/>
          </a:xfrm>
          <a:prstGeom prst="rect">
            <a:avLst/>
          </a:prstGeom>
          <a:noFill/>
        </p:spPr>
        <p:txBody>
          <a:bodyPr wrap="square" rtlCol="0">
            <a:spAutoFit/>
          </a:bodyPr>
          <a:lstStyle/>
          <a:p>
            <a:r>
              <a:rPr lang="en-US" sz="2800" dirty="0" smtClean="0">
                <a:solidFill>
                  <a:srgbClr val="5C5C5C"/>
                </a:solidFill>
              </a:rPr>
              <a:t>In the next module we will cover….</a:t>
            </a:r>
            <a:endParaRPr lang="en-US" sz="2800" dirty="0">
              <a:solidFill>
                <a:srgbClr val="5C5C5C"/>
              </a:solidFill>
            </a:endParaRPr>
          </a:p>
        </p:txBody>
      </p:sp>
      <p:graphicFrame>
        <p:nvGraphicFramePr>
          <p:cNvPr id="16" name="Table 15"/>
          <p:cNvGraphicFramePr>
            <a:graphicFrameLocks noGrp="1"/>
          </p:cNvGraphicFramePr>
          <p:nvPr>
            <p:extLst>
              <p:ext uri="{D42A27DB-BD31-4B8C-83A1-F6EECF244321}">
                <p14:modId xmlns:p14="http://schemas.microsoft.com/office/powerpoint/2010/main" val="3674791249"/>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a:t>
                      </a:r>
                      <a:r>
                        <a:rPr lang="en-US" sz="1200" b="1" kern="1200" smtClean="0">
                          <a:solidFill>
                            <a:schemeClr val="tx1"/>
                          </a:solidFill>
                          <a:effectLst/>
                          <a:latin typeface="+mn-lt"/>
                          <a:ea typeface="+mn-ea"/>
                          <a:cs typeface="+mn-cs"/>
                        </a:rPr>
                        <a:t>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17" name="Right Arrow 16"/>
          <p:cNvSpPr/>
          <p:nvPr/>
        </p:nvSpPr>
        <p:spPr>
          <a:xfrm>
            <a:off x="374649" y="3409168"/>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19" name="Rectangle 18"/>
          <p:cNvSpPr/>
          <p:nvPr/>
        </p:nvSpPr>
        <p:spPr>
          <a:xfrm>
            <a:off x="464539" y="5468468"/>
            <a:ext cx="8222261" cy="584775"/>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modules </a:t>
            </a:r>
            <a:r>
              <a:rPr lang="en-US" sz="1600" b="1" dirty="0">
                <a:solidFill>
                  <a:srgbClr val="5C5C5C"/>
                </a:solidFill>
                <a:latin typeface="Arial" pitchFamily="34" charset="0"/>
              </a:rPr>
              <a:t>f</a:t>
            </a:r>
            <a:r>
              <a:rPr lang="en-US" sz="1600" b="1" dirty="0" smtClean="0">
                <a:solidFill>
                  <a:srgbClr val="5C5C5C"/>
                </a:solidFill>
                <a:latin typeface="Arial" pitchFamily="34" charset="0"/>
              </a:rPr>
              <a:t>or private use: </a:t>
            </a:r>
          </a:p>
          <a:p>
            <a:pPr algn="ctr"/>
            <a:r>
              <a:rPr lang="en-US" sz="1600" u="sng" dirty="0" smtClean="0">
                <a:hlinkClick r:id="rId3"/>
              </a:rPr>
              <a:t>http</a:t>
            </a:r>
            <a:r>
              <a:rPr lang="en-US" sz="1600" u="sng" dirty="0">
                <a:hlinkClick r:id="rId3"/>
              </a:rPr>
              <a:t>://www.vestedway.com/vested-orientation-download/</a:t>
            </a:r>
            <a:endParaRPr lang="en-US" sz="1600" b="1" dirty="0" smtClean="0">
              <a:solidFill>
                <a:srgbClr val="5C5C5C"/>
              </a:solidFill>
              <a:latin typeface="Arial" pitchFamily="34" charset="0"/>
            </a:endParaRPr>
          </a:p>
        </p:txBody>
      </p:sp>
      <p:sp>
        <p:nvSpPr>
          <p:cNvPr id="20" name="Rectangle 19"/>
          <p:cNvSpPr/>
          <p:nvPr/>
        </p:nvSpPr>
        <p:spPr>
          <a:xfrm>
            <a:off x="374649" y="2650133"/>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Tree>
    <p:extLst>
      <p:ext uri="{BB962C8B-B14F-4D97-AF65-F5344CB8AC3E}">
        <p14:creationId xmlns:p14="http://schemas.microsoft.com/office/powerpoint/2010/main" val="217077619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000"/>
                            </p:stCondLst>
                            <p:childTnLst>
                              <p:par>
                                <p:cTn id="18" presetID="10" presetClass="entr" presetSubtype="0" fill="hold" grpId="1"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1500"/>
                            </p:stCondLst>
                            <p:childTnLst>
                              <p:par>
                                <p:cTn id="22" presetID="35" presetClass="emph" presetSubtype="0" repeatCount="5000" fill="hold" grpId="0" nodeType="afterEffect">
                                  <p:stCondLst>
                                    <p:cond delay="0"/>
                                  </p:stCondLst>
                                  <p:childTnLst>
                                    <p:anim calcmode="discrete" valueType="str">
                                      <p:cBhvr>
                                        <p:cTn id="23" dur="10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5" grpId="0"/>
      <p:bldP spid="17" grpId="0" animBg="1"/>
      <p:bldP spid="17"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69898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6075" marR="0" indent="-346075" defTabSz="969963" eaLnBrk="0" latinLnBrk="0" hangingPunct="0">
              <a:lnSpc>
                <a:spcPct val="100000"/>
              </a:lnSpc>
              <a:spcAft>
                <a:spcPts val="2400"/>
              </a:spcAft>
              <a:buClrTx/>
              <a:buSzPct val="100000"/>
              <a:buFont typeface="Arial" pitchFamily="34" charset="0"/>
              <a:buChar char="•"/>
              <a:tabLst/>
              <a:defRPr/>
            </a:pPr>
            <a:r>
              <a:rPr lang="en-US" sz="3200" b="1" i="1" kern="0" dirty="0" smtClean="0">
                <a:solidFill>
                  <a:srgbClr val="F77F00"/>
                </a:solidFill>
              </a:rPr>
              <a:t>Why The Conventional Process Fails</a:t>
            </a:r>
          </a:p>
          <a:p>
            <a:pPr marL="346075" indent="-346075" defTabSz="969963" eaLnBrk="0" hangingPunct="0">
              <a:spcAft>
                <a:spcPts val="2400"/>
              </a:spcAft>
              <a:buSzPct val="100000"/>
              <a:buFont typeface="Arial" pitchFamily="34" charset="0"/>
              <a:buChar char="•"/>
              <a:defRPr/>
            </a:pPr>
            <a:r>
              <a:rPr lang="en-US" sz="3200" kern="0" dirty="0">
                <a:solidFill>
                  <a:srgbClr val="5C5C5C"/>
                </a:solidFill>
              </a:rPr>
              <a:t>Self Diagnostic: How Healthy Is Your Existing Relationship?</a:t>
            </a:r>
          </a:p>
          <a:p>
            <a:pPr marL="346075" lvl="0" indent="-346075" defTabSz="969963" eaLnBrk="0" hangingPunct="0">
              <a:spcAft>
                <a:spcPts val="2400"/>
              </a:spcAft>
              <a:buSzPct val="100000"/>
              <a:buFont typeface="Arial" pitchFamily="34" charset="0"/>
              <a:buChar char="•"/>
              <a:defRPr/>
            </a:pPr>
            <a:r>
              <a:rPr lang="en-US" sz="3200" kern="0" dirty="0" smtClean="0">
                <a:solidFill>
                  <a:srgbClr val="5C5C5C"/>
                </a:solidFill>
              </a:rPr>
              <a:t>10 Ailments </a:t>
            </a:r>
          </a:p>
          <a:p>
            <a:pPr marL="346075" lvl="0" indent="-346075" defTabSz="969963" eaLnBrk="0" hangingPunct="0">
              <a:spcAft>
                <a:spcPts val="2400"/>
              </a:spcAft>
              <a:buSzPct val="100000"/>
              <a:buFont typeface="Arial" pitchFamily="34" charset="0"/>
              <a:buChar char="•"/>
              <a:defRPr/>
            </a:pPr>
            <a:r>
              <a:rPr lang="en-US" sz="3200" kern="0" dirty="0" smtClean="0">
                <a:solidFill>
                  <a:srgbClr val="5C5C5C"/>
                </a:solidFill>
              </a:rPr>
              <a:t>When To Use Vested</a:t>
            </a:r>
            <a:endParaRPr lang="en-US" sz="3200" kern="0" dirty="0">
              <a:solidFill>
                <a:srgbClr val="5C5C5C"/>
              </a:solidFill>
            </a:endParaRPr>
          </a:p>
          <a:p>
            <a:pPr marL="346075" lvl="0" indent="-346075" defTabSz="969963" eaLnBrk="0" hangingPunct="0">
              <a:spcAft>
                <a:spcPts val="1800"/>
              </a:spcAft>
              <a:buSzPct val="100000"/>
              <a:buFont typeface="Arial" pitchFamily="34" charset="0"/>
              <a:buChar char="•"/>
              <a:defRPr/>
            </a:pPr>
            <a:endParaRPr lang="en-US" sz="3200" kern="0" dirty="0" smtClean="0">
              <a:solidFill>
                <a:srgbClr val="5C5C5C"/>
              </a:solidFill>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5</a:t>
            </a:fld>
            <a:endParaRPr lang="en-US" dirty="0"/>
          </a:p>
        </p:txBody>
      </p:sp>
    </p:spTree>
    <p:extLst>
      <p:ext uri="{BB962C8B-B14F-4D97-AF65-F5344CB8AC3E}">
        <p14:creationId xmlns:p14="http://schemas.microsoft.com/office/powerpoint/2010/main" val="331875216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rk-lif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3221" y="1712105"/>
            <a:ext cx="1334609" cy="1328172"/>
          </a:xfrm>
          <a:prstGeom prst="rect">
            <a:avLst/>
          </a:prstGeom>
        </p:spPr>
      </p:pic>
      <p:pic>
        <p:nvPicPr>
          <p:cNvPr id="4" name="Picture 3" descr="factory.png"/>
          <p:cNvPicPr>
            <a:picLocks noChangeAspect="1"/>
          </p:cNvPicPr>
          <p:nvPr/>
        </p:nvPicPr>
        <p:blipFill rotWithShape="1">
          <a:blip r:embed="rId4">
            <a:extLst>
              <a:ext uri="{28A0092B-C50C-407E-A947-70E740481C1C}">
                <a14:useLocalDpi xmlns:a14="http://schemas.microsoft.com/office/drawing/2010/main" val="0"/>
              </a:ext>
            </a:extLst>
          </a:blip>
          <a:srcRect b="3412"/>
          <a:stretch/>
        </p:blipFill>
        <p:spPr>
          <a:xfrm>
            <a:off x="4507235" y="1712105"/>
            <a:ext cx="1341494" cy="1289469"/>
          </a:xfrm>
          <a:prstGeom prst="rect">
            <a:avLst/>
          </a:prstGeom>
        </p:spPr>
      </p:pic>
      <p:pic>
        <p:nvPicPr>
          <p:cNvPr id="5" name="Picture 4" descr="call-center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84166" y="3137783"/>
            <a:ext cx="1341494" cy="1335024"/>
          </a:xfrm>
          <a:prstGeom prst="rect">
            <a:avLst/>
          </a:prstGeom>
        </p:spPr>
      </p:pic>
      <p:pic>
        <p:nvPicPr>
          <p:cNvPr id="11" name="Picture 10" descr="call-center.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93637" y="3137783"/>
            <a:ext cx="1341494" cy="1335024"/>
          </a:xfrm>
          <a:prstGeom prst="rect">
            <a:avLst/>
          </a:prstGeom>
        </p:spPr>
      </p:pic>
      <p:pic>
        <p:nvPicPr>
          <p:cNvPr id="2" name="Picture 1" descr="manager2-no-circl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70444" y="3235218"/>
            <a:ext cx="1415043" cy="1407325"/>
          </a:xfrm>
          <a:prstGeom prst="rect">
            <a:avLst/>
          </a:prstGeom>
        </p:spPr>
      </p:pic>
      <p:sp>
        <p:nvSpPr>
          <p:cNvPr id="24" name="Right Arrow 23"/>
          <p:cNvSpPr>
            <a:spLocks noChangeAspect="1"/>
          </p:cNvSpPr>
          <p:nvPr/>
        </p:nvSpPr>
        <p:spPr>
          <a:xfrm>
            <a:off x="4081611" y="3088168"/>
            <a:ext cx="635909" cy="2286062"/>
          </a:xfrm>
          <a:prstGeom prst="rightArrow">
            <a:avLst>
              <a:gd name="adj1" fmla="val 44352"/>
              <a:gd name="adj2" fmla="val 67797"/>
            </a:avLst>
          </a:prstGeom>
          <a:solidFill>
            <a:schemeClr val="accent1"/>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42" name="Rectangle 4"/>
          <p:cNvSpPr>
            <a:spLocks noGrp="1" noChangeArrowheads="1"/>
          </p:cNvSpPr>
          <p:nvPr>
            <p:ph type="title"/>
          </p:nvPr>
        </p:nvSpPr>
        <p:spPr/>
        <p:txBody>
          <a:bodyPr>
            <a:normAutofit/>
          </a:bodyPr>
          <a:lstStyle/>
          <a:p>
            <a:r>
              <a:rPr lang="en-US" dirty="0" smtClean="0"/>
              <a:t>Conventional Approach</a:t>
            </a:r>
            <a:endParaRPr lang="en-US" sz="1800" i="1" dirty="0" smtClean="0"/>
          </a:p>
        </p:txBody>
      </p:sp>
      <p:sp>
        <p:nvSpPr>
          <p:cNvPr id="10243" name="Text Box 51"/>
          <p:cNvSpPr txBox="1">
            <a:spLocks noChangeArrowheads="1"/>
          </p:cNvSpPr>
          <p:nvPr/>
        </p:nvSpPr>
        <p:spPr bwMode="auto">
          <a:xfrm>
            <a:off x="443546" y="1954469"/>
            <a:ext cx="2120419" cy="4220643"/>
          </a:xfrm>
          <a:prstGeom prst="rect">
            <a:avLst/>
          </a:prstGeom>
          <a:noFill/>
          <a:ln w="9525" algn="ctr">
            <a:noFill/>
            <a:miter lim="800000"/>
            <a:headEnd/>
            <a:tailEnd/>
          </a:ln>
        </p:spPr>
        <p:txBody>
          <a:bodyPr wrap="square">
            <a:spAutoFit/>
          </a:bodyPr>
          <a:lstStyle/>
          <a:p>
            <a:pPr marL="169863" indent="-169863">
              <a:lnSpc>
                <a:spcPct val="120000"/>
              </a:lnSpc>
              <a:buFontTx/>
              <a:buChar char="•"/>
            </a:pPr>
            <a:r>
              <a:rPr lang="en-US" sz="1600" dirty="0" smtClean="0">
                <a:solidFill>
                  <a:srgbClr val="5C5C5C"/>
                </a:solidFill>
              </a:rPr>
              <a:t>Specify </a:t>
            </a:r>
            <a:r>
              <a:rPr lang="en-US" sz="1600" dirty="0">
                <a:solidFill>
                  <a:srgbClr val="5C5C5C"/>
                </a:solidFill>
              </a:rPr>
              <a:t>Buy </a:t>
            </a:r>
            <a:r>
              <a:rPr lang="en-US" sz="1600" dirty="0" smtClean="0">
                <a:solidFill>
                  <a:srgbClr val="5C5C5C"/>
                </a:solidFill>
              </a:rPr>
              <a:t>Quantities / Manage demand</a:t>
            </a:r>
            <a:endParaRPr lang="en-US" sz="1600" dirty="0">
              <a:solidFill>
                <a:srgbClr val="5C5C5C"/>
              </a:solidFill>
            </a:endParaRPr>
          </a:p>
          <a:p>
            <a:pPr marL="169863" indent="-169863">
              <a:lnSpc>
                <a:spcPct val="120000"/>
              </a:lnSpc>
              <a:buFontTx/>
              <a:buChar char="•"/>
            </a:pPr>
            <a:r>
              <a:rPr lang="en-US" sz="1600" dirty="0">
                <a:solidFill>
                  <a:srgbClr val="5C5C5C"/>
                </a:solidFill>
              </a:rPr>
              <a:t>Pay for each on a Unit Price or Transaction basis</a:t>
            </a:r>
          </a:p>
          <a:p>
            <a:pPr marL="169863" indent="-169863">
              <a:lnSpc>
                <a:spcPct val="120000"/>
              </a:lnSpc>
              <a:buFontTx/>
              <a:buChar char="•"/>
            </a:pPr>
            <a:r>
              <a:rPr lang="en-US" sz="1600" dirty="0">
                <a:solidFill>
                  <a:srgbClr val="5C5C5C"/>
                </a:solidFill>
              </a:rPr>
              <a:t>Assume all risk for:</a:t>
            </a:r>
          </a:p>
          <a:p>
            <a:pPr marL="347663" lvl="1" indent="-184150">
              <a:lnSpc>
                <a:spcPct val="120000"/>
              </a:lnSpc>
              <a:buFont typeface="Arial" pitchFamily="34" charset="0"/>
              <a:buChar char="‒"/>
            </a:pPr>
            <a:r>
              <a:rPr lang="en-US" sz="1600" dirty="0">
                <a:solidFill>
                  <a:srgbClr val="5C5C5C"/>
                </a:solidFill>
              </a:rPr>
              <a:t>right product</a:t>
            </a:r>
          </a:p>
          <a:p>
            <a:pPr marL="347663" lvl="1" indent="-184150">
              <a:lnSpc>
                <a:spcPct val="120000"/>
              </a:lnSpc>
              <a:buFont typeface="Arial" pitchFamily="34" charset="0"/>
              <a:buChar char="‒"/>
            </a:pPr>
            <a:r>
              <a:rPr lang="en-US" sz="1600" dirty="0">
                <a:solidFill>
                  <a:srgbClr val="5C5C5C"/>
                </a:solidFill>
              </a:rPr>
              <a:t>right locations</a:t>
            </a:r>
          </a:p>
          <a:p>
            <a:pPr marL="347663" lvl="1" indent="-184150">
              <a:lnSpc>
                <a:spcPct val="120000"/>
              </a:lnSpc>
              <a:buFont typeface="Arial" pitchFamily="34" charset="0"/>
              <a:buChar char="‒"/>
            </a:pPr>
            <a:r>
              <a:rPr lang="en-US" sz="1600" dirty="0">
                <a:solidFill>
                  <a:srgbClr val="5C5C5C"/>
                </a:solidFill>
              </a:rPr>
              <a:t>right time</a:t>
            </a:r>
          </a:p>
          <a:p>
            <a:pPr marL="347663" lvl="1" indent="-184150">
              <a:lnSpc>
                <a:spcPct val="120000"/>
              </a:lnSpc>
              <a:buFont typeface="Arial" pitchFamily="34" charset="0"/>
              <a:buChar char="‒"/>
            </a:pPr>
            <a:r>
              <a:rPr lang="en-US" sz="1600" dirty="0">
                <a:solidFill>
                  <a:srgbClr val="5C5C5C"/>
                </a:solidFill>
              </a:rPr>
              <a:t>right </a:t>
            </a:r>
            <a:r>
              <a:rPr lang="en-US" sz="1600" dirty="0" smtClean="0">
                <a:solidFill>
                  <a:srgbClr val="5C5C5C"/>
                </a:solidFill>
              </a:rPr>
              <a:t>quantities</a:t>
            </a:r>
          </a:p>
          <a:p>
            <a:pPr marL="347663" lvl="1" indent="-184150">
              <a:lnSpc>
                <a:spcPct val="120000"/>
              </a:lnSpc>
              <a:buFont typeface="Arial" pitchFamily="34" charset="0"/>
              <a:buChar char="‒"/>
            </a:pPr>
            <a:r>
              <a:rPr lang="en-US" sz="1600" dirty="0" smtClean="0">
                <a:solidFill>
                  <a:srgbClr val="5C5C5C"/>
                </a:solidFill>
              </a:rPr>
              <a:t>Customer satisfaction</a:t>
            </a:r>
          </a:p>
          <a:p>
            <a:pPr marL="347663" lvl="1" indent="-184150">
              <a:lnSpc>
                <a:spcPct val="120000"/>
              </a:lnSpc>
              <a:buFont typeface="Arial" pitchFamily="34" charset="0"/>
              <a:buChar char="‒"/>
            </a:pPr>
            <a:r>
              <a:rPr lang="en-US" sz="1600" dirty="0" smtClean="0">
                <a:solidFill>
                  <a:srgbClr val="5C5C5C"/>
                </a:solidFill>
              </a:rPr>
              <a:t>System uptime</a:t>
            </a:r>
            <a:endParaRPr lang="en-US" sz="1600" dirty="0">
              <a:solidFill>
                <a:srgbClr val="5C5C5C"/>
              </a:solidFill>
            </a:endParaRPr>
          </a:p>
        </p:txBody>
      </p:sp>
      <p:sp>
        <p:nvSpPr>
          <p:cNvPr id="19" name="Slide Number Placeholder 18"/>
          <p:cNvSpPr>
            <a:spLocks noGrp="1"/>
          </p:cNvSpPr>
          <p:nvPr>
            <p:ph type="sldNum" sz="quarter" idx="10"/>
          </p:nvPr>
        </p:nvSpPr>
        <p:spPr/>
        <p:txBody>
          <a:bodyPr/>
          <a:lstStyle/>
          <a:p>
            <a:fld id="{0A9724E5-0A80-3C41-8955-F8E17D92E2DB}" type="slidenum">
              <a:rPr lang="en-US" smtClean="0"/>
              <a:pPr/>
              <a:t>6</a:t>
            </a:fld>
            <a:endParaRPr lang="en-US" dirty="0"/>
          </a:p>
        </p:txBody>
      </p:sp>
      <p:sp>
        <p:nvSpPr>
          <p:cNvPr id="28" name="Rounded Rectangle 27"/>
          <p:cNvSpPr/>
          <p:nvPr/>
        </p:nvSpPr>
        <p:spPr>
          <a:xfrm>
            <a:off x="4385913" y="2864116"/>
            <a:ext cx="1462816" cy="221272"/>
          </a:xfrm>
          <a:prstGeom prst="roundRect">
            <a:avLst/>
          </a:prstGeom>
          <a:ln w="9525"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CONTRACT MFG</a:t>
            </a:r>
            <a:endParaRPr lang="en-US" sz="1100" b="1" dirty="0">
              <a:solidFill>
                <a:srgbClr val="5C5C5C"/>
              </a:solidFill>
            </a:endParaRPr>
          </a:p>
        </p:txBody>
      </p:sp>
      <p:sp>
        <p:nvSpPr>
          <p:cNvPr id="29" name="Rounded Rectangle 28"/>
          <p:cNvSpPr/>
          <p:nvPr/>
        </p:nvSpPr>
        <p:spPr>
          <a:xfrm>
            <a:off x="5443125" y="4249908"/>
            <a:ext cx="1281794" cy="203610"/>
          </a:xfrm>
          <a:prstGeom prst="roundRect">
            <a:avLst/>
          </a:prstGeom>
          <a:ln w="9525"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CALL CENTER</a:t>
            </a:r>
            <a:endParaRPr lang="en-US" sz="1100" b="1" dirty="0">
              <a:solidFill>
                <a:srgbClr val="5C5C5C"/>
              </a:solidFill>
            </a:endParaRPr>
          </a:p>
        </p:txBody>
      </p:sp>
      <p:sp>
        <p:nvSpPr>
          <p:cNvPr id="30" name="Rounded Rectangle 29"/>
          <p:cNvSpPr/>
          <p:nvPr/>
        </p:nvSpPr>
        <p:spPr>
          <a:xfrm>
            <a:off x="6154913" y="2859879"/>
            <a:ext cx="1951044" cy="221272"/>
          </a:xfrm>
          <a:prstGeom prst="roundRect">
            <a:avLst/>
          </a:prstGeom>
          <a:ln w="9525"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WAREHOUSE PROVIDER</a:t>
            </a:r>
            <a:endParaRPr lang="en-US" sz="1100" b="1" dirty="0">
              <a:solidFill>
                <a:srgbClr val="5C5C5C"/>
              </a:solidFill>
            </a:endParaRPr>
          </a:p>
        </p:txBody>
      </p:sp>
      <p:sp>
        <p:nvSpPr>
          <p:cNvPr id="40" name="Rounded Rectangle 39"/>
          <p:cNvSpPr/>
          <p:nvPr/>
        </p:nvSpPr>
        <p:spPr>
          <a:xfrm>
            <a:off x="7211924" y="4232246"/>
            <a:ext cx="1797316" cy="221272"/>
          </a:xfrm>
          <a:prstGeom prst="roundRect">
            <a:avLst/>
          </a:prstGeom>
          <a:ln w="9525"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IT SERVICE PROVIDER</a:t>
            </a:r>
            <a:endParaRPr lang="en-US" sz="1100" b="1" dirty="0">
              <a:solidFill>
                <a:srgbClr val="5C5C5C"/>
              </a:solidFill>
            </a:endParaRPr>
          </a:p>
        </p:txBody>
      </p:sp>
      <p:sp>
        <p:nvSpPr>
          <p:cNvPr id="42" name="Rounded Rectangle 41"/>
          <p:cNvSpPr/>
          <p:nvPr/>
        </p:nvSpPr>
        <p:spPr>
          <a:xfrm>
            <a:off x="2656896" y="4499759"/>
            <a:ext cx="1263521" cy="616553"/>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COMPANY</a:t>
            </a:r>
          </a:p>
          <a:p>
            <a:pPr algn="ctr"/>
            <a:r>
              <a:rPr lang="en-US" sz="1100" b="1" dirty="0" smtClean="0">
                <a:solidFill>
                  <a:srgbClr val="5C5C5C"/>
                </a:solidFill>
              </a:rPr>
              <a:t>OUTSOURCE</a:t>
            </a:r>
          </a:p>
          <a:p>
            <a:pPr algn="ctr"/>
            <a:r>
              <a:rPr lang="en-US" sz="1100" b="1" dirty="0" smtClean="0">
                <a:solidFill>
                  <a:srgbClr val="5C5C5C"/>
                </a:solidFill>
              </a:rPr>
              <a:t>MANAGER</a:t>
            </a:r>
            <a:endParaRPr lang="en-US" sz="1100" b="1" dirty="0">
              <a:solidFill>
                <a:srgbClr val="5C5C5C"/>
              </a:solidFill>
            </a:endParaRPr>
          </a:p>
        </p:txBody>
      </p:sp>
      <p:sp>
        <p:nvSpPr>
          <p:cNvPr id="63" name="Oval Callout 62"/>
          <p:cNvSpPr>
            <a:spLocks noChangeArrowheads="1"/>
          </p:cNvSpPr>
          <p:nvPr/>
        </p:nvSpPr>
        <p:spPr bwMode="auto">
          <a:xfrm rot="10800000">
            <a:off x="5407393" y="4807686"/>
            <a:ext cx="3010940" cy="1234923"/>
          </a:xfrm>
          <a:prstGeom prst="wedgeEllipseCallout">
            <a:avLst>
              <a:gd name="adj1" fmla="val 502"/>
              <a:gd name="adj2" fmla="val 87762"/>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12" name="TextBox 11"/>
          <p:cNvSpPr txBox="1"/>
          <p:nvPr/>
        </p:nvSpPr>
        <p:spPr>
          <a:xfrm>
            <a:off x="5848729" y="5511755"/>
            <a:ext cx="2195063" cy="523220"/>
          </a:xfrm>
          <a:prstGeom prst="rect">
            <a:avLst/>
          </a:prstGeom>
          <a:noFill/>
        </p:spPr>
        <p:txBody>
          <a:bodyPr wrap="square" rtlCol="0">
            <a:spAutoFit/>
          </a:bodyPr>
          <a:lstStyle/>
          <a:p>
            <a:pPr algn="ctr"/>
            <a:r>
              <a:rPr lang="en-US" sz="2800" dirty="0" smtClean="0">
                <a:solidFill>
                  <a:srgbClr val="F87F00"/>
                </a:solidFill>
                <a:effectLst>
                  <a:outerShdw blurRad="50800" dist="38100" dir="2700000" algn="tl" rotWithShape="0">
                    <a:prstClr val="black">
                      <a:alpha val="40000"/>
                    </a:prstClr>
                  </a:outerShdw>
                </a:effectLst>
                <a:latin typeface="Impact"/>
                <a:cs typeface="Impact"/>
              </a:rPr>
              <a:t>LOW RISK</a:t>
            </a:r>
            <a:endParaRPr lang="en-US" sz="2800" dirty="0">
              <a:solidFill>
                <a:srgbClr val="F87F00"/>
              </a:solidFill>
              <a:effectLst>
                <a:outerShdw blurRad="50800" dist="38100" dir="2700000" algn="tl" rotWithShape="0">
                  <a:prstClr val="black">
                    <a:alpha val="40000"/>
                  </a:prstClr>
                </a:outerShdw>
              </a:effectLst>
              <a:latin typeface="Impact"/>
              <a:cs typeface="Impact"/>
            </a:endParaRPr>
          </a:p>
        </p:txBody>
      </p:sp>
      <p:sp>
        <p:nvSpPr>
          <p:cNvPr id="10" name="TextBox 9"/>
          <p:cNvSpPr txBox="1"/>
          <p:nvPr/>
        </p:nvSpPr>
        <p:spPr>
          <a:xfrm>
            <a:off x="5443124" y="4957772"/>
            <a:ext cx="2975210" cy="923330"/>
          </a:xfrm>
          <a:prstGeom prst="rect">
            <a:avLst/>
          </a:prstGeom>
          <a:noFill/>
        </p:spPr>
        <p:txBody>
          <a:bodyPr wrap="square" rtlCol="0">
            <a:spAutoFit/>
          </a:bodyPr>
          <a:lstStyle/>
          <a:p>
            <a:pPr algn="ctr"/>
            <a:r>
              <a:rPr lang="en-US" i="1" dirty="0">
                <a:solidFill>
                  <a:srgbClr val="5C5C5C"/>
                </a:solidFill>
              </a:rPr>
              <a:t>The </a:t>
            </a:r>
            <a:r>
              <a:rPr lang="en-US" i="1" u="sng" dirty="0">
                <a:solidFill>
                  <a:srgbClr val="5C5C5C"/>
                </a:solidFill>
              </a:rPr>
              <a:t>more</a:t>
            </a:r>
            <a:r>
              <a:rPr lang="en-US" i="1" dirty="0">
                <a:solidFill>
                  <a:srgbClr val="5C5C5C"/>
                </a:solidFill>
              </a:rPr>
              <a:t> </a:t>
            </a:r>
            <a:r>
              <a:rPr lang="en-US" i="1" dirty="0" smtClean="0">
                <a:solidFill>
                  <a:srgbClr val="5C5C5C"/>
                </a:solidFill>
              </a:rPr>
              <a:t>we sell,</a:t>
            </a:r>
          </a:p>
          <a:p>
            <a:pPr algn="ctr"/>
            <a:r>
              <a:rPr lang="en-US" i="1" dirty="0" smtClean="0">
                <a:solidFill>
                  <a:srgbClr val="5C5C5C"/>
                </a:solidFill>
              </a:rPr>
              <a:t>The more profit </a:t>
            </a:r>
            <a:r>
              <a:rPr lang="en-US" i="1" dirty="0">
                <a:solidFill>
                  <a:srgbClr val="5C5C5C"/>
                </a:solidFill>
              </a:rPr>
              <a:t>we make!</a:t>
            </a:r>
          </a:p>
          <a:p>
            <a:endParaRPr lang="en-US" dirty="0">
              <a:solidFill>
                <a:srgbClr val="5C5C5C"/>
              </a:solidFill>
            </a:endParaRPr>
          </a:p>
        </p:txBody>
      </p:sp>
      <p:sp>
        <p:nvSpPr>
          <p:cNvPr id="26" name="TextBox 25"/>
          <p:cNvSpPr txBox="1"/>
          <p:nvPr/>
        </p:nvSpPr>
        <p:spPr>
          <a:xfrm>
            <a:off x="2190850" y="5153725"/>
            <a:ext cx="2195063" cy="523220"/>
          </a:xfrm>
          <a:prstGeom prst="rect">
            <a:avLst/>
          </a:prstGeom>
          <a:noFill/>
        </p:spPr>
        <p:txBody>
          <a:bodyPr wrap="square" rtlCol="0">
            <a:spAutoFit/>
          </a:bodyPr>
          <a:lstStyle/>
          <a:p>
            <a:pPr algn="ctr"/>
            <a:r>
              <a:rPr lang="en-US" sz="2800" dirty="0" smtClean="0">
                <a:solidFill>
                  <a:srgbClr val="F87F00"/>
                </a:solidFill>
                <a:effectLst>
                  <a:outerShdw blurRad="50800" dist="38100" dir="2700000" algn="tl" rotWithShape="0">
                    <a:prstClr val="black">
                      <a:alpha val="40000"/>
                    </a:prstClr>
                  </a:outerShdw>
                </a:effectLst>
                <a:latin typeface="Impact"/>
                <a:cs typeface="Impact"/>
              </a:rPr>
              <a:t>HIGH RISK</a:t>
            </a:r>
            <a:endParaRPr lang="en-US" sz="2800" dirty="0">
              <a:solidFill>
                <a:srgbClr val="F87F00"/>
              </a:solidFill>
              <a:effectLst>
                <a:outerShdw blurRad="50800" dist="38100" dir="2700000" algn="tl" rotWithShape="0">
                  <a:prstClr val="black">
                    <a:alpha val="40000"/>
                  </a:prstClr>
                </a:outerShdw>
              </a:effectLst>
              <a:latin typeface="Impact"/>
              <a:cs typeface="Impact"/>
            </a:endParaRPr>
          </a:p>
        </p:txBody>
      </p:sp>
      <p:sp>
        <p:nvSpPr>
          <p:cNvPr id="6" name="TextBox 5"/>
          <p:cNvSpPr txBox="1"/>
          <p:nvPr/>
        </p:nvSpPr>
        <p:spPr>
          <a:xfrm>
            <a:off x="457200" y="1117599"/>
            <a:ext cx="8215945" cy="461665"/>
          </a:xfrm>
          <a:prstGeom prst="rect">
            <a:avLst/>
          </a:prstGeom>
          <a:noFill/>
        </p:spPr>
        <p:txBody>
          <a:bodyPr wrap="square" rtlCol="0">
            <a:spAutoFit/>
          </a:bodyPr>
          <a:lstStyle/>
          <a:p>
            <a:r>
              <a:rPr lang="en-US" sz="2400" i="1" dirty="0"/>
              <a:t>There Is An Inherent Flaw In The Business Model</a:t>
            </a:r>
            <a:endParaRPr lang="en-US" sz="2400" dirty="0"/>
          </a:p>
        </p:txBody>
      </p:sp>
    </p:spTree>
    <p:extLst>
      <p:ext uri="{BB962C8B-B14F-4D97-AF65-F5344CB8AC3E}">
        <p14:creationId xmlns:p14="http://schemas.microsoft.com/office/powerpoint/2010/main" val="341288073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dissolve">
                                      <p:cBhvr>
                                        <p:cTn id="13" dur="500"/>
                                        <p:tgtEl>
                                          <p:spTgt spid="6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dissolv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12" grpId="0"/>
      <p:bldP spid="10"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anager3-no-circ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9653" y="3050464"/>
            <a:ext cx="1426038" cy="1296162"/>
          </a:xfrm>
          <a:prstGeom prst="rect">
            <a:avLst/>
          </a:prstGeom>
        </p:spPr>
      </p:pic>
      <p:sp>
        <p:nvSpPr>
          <p:cNvPr id="20" name="Right Arrow 19"/>
          <p:cNvSpPr>
            <a:spLocks noChangeAspect="1"/>
          </p:cNvSpPr>
          <p:nvPr/>
        </p:nvSpPr>
        <p:spPr>
          <a:xfrm>
            <a:off x="3480911" y="2182221"/>
            <a:ext cx="884276" cy="3178929"/>
          </a:xfrm>
          <a:prstGeom prst="rightArrow">
            <a:avLst>
              <a:gd name="adj1" fmla="val 44352"/>
              <a:gd name="adj2" fmla="val 67797"/>
            </a:avLst>
          </a:prstGeom>
          <a:solidFill>
            <a:schemeClr val="accent1"/>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032341" y="3285230"/>
            <a:ext cx="1017260" cy="1017260"/>
          </a:xfrm>
          <a:prstGeom prst="ellipse">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3" name="Picture 22" descr="manager2-no-circ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7364" y="2939301"/>
            <a:ext cx="1415043" cy="1407325"/>
          </a:xfrm>
          <a:prstGeom prst="rect">
            <a:avLst/>
          </a:prstGeom>
        </p:spPr>
      </p:pic>
      <p:sp>
        <p:nvSpPr>
          <p:cNvPr id="2053" name="Rectangle 15"/>
          <p:cNvSpPr>
            <a:spLocks noGrp="1" noChangeArrowheads="1"/>
          </p:cNvSpPr>
          <p:nvPr>
            <p:ph type="title"/>
          </p:nvPr>
        </p:nvSpPr>
        <p:spPr>
          <a:xfrm>
            <a:off x="471948" y="94947"/>
            <a:ext cx="8244349" cy="733425"/>
          </a:xfrm>
        </p:spPr>
        <p:txBody>
          <a:bodyPr>
            <a:normAutofit/>
          </a:bodyPr>
          <a:lstStyle/>
          <a:p>
            <a:r>
              <a:rPr lang="en-US" dirty="0" smtClean="0"/>
              <a:t>Vested Approach</a:t>
            </a:r>
            <a:endParaRPr lang="en-US" sz="2800" i="1" dirty="0" smtClean="0"/>
          </a:p>
        </p:txBody>
      </p:sp>
      <p:sp>
        <p:nvSpPr>
          <p:cNvPr id="439313" name="AutoShape 17"/>
          <p:cNvSpPr>
            <a:spLocks noChangeArrowheads="1"/>
          </p:cNvSpPr>
          <p:nvPr/>
        </p:nvSpPr>
        <p:spPr bwMode="auto">
          <a:xfrm>
            <a:off x="4207244" y="1739213"/>
            <a:ext cx="2237192" cy="1127878"/>
          </a:xfrm>
          <a:prstGeom prst="wedgeRoundRectCallout">
            <a:avLst>
              <a:gd name="adj1" fmla="val -1998"/>
              <a:gd name="adj2" fmla="val 73849"/>
              <a:gd name="adj3" fmla="val 16667"/>
            </a:avLst>
          </a:prstGeom>
          <a:solidFill>
            <a:schemeClr val="bg2">
              <a:lumMod val="50000"/>
            </a:schemeClr>
          </a:solidFill>
          <a:ln w="9525" algn="ctr">
            <a:noFill/>
            <a:miter lim="800000"/>
            <a:headEnd/>
            <a:tailEnd/>
          </a:ln>
          <a:effectLst>
            <a:outerShdw blurRad="50800" dist="38100" dir="2700000" algn="tl" rotWithShape="0">
              <a:prstClr val="black">
                <a:alpha val="40000"/>
              </a:prstClr>
            </a:outerShdw>
          </a:effectLst>
        </p:spPr>
        <p:txBody>
          <a:bodyPr/>
          <a:lstStyle/>
          <a:p>
            <a:pPr algn="ctr"/>
            <a:r>
              <a:rPr lang="en-US" sz="2000" dirty="0">
                <a:solidFill>
                  <a:schemeClr val="bg1"/>
                </a:solidFill>
              </a:rPr>
              <a:t>The </a:t>
            </a:r>
            <a:r>
              <a:rPr lang="en-US" sz="2000" u="sng" dirty="0">
                <a:solidFill>
                  <a:schemeClr val="bg1"/>
                </a:solidFill>
              </a:rPr>
              <a:t>less</a:t>
            </a:r>
            <a:r>
              <a:rPr lang="en-US" sz="2000" dirty="0">
                <a:solidFill>
                  <a:schemeClr val="bg1"/>
                </a:solidFill>
              </a:rPr>
              <a:t> </a:t>
            </a:r>
            <a:r>
              <a:rPr lang="en-US" sz="2000" dirty="0" smtClean="0">
                <a:solidFill>
                  <a:schemeClr val="bg1"/>
                </a:solidFill>
              </a:rPr>
              <a:t>I </a:t>
            </a:r>
            <a:r>
              <a:rPr lang="en-US" sz="2000" dirty="0">
                <a:solidFill>
                  <a:schemeClr val="bg1"/>
                </a:solidFill>
              </a:rPr>
              <a:t>use, </a:t>
            </a:r>
            <a:r>
              <a:rPr lang="en-US" sz="2000" dirty="0" smtClean="0">
                <a:solidFill>
                  <a:schemeClr val="bg1"/>
                </a:solidFill>
              </a:rPr>
              <a:t>the more profit </a:t>
            </a:r>
          </a:p>
          <a:p>
            <a:pPr algn="ctr"/>
            <a:r>
              <a:rPr lang="en-US" sz="2000" dirty="0" smtClean="0">
                <a:solidFill>
                  <a:schemeClr val="bg1"/>
                </a:solidFill>
              </a:rPr>
              <a:t>I </a:t>
            </a:r>
            <a:r>
              <a:rPr lang="en-US" sz="2000" dirty="0">
                <a:solidFill>
                  <a:schemeClr val="bg1"/>
                </a:solidFill>
              </a:rPr>
              <a:t>make!</a:t>
            </a:r>
          </a:p>
        </p:txBody>
      </p:sp>
      <p:sp>
        <p:nvSpPr>
          <p:cNvPr id="2056" name="Text Box 18"/>
          <p:cNvSpPr txBox="1">
            <a:spLocks noChangeArrowheads="1"/>
          </p:cNvSpPr>
          <p:nvPr/>
        </p:nvSpPr>
        <p:spPr bwMode="auto">
          <a:xfrm>
            <a:off x="6605588" y="1192213"/>
            <a:ext cx="184150" cy="336550"/>
          </a:xfrm>
          <a:prstGeom prst="rect">
            <a:avLst/>
          </a:prstGeom>
          <a:noFill/>
          <a:ln w="9525" algn="ctr">
            <a:noFill/>
            <a:miter lim="800000"/>
            <a:headEnd/>
            <a:tailEnd/>
          </a:ln>
        </p:spPr>
        <p:txBody>
          <a:bodyPr wrap="none">
            <a:spAutoFit/>
          </a:bodyPr>
          <a:lstStyle/>
          <a:p>
            <a:pPr algn="ctr"/>
            <a:endParaRPr lang="en-US" sz="1600" dirty="0">
              <a:solidFill>
                <a:schemeClr val="bg1"/>
              </a:solidFill>
            </a:endParaRPr>
          </a:p>
        </p:txBody>
      </p:sp>
      <p:sp>
        <p:nvSpPr>
          <p:cNvPr id="2059" name="Text Box 23"/>
          <p:cNvSpPr txBox="1">
            <a:spLocks noChangeArrowheads="1"/>
          </p:cNvSpPr>
          <p:nvPr/>
        </p:nvSpPr>
        <p:spPr bwMode="auto">
          <a:xfrm>
            <a:off x="600612" y="5071166"/>
            <a:ext cx="3032852" cy="928459"/>
          </a:xfrm>
          <a:prstGeom prst="rect">
            <a:avLst/>
          </a:prstGeom>
          <a:noFill/>
          <a:ln w="9525" algn="ctr">
            <a:noFill/>
            <a:miter lim="800000"/>
            <a:headEnd/>
            <a:tailEnd/>
          </a:ln>
        </p:spPr>
        <p:txBody>
          <a:bodyPr wrap="square">
            <a:spAutoFit/>
          </a:bodyPr>
          <a:lstStyle/>
          <a:p>
            <a:pPr marL="165100" indent="-165100">
              <a:lnSpc>
                <a:spcPct val="90000"/>
              </a:lnSpc>
              <a:buFont typeface="Arial"/>
              <a:buChar char="•"/>
            </a:pPr>
            <a:r>
              <a:rPr lang="en-US" sz="2000" dirty="0" smtClean="0">
                <a:solidFill>
                  <a:srgbClr val="5C5C5C"/>
                </a:solidFill>
                <a:latin typeface="+mj-lt"/>
              </a:rPr>
              <a:t>Specify Performance </a:t>
            </a:r>
            <a:br>
              <a:rPr lang="en-US" sz="2000" dirty="0" smtClean="0">
                <a:solidFill>
                  <a:srgbClr val="5C5C5C"/>
                </a:solidFill>
                <a:latin typeface="+mj-lt"/>
              </a:rPr>
            </a:br>
            <a:r>
              <a:rPr lang="en-US" sz="2000" dirty="0" smtClean="0">
                <a:solidFill>
                  <a:srgbClr val="5C5C5C"/>
                </a:solidFill>
                <a:latin typeface="+mj-lt"/>
              </a:rPr>
              <a:t>Outcomes</a:t>
            </a:r>
          </a:p>
          <a:p>
            <a:pPr marL="165100" indent="-165100">
              <a:lnSpc>
                <a:spcPct val="90000"/>
              </a:lnSpc>
              <a:buFont typeface="Arial"/>
              <a:buChar char="•"/>
            </a:pPr>
            <a:r>
              <a:rPr lang="en-US" sz="2000" dirty="0" smtClean="0">
                <a:solidFill>
                  <a:srgbClr val="5C5C5C"/>
                </a:solidFill>
                <a:latin typeface="+mj-lt"/>
              </a:rPr>
              <a:t>Prioritize internal efforts</a:t>
            </a:r>
            <a:endParaRPr lang="en-US" sz="2000" dirty="0">
              <a:solidFill>
                <a:srgbClr val="5C5C5C"/>
              </a:solidFill>
              <a:latin typeface="+mj-lt"/>
            </a:endParaRPr>
          </a:p>
        </p:txBody>
      </p:sp>
      <p:sp>
        <p:nvSpPr>
          <p:cNvPr id="16" name="Slide Number Placeholder 15"/>
          <p:cNvSpPr>
            <a:spLocks noGrp="1"/>
          </p:cNvSpPr>
          <p:nvPr>
            <p:ph type="sldNum" sz="quarter" idx="10"/>
          </p:nvPr>
        </p:nvSpPr>
        <p:spPr/>
        <p:txBody>
          <a:bodyPr/>
          <a:lstStyle/>
          <a:p>
            <a:fld id="{0A9724E5-0A80-3C41-8955-F8E17D92E2DB}" type="slidenum">
              <a:rPr lang="en-US" smtClean="0"/>
              <a:pPr/>
              <a:t>7</a:t>
            </a:fld>
            <a:endParaRPr lang="en-US" dirty="0"/>
          </a:p>
        </p:txBody>
      </p:sp>
      <p:sp>
        <p:nvSpPr>
          <p:cNvPr id="17" name="Text Box 23"/>
          <p:cNvSpPr txBox="1">
            <a:spLocks noChangeArrowheads="1"/>
          </p:cNvSpPr>
          <p:nvPr/>
        </p:nvSpPr>
        <p:spPr bwMode="auto">
          <a:xfrm>
            <a:off x="4502929" y="5071166"/>
            <a:ext cx="3992491" cy="928459"/>
          </a:xfrm>
          <a:prstGeom prst="rect">
            <a:avLst/>
          </a:prstGeom>
          <a:noFill/>
          <a:ln w="9525" algn="ctr">
            <a:noFill/>
            <a:miter lim="800000"/>
            <a:headEnd/>
            <a:tailEnd/>
          </a:ln>
        </p:spPr>
        <p:txBody>
          <a:bodyPr wrap="square">
            <a:spAutoFit/>
          </a:bodyPr>
          <a:lstStyle/>
          <a:p>
            <a:pPr marL="234950" indent="-234950">
              <a:lnSpc>
                <a:spcPct val="90000"/>
              </a:lnSpc>
              <a:buFont typeface="Arial"/>
              <a:buChar char="•"/>
            </a:pPr>
            <a:r>
              <a:rPr lang="en-US" sz="2000" dirty="0" smtClean="0">
                <a:solidFill>
                  <a:srgbClr val="5C5C5C"/>
                </a:solidFill>
                <a:latin typeface="+mj-lt"/>
              </a:rPr>
              <a:t>Develop Solutions</a:t>
            </a:r>
          </a:p>
          <a:p>
            <a:pPr marL="234950" indent="-234950">
              <a:lnSpc>
                <a:spcPct val="90000"/>
              </a:lnSpc>
              <a:buFont typeface="Arial"/>
              <a:buChar char="•"/>
            </a:pPr>
            <a:r>
              <a:rPr lang="en-US" sz="2000" dirty="0" smtClean="0">
                <a:solidFill>
                  <a:srgbClr val="5C5C5C"/>
                </a:solidFill>
                <a:latin typeface="+mj-lt"/>
              </a:rPr>
              <a:t>Motivated to improve </a:t>
            </a:r>
            <a:br>
              <a:rPr lang="en-US" sz="2000" dirty="0" smtClean="0">
                <a:solidFill>
                  <a:srgbClr val="5C5C5C"/>
                </a:solidFill>
                <a:latin typeface="+mj-lt"/>
              </a:rPr>
            </a:br>
            <a:r>
              <a:rPr lang="en-US" sz="2000" dirty="0" smtClean="0">
                <a:solidFill>
                  <a:srgbClr val="5C5C5C"/>
                </a:solidFill>
                <a:latin typeface="+mj-lt"/>
              </a:rPr>
              <a:t>processes and decrease costs</a:t>
            </a:r>
            <a:endParaRPr lang="en-US" sz="1600" dirty="0" smtClean="0">
              <a:solidFill>
                <a:srgbClr val="5C5C5C"/>
              </a:solidFill>
              <a:latin typeface="+mj-lt"/>
            </a:endParaRPr>
          </a:p>
        </p:txBody>
      </p:sp>
      <p:sp>
        <p:nvSpPr>
          <p:cNvPr id="14" name="AutoShape 17"/>
          <p:cNvSpPr>
            <a:spLocks noChangeArrowheads="1"/>
          </p:cNvSpPr>
          <p:nvPr/>
        </p:nvSpPr>
        <p:spPr bwMode="auto">
          <a:xfrm>
            <a:off x="7080008" y="2630503"/>
            <a:ext cx="1864577" cy="1579861"/>
          </a:xfrm>
          <a:prstGeom prst="wedgeRoundRectCallout">
            <a:avLst>
              <a:gd name="adj1" fmla="val -99831"/>
              <a:gd name="adj2" fmla="val -2820"/>
              <a:gd name="adj3" fmla="val 16667"/>
            </a:avLst>
          </a:prstGeom>
          <a:solidFill>
            <a:schemeClr val="bg2">
              <a:lumMod val="50000"/>
            </a:schemeClr>
          </a:solidFill>
          <a:ln w="9525" algn="ctr">
            <a:noFill/>
            <a:miter lim="800000"/>
            <a:headEnd/>
            <a:tailEnd/>
          </a:ln>
          <a:effectLst>
            <a:outerShdw blurRad="50800" dist="38100" dir="2700000" algn="tl" rotWithShape="0">
              <a:prstClr val="black">
                <a:alpha val="40000"/>
              </a:prstClr>
            </a:outerShdw>
          </a:effectLst>
        </p:spPr>
        <p:txBody>
          <a:bodyPr/>
          <a:lstStyle/>
          <a:p>
            <a:pPr algn="ctr"/>
            <a:r>
              <a:rPr lang="en-US" sz="2000" dirty="0" smtClean="0">
                <a:solidFill>
                  <a:schemeClr val="bg1"/>
                </a:solidFill>
              </a:rPr>
              <a:t>The more innovative I am, the more profit I make!</a:t>
            </a:r>
            <a:endParaRPr lang="en-US" sz="2000" dirty="0">
              <a:solidFill>
                <a:schemeClr val="bg1"/>
              </a:solidFill>
            </a:endParaRPr>
          </a:p>
        </p:txBody>
      </p:sp>
      <p:sp>
        <p:nvSpPr>
          <p:cNvPr id="3" name="TextBox 2"/>
          <p:cNvSpPr txBox="1"/>
          <p:nvPr/>
        </p:nvSpPr>
        <p:spPr>
          <a:xfrm>
            <a:off x="471947" y="1120401"/>
            <a:ext cx="7698215" cy="461665"/>
          </a:xfrm>
          <a:prstGeom prst="rect">
            <a:avLst/>
          </a:prstGeom>
          <a:noFill/>
        </p:spPr>
        <p:txBody>
          <a:bodyPr wrap="square" rtlCol="0">
            <a:spAutoFit/>
          </a:bodyPr>
          <a:lstStyle/>
          <a:p>
            <a:r>
              <a:rPr lang="en-US" sz="2400" dirty="0"/>
              <a:t>Both Parties Are Vested In Each Others Success</a:t>
            </a:r>
          </a:p>
        </p:txBody>
      </p:sp>
      <p:sp>
        <p:nvSpPr>
          <p:cNvPr id="21" name="TextBox 20"/>
          <p:cNvSpPr txBox="1"/>
          <p:nvPr/>
        </p:nvSpPr>
        <p:spPr>
          <a:xfrm>
            <a:off x="720729" y="4109135"/>
            <a:ext cx="2195063" cy="954107"/>
          </a:xfrm>
          <a:prstGeom prst="rect">
            <a:avLst/>
          </a:prstGeom>
          <a:noFill/>
        </p:spPr>
        <p:txBody>
          <a:bodyPr wrap="square" rtlCol="0">
            <a:spAutoFit/>
          </a:bodyPr>
          <a:lstStyle/>
          <a:p>
            <a:pPr algn="ctr"/>
            <a:r>
              <a:rPr lang="en-US" sz="2800" dirty="0" smtClean="0">
                <a:solidFill>
                  <a:srgbClr val="F87F00"/>
                </a:solidFill>
                <a:effectLst>
                  <a:outerShdw blurRad="50800" dist="38100" dir="2700000" algn="tl" rotWithShape="0">
                    <a:prstClr val="black">
                      <a:alpha val="40000"/>
                    </a:prstClr>
                  </a:outerShdw>
                </a:effectLst>
                <a:latin typeface="Impact"/>
                <a:cs typeface="Impact"/>
              </a:rPr>
              <a:t>SHARED RISK/REWARD</a:t>
            </a:r>
            <a:endParaRPr lang="en-US" sz="2800" dirty="0">
              <a:solidFill>
                <a:srgbClr val="F87F00"/>
              </a:solidFill>
              <a:effectLst>
                <a:outerShdw blurRad="50800" dist="38100" dir="2700000" algn="tl" rotWithShape="0">
                  <a:prstClr val="black">
                    <a:alpha val="40000"/>
                  </a:prstClr>
                </a:outerShdw>
              </a:effectLst>
              <a:latin typeface="Impact"/>
              <a:cs typeface="Impact"/>
            </a:endParaRPr>
          </a:p>
        </p:txBody>
      </p:sp>
      <p:sp>
        <p:nvSpPr>
          <p:cNvPr id="22" name="TextBox 21"/>
          <p:cNvSpPr txBox="1"/>
          <p:nvPr/>
        </p:nvSpPr>
        <p:spPr>
          <a:xfrm>
            <a:off x="4594675" y="4109135"/>
            <a:ext cx="2195063" cy="954107"/>
          </a:xfrm>
          <a:prstGeom prst="rect">
            <a:avLst/>
          </a:prstGeom>
          <a:noFill/>
        </p:spPr>
        <p:txBody>
          <a:bodyPr wrap="square" rtlCol="0">
            <a:spAutoFit/>
          </a:bodyPr>
          <a:lstStyle/>
          <a:p>
            <a:pPr algn="ctr"/>
            <a:r>
              <a:rPr lang="en-US" sz="2800" dirty="0" smtClean="0">
                <a:solidFill>
                  <a:srgbClr val="F87F00"/>
                </a:solidFill>
                <a:effectLst>
                  <a:outerShdw blurRad="50800" dist="38100" dir="2700000" algn="tl" rotWithShape="0">
                    <a:prstClr val="black">
                      <a:alpha val="40000"/>
                    </a:prstClr>
                  </a:outerShdw>
                </a:effectLst>
                <a:latin typeface="Impact"/>
                <a:cs typeface="Impact"/>
              </a:rPr>
              <a:t>SHARED RISK/REWARD</a:t>
            </a:r>
            <a:endParaRPr lang="en-US" sz="2800" dirty="0">
              <a:solidFill>
                <a:srgbClr val="F87F00"/>
              </a:solidFill>
              <a:effectLst>
                <a:outerShdw blurRad="50800" dist="38100" dir="2700000" algn="tl" rotWithShape="0">
                  <a:prstClr val="black">
                    <a:alpha val="40000"/>
                  </a:prstClr>
                </a:outerShdw>
              </a:effectLst>
              <a:latin typeface="Impact"/>
              <a:cs typeface="Impact"/>
            </a:endParaRPr>
          </a:p>
        </p:txBody>
      </p:sp>
      <p:pic>
        <p:nvPicPr>
          <p:cNvPr id="5" name="Picture 4" descr="dollar-sig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5792" y="3151395"/>
            <a:ext cx="1291452" cy="125483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332256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dissolv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39313"/>
                                        </p:tgtEl>
                                        <p:attrNameLst>
                                          <p:attrName>style.visibility</p:attrName>
                                        </p:attrNameLst>
                                      </p:cBhvr>
                                      <p:to>
                                        <p:strVal val="visible"/>
                                      </p:to>
                                    </p:set>
                                    <p:animEffect transition="in" filter="dissolve">
                                      <p:cBhvr>
                                        <p:cTn id="15" dur="500"/>
                                        <p:tgtEl>
                                          <p:spTgt spid="439313"/>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9313" grpId="0" animBg="1"/>
      <p:bldP spid="14" grpId="0" animBg="1"/>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Callout 32"/>
          <p:cNvSpPr>
            <a:spLocks noChangeArrowheads="1"/>
          </p:cNvSpPr>
          <p:nvPr/>
        </p:nvSpPr>
        <p:spPr bwMode="auto">
          <a:xfrm rot="10800000">
            <a:off x="602296" y="4414849"/>
            <a:ext cx="1976486" cy="1262217"/>
          </a:xfrm>
          <a:prstGeom prst="wedgeEllipseCallout">
            <a:avLst>
              <a:gd name="adj1" fmla="val -64329"/>
              <a:gd name="adj2" fmla="val -25622"/>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19" name="Isosceles Triangle 18"/>
          <p:cNvSpPr/>
          <p:nvPr/>
        </p:nvSpPr>
        <p:spPr>
          <a:xfrm>
            <a:off x="3261360" y="2912805"/>
            <a:ext cx="4251960" cy="3156156"/>
          </a:xfrm>
          <a:prstGeom prst="triangle">
            <a:avLst/>
          </a:prstGeom>
          <a:solidFill>
            <a:srgbClr val="F77F00"/>
          </a:solidFill>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600" b="1" dirty="0" smtClean="0"/>
              <a:t>PERFORMANCE PARTNERSHIPS THAT OPTIMIZES FOR MUTUAL DESIRED OUTCOMES</a:t>
            </a:r>
          </a:p>
          <a:p>
            <a:pPr algn="ctr"/>
            <a:endParaRPr lang="en-US" sz="1600" b="1" dirty="0" smtClean="0"/>
          </a:p>
          <a:p>
            <a:pPr algn="ctr"/>
            <a:endParaRPr lang="en-US" sz="1600" b="1" dirty="0"/>
          </a:p>
        </p:txBody>
      </p:sp>
      <p:sp>
        <p:nvSpPr>
          <p:cNvPr id="20" name="Rounded Rectangle 19"/>
          <p:cNvSpPr/>
          <p:nvPr/>
        </p:nvSpPr>
        <p:spPr>
          <a:xfrm>
            <a:off x="4998720" y="3886200"/>
            <a:ext cx="792480" cy="243840"/>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1400" b="1" dirty="0" smtClean="0">
                <a:solidFill>
                  <a:srgbClr val="5C5C5C"/>
                </a:solidFill>
              </a:rPr>
              <a:t>GOAL</a:t>
            </a:r>
            <a:endParaRPr lang="en-US" sz="1400" b="1" dirty="0">
              <a:solidFill>
                <a:srgbClr val="5C5C5C"/>
              </a:solidFill>
            </a:endParaRPr>
          </a:p>
        </p:txBody>
      </p:sp>
      <p:sp>
        <p:nvSpPr>
          <p:cNvPr id="158" name="Title 157"/>
          <p:cNvSpPr>
            <a:spLocks noGrp="1"/>
          </p:cNvSpPr>
          <p:nvPr>
            <p:ph type="title"/>
          </p:nvPr>
        </p:nvSpPr>
        <p:spPr>
          <a:xfrm>
            <a:off x="471948" y="122238"/>
            <a:ext cx="8214852" cy="782637"/>
          </a:xfrm>
        </p:spPr>
        <p:txBody>
          <a:bodyPr>
            <a:noAutofit/>
          </a:bodyPr>
          <a:lstStyle/>
          <a:p>
            <a:r>
              <a:rPr lang="en-US" dirty="0" smtClean="0"/>
              <a:t>Why Vested Works</a:t>
            </a:r>
            <a:endParaRPr lang="en-US" sz="2400" i="1" dirty="0"/>
          </a:p>
        </p:txBody>
      </p:sp>
      <p:sp>
        <p:nvSpPr>
          <p:cNvPr id="124" name="Content Placeholder 158"/>
          <p:cNvSpPr txBox="1">
            <a:spLocks/>
          </p:cNvSpPr>
          <p:nvPr/>
        </p:nvSpPr>
        <p:spPr bwMode="auto">
          <a:xfrm>
            <a:off x="368709" y="1709673"/>
            <a:ext cx="4502412" cy="28716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25425" marR="0" lvl="0" indent="-225425" algn="l" defTabSz="969963" rtl="0" eaLnBrk="0" fontAlgn="base" latinLnBrk="0" hangingPunct="0">
              <a:lnSpc>
                <a:spcPct val="100000"/>
              </a:lnSpc>
              <a:spcBef>
                <a:spcPct val="0"/>
              </a:spcBef>
              <a:spcAft>
                <a:spcPct val="20000"/>
              </a:spcAft>
              <a:buClr>
                <a:srgbClr val="5C5C5C"/>
              </a:buClr>
              <a:buSzPct val="100000"/>
              <a:buFont typeface="Arial" pitchFamily="34" charset="0"/>
              <a:buChar char="•"/>
              <a:tabLst/>
              <a:defRPr/>
            </a:pPr>
            <a:r>
              <a:rPr kumimoji="0" lang="en-US" sz="1800" b="0" i="0" u="none" strike="noStrike" kern="0" cap="none" spc="0" normalizeH="0" baseline="0" noProof="0" dirty="0" smtClean="0">
                <a:ln>
                  <a:noFill/>
                </a:ln>
                <a:solidFill>
                  <a:srgbClr val="5C5C5C"/>
                </a:solidFill>
                <a:effectLst/>
                <a:uLnTx/>
                <a:uFillTx/>
                <a:latin typeface="+mn-lt"/>
                <a:ea typeface="+mn-ea"/>
                <a:cs typeface="+mn-cs"/>
              </a:rPr>
              <a:t>Vested is the creation of a mutual symbiotic “deal” where all parties win.</a:t>
            </a:r>
          </a:p>
          <a:p>
            <a:pPr marL="225425" marR="0" lvl="0" indent="-225425" algn="l" defTabSz="969963" rtl="0" eaLnBrk="0" fontAlgn="base" latinLnBrk="0" hangingPunct="0">
              <a:lnSpc>
                <a:spcPct val="100000"/>
              </a:lnSpc>
              <a:spcBef>
                <a:spcPct val="0"/>
              </a:spcBef>
              <a:spcAft>
                <a:spcPct val="20000"/>
              </a:spcAft>
              <a:buClr>
                <a:srgbClr val="5C5C5C"/>
              </a:buClr>
              <a:buSzPct val="100000"/>
              <a:buFont typeface="Arial" pitchFamily="34" charset="0"/>
              <a:buChar char="•"/>
              <a:tabLst/>
              <a:defRPr/>
            </a:pPr>
            <a:r>
              <a:rPr kumimoji="0" lang="en-US" sz="1800" b="0" i="0" u="none" strike="noStrike" kern="0" cap="none" spc="0" normalizeH="0" baseline="0" noProof="0" dirty="0" smtClean="0">
                <a:ln>
                  <a:noFill/>
                </a:ln>
                <a:solidFill>
                  <a:srgbClr val="5C5C5C"/>
                </a:solidFill>
                <a:effectLst/>
                <a:uLnTx/>
                <a:uFillTx/>
                <a:latin typeface="+mn-lt"/>
                <a:ea typeface="+mn-ea"/>
                <a:cs typeface="+mn-cs"/>
              </a:rPr>
              <a:t>All parties become aligned to the same quantifiable objectives</a:t>
            </a:r>
          </a:p>
          <a:p>
            <a:pPr marL="225425" marR="0" lvl="0" indent="-225425" algn="l" defTabSz="969963" rtl="0" eaLnBrk="0" fontAlgn="base" latinLnBrk="0" hangingPunct="0">
              <a:lnSpc>
                <a:spcPct val="100000"/>
              </a:lnSpc>
              <a:spcBef>
                <a:spcPct val="0"/>
              </a:spcBef>
              <a:spcAft>
                <a:spcPct val="20000"/>
              </a:spcAft>
              <a:buClr>
                <a:srgbClr val="5C5C5C"/>
              </a:buClr>
              <a:buSzPct val="100000"/>
              <a:buFont typeface="Arial" pitchFamily="34" charset="0"/>
              <a:buChar char="•"/>
              <a:tabLst/>
              <a:defRPr/>
            </a:pPr>
            <a:r>
              <a:rPr kumimoji="0" lang="en-US" sz="1800" b="0" i="0" u="none" strike="noStrike" kern="0" cap="none" spc="0" normalizeH="0" baseline="0" noProof="0" dirty="0" smtClean="0">
                <a:ln>
                  <a:noFill/>
                </a:ln>
                <a:solidFill>
                  <a:srgbClr val="5C5C5C"/>
                </a:solidFill>
                <a:effectLst/>
                <a:uLnTx/>
                <a:uFillTx/>
                <a:latin typeface="+mn-lt"/>
                <a:ea typeface="+mn-ea"/>
                <a:cs typeface="+mn-cs"/>
              </a:rPr>
              <a:t>The rules of the game are clearly spelled out through the contract</a:t>
            </a:r>
          </a:p>
          <a:p>
            <a:pPr marL="225425" marR="0" lvl="0" indent="-225425" algn="l" defTabSz="969963" rtl="0" eaLnBrk="0" fontAlgn="base" latinLnBrk="0" hangingPunct="0">
              <a:lnSpc>
                <a:spcPct val="100000"/>
              </a:lnSpc>
              <a:spcBef>
                <a:spcPct val="0"/>
              </a:spcBef>
              <a:spcAft>
                <a:spcPct val="20000"/>
              </a:spcAft>
              <a:buClr>
                <a:srgbClr val="5C5C5C"/>
              </a:buClr>
              <a:buSzPct val="100000"/>
              <a:buFont typeface="Arial" pitchFamily="34" charset="0"/>
              <a:buChar char="•"/>
              <a:tabLst/>
              <a:defRPr/>
            </a:pPr>
            <a:r>
              <a:rPr kumimoji="0" lang="en-US" sz="1800" b="0" i="0" u="none" strike="noStrike" kern="0" cap="none" spc="0" normalizeH="0" baseline="0" noProof="0" dirty="0" smtClean="0">
                <a:ln>
                  <a:noFill/>
                </a:ln>
                <a:solidFill>
                  <a:srgbClr val="5C5C5C"/>
                </a:solidFill>
                <a:effectLst/>
                <a:uLnTx/>
                <a:uFillTx/>
                <a:latin typeface="+mn-lt"/>
                <a:ea typeface="+mn-ea"/>
                <a:cs typeface="+mn-cs"/>
              </a:rPr>
              <a:t>Contract incentives balance risk/reward, encourages supplier innovation</a:t>
            </a:r>
          </a:p>
          <a:p>
            <a:pPr marL="225425" marR="0" lvl="0" indent="-225425" algn="l" defTabSz="969963" rtl="0" eaLnBrk="0" fontAlgn="base" latinLnBrk="0" hangingPunct="0">
              <a:lnSpc>
                <a:spcPct val="100000"/>
              </a:lnSpc>
              <a:spcBef>
                <a:spcPct val="0"/>
              </a:spcBef>
              <a:spcAft>
                <a:spcPct val="20000"/>
              </a:spcAft>
              <a:buClr>
                <a:srgbClr val="5C5C5C"/>
              </a:buClr>
              <a:buSzPct val="100000"/>
              <a:buFont typeface="Arial" pitchFamily="34" charset="0"/>
              <a:buChar char="•"/>
              <a:tabLst/>
              <a:defRPr/>
            </a:pPr>
            <a:endParaRPr kumimoji="0" lang="en-US" sz="1800" b="0" i="0" u="none" strike="noStrike" kern="0" cap="none" spc="0" normalizeH="0" baseline="0" noProof="0" dirty="0" smtClean="0">
              <a:ln>
                <a:noFill/>
              </a:ln>
              <a:solidFill>
                <a:srgbClr val="5C5C5C"/>
              </a:solidFill>
              <a:effectLst/>
              <a:uLnTx/>
              <a:uFillTx/>
              <a:latin typeface="+mn-lt"/>
              <a:ea typeface="+mn-ea"/>
              <a:cs typeface="+mn-cs"/>
            </a:endParaRPr>
          </a:p>
          <a:p>
            <a:pPr marL="225425" marR="0" lvl="0" indent="-225425" algn="l" defTabSz="969963" rtl="0" eaLnBrk="0" fontAlgn="base" latinLnBrk="0" hangingPunct="0">
              <a:lnSpc>
                <a:spcPct val="100000"/>
              </a:lnSpc>
              <a:spcBef>
                <a:spcPct val="0"/>
              </a:spcBef>
              <a:spcAft>
                <a:spcPct val="20000"/>
              </a:spcAft>
              <a:buClr>
                <a:srgbClr val="5C5C5C"/>
              </a:buClr>
              <a:buSzPct val="100000"/>
              <a:buFont typeface="Arial" pitchFamily="34" charset="0"/>
              <a:buChar char="•"/>
              <a:tabLst/>
              <a:defRPr/>
            </a:pPr>
            <a:endParaRPr kumimoji="0" lang="en-US" sz="1800" b="0" i="0" u="none" strike="noStrike" kern="0" cap="none" spc="0" normalizeH="0" baseline="0" noProof="0" dirty="0">
              <a:ln>
                <a:noFill/>
              </a:ln>
              <a:solidFill>
                <a:srgbClr val="5C5C5C"/>
              </a:solidFill>
              <a:effectLst/>
              <a:uLnTx/>
              <a:uFillTx/>
              <a:latin typeface="+mn-lt"/>
              <a:ea typeface="+mn-ea"/>
              <a:cs typeface="+mn-cs"/>
            </a:endParaRPr>
          </a:p>
        </p:txBody>
      </p:sp>
      <p:sp>
        <p:nvSpPr>
          <p:cNvPr id="7175" name="TextBox 130"/>
          <p:cNvSpPr txBox="1">
            <a:spLocks noChangeArrowheads="1"/>
          </p:cNvSpPr>
          <p:nvPr/>
        </p:nvSpPr>
        <p:spPr bwMode="auto">
          <a:xfrm>
            <a:off x="586808" y="4473199"/>
            <a:ext cx="2011680" cy="1015663"/>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400" b="1" dirty="0">
                <a:solidFill>
                  <a:srgbClr val="F87F00"/>
                </a:solidFill>
                <a:latin typeface="+mj-lt"/>
                <a:cs typeface="Arial" pitchFamily="34" charset="0"/>
              </a:rPr>
              <a:t>I WIN </a:t>
            </a:r>
          </a:p>
          <a:p>
            <a:pPr algn="ctr" fontAlgn="base">
              <a:spcBef>
                <a:spcPct val="0"/>
              </a:spcBef>
              <a:spcAft>
                <a:spcPct val="0"/>
              </a:spcAft>
            </a:pPr>
            <a:r>
              <a:rPr lang="en-US" dirty="0">
                <a:solidFill>
                  <a:srgbClr val="F87F00"/>
                </a:solidFill>
                <a:latin typeface="+mj-lt"/>
                <a:cs typeface="Arial" pitchFamily="34" charset="0"/>
              </a:rPr>
              <a:t>with higher service levels</a:t>
            </a:r>
          </a:p>
        </p:txBody>
      </p:sp>
      <p:sp>
        <p:nvSpPr>
          <p:cNvPr id="17" name="Slide Number Placeholder 16"/>
          <p:cNvSpPr>
            <a:spLocks noGrp="1"/>
          </p:cNvSpPr>
          <p:nvPr>
            <p:ph type="sldNum" sz="quarter" idx="10"/>
          </p:nvPr>
        </p:nvSpPr>
        <p:spPr/>
        <p:txBody>
          <a:bodyPr/>
          <a:lstStyle/>
          <a:p>
            <a:fld id="{0A9724E5-0A80-3C41-8955-F8E17D92E2DB}" type="slidenum">
              <a:rPr lang="en-US" smtClean="0"/>
              <a:pPr/>
              <a:t>8</a:t>
            </a:fld>
            <a:endParaRPr lang="en-US" dirty="0"/>
          </a:p>
        </p:txBody>
      </p:sp>
      <p:sp>
        <p:nvSpPr>
          <p:cNvPr id="5" name="TextBox 4"/>
          <p:cNvSpPr txBox="1"/>
          <p:nvPr/>
        </p:nvSpPr>
        <p:spPr>
          <a:xfrm>
            <a:off x="511121" y="1115090"/>
            <a:ext cx="5225871" cy="461665"/>
          </a:xfrm>
          <a:prstGeom prst="rect">
            <a:avLst/>
          </a:prstGeom>
          <a:noFill/>
        </p:spPr>
        <p:txBody>
          <a:bodyPr wrap="square" rtlCol="0">
            <a:spAutoFit/>
          </a:bodyPr>
          <a:lstStyle/>
          <a:p>
            <a:r>
              <a:rPr lang="en-US" sz="2400" dirty="0" err="1"/>
              <a:t>WIIFWe</a:t>
            </a:r>
            <a:r>
              <a:rPr lang="en-US" sz="2400" dirty="0"/>
              <a:t> Drives Supplier Innovation</a:t>
            </a:r>
          </a:p>
        </p:txBody>
      </p:sp>
      <p:sp>
        <p:nvSpPr>
          <p:cNvPr id="31" name="Oval Callout 30"/>
          <p:cNvSpPr>
            <a:spLocks noChangeArrowheads="1"/>
          </p:cNvSpPr>
          <p:nvPr/>
        </p:nvSpPr>
        <p:spPr bwMode="auto">
          <a:xfrm rot="10800000">
            <a:off x="5780921" y="1393256"/>
            <a:ext cx="1976486" cy="1262217"/>
          </a:xfrm>
          <a:prstGeom prst="wedgeEllipseCallout">
            <a:avLst>
              <a:gd name="adj1" fmla="val 42917"/>
              <a:gd name="adj2" fmla="val -56410"/>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157" name="TextBox 130"/>
          <p:cNvSpPr txBox="1">
            <a:spLocks noChangeArrowheads="1"/>
          </p:cNvSpPr>
          <p:nvPr/>
        </p:nvSpPr>
        <p:spPr bwMode="auto">
          <a:xfrm>
            <a:off x="5791200" y="1442663"/>
            <a:ext cx="1950720" cy="1015663"/>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400" b="1" dirty="0">
                <a:solidFill>
                  <a:srgbClr val="F87F00"/>
                </a:solidFill>
                <a:latin typeface="+mn-lt"/>
                <a:cs typeface="Arial" pitchFamily="34" charset="0"/>
              </a:rPr>
              <a:t>I WIN </a:t>
            </a:r>
          </a:p>
          <a:p>
            <a:pPr algn="ctr" fontAlgn="base">
              <a:spcBef>
                <a:spcPct val="0"/>
              </a:spcBef>
              <a:spcAft>
                <a:spcPct val="0"/>
              </a:spcAft>
            </a:pPr>
            <a:r>
              <a:rPr lang="en-US" dirty="0">
                <a:solidFill>
                  <a:srgbClr val="F87F00"/>
                </a:solidFill>
                <a:latin typeface="+mn-lt"/>
                <a:cs typeface="Arial" pitchFamily="34" charset="0"/>
              </a:rPr>
              <a:t>with lowest possible costs</a:t>
            </a:r>
          </a:p>
        </p:txBody>
      </p:sp>
      <p:sp>
        <p:nvSpPr>
          <p:cNvPr id="32" name="Oval Callout 31"/>
          <p:cNvSpPr>
            <a:spLocks noChangeArrowheads="1"/>
          </p:cNvSpPr>
          <p:nvPr/>
        </p:nvSpPr>
        <p:spPr bwMode="auto">
          <a:xfrm rot="10800000">
            <a:off x="6887639" y="3381866"/>
            <a:ext cx="1976486" cy="1262217"/>
          </a:xfrm>
          <a:prstGeom prst="wedgeEllipseCallout">
            <a:avLst>
              <a:gd name="adj1" fmla="val 29907"/>
              <a:gd name="adj2" fmla="val -73839"/>
            </a:avLst>
          </a:prstGeom>
          <a:solidFill>
            <a:schemeClr val="bg2"/>
          </a:solidFill>
          <a:ln w="12700" cmpd="sng" algn="ctr">
            <a:solidFill>
              <a:schemeClr val="tx1">
                <a:lumMod val="40000"/>
                <a:lumOff val="60000"/>
              </a:schemeClr>
            </a:solidFill>
            <a:round/>
            <a:headEnd/>
            <a:tailEnd/>
          </a:ln>
          <a:effectLst>
            <a:outerShdw blurRad="50800" dist="38100" dir="2700000" algn="tl" rotWithShape="0">
              <a:prstClr val="black">
                <a:alpha val="40000"/>
              </a:prstClr>
            </a:outerShdw>
          </a:effectLst>
        </p:spPr>
        <p:txBody>
          <a:bodyPr wrap="square">
            <a:spAutoFit/>
          </a:bodyPr>
          <a:lstStyle/>
          <a:p>
            <a:pPr fontAlgn="base">
              <a:spcBef>
                <a:spcPct val="0"/>
              </a:spcBef>
              <a:spcAft>
                <a:spcPct val="0"/>
              </a:spcAft>
            </a:pPr>
            <a:endParaRPr lang="en-US" dirty="0">
              <a:solidFill>
                <a:srgbClr val="000000"/>
              </a:solidFill>
              <a:cs typeface="Arial" pitchFamily="34" charset="0"/>
            </a:endParaRPr>
          </a:p>
        </p:txBody>
      </p:sp>
      <p:sp>
        <p:nvSpPr>
          <p:cNvPr id="7174" name="TextBox 129"/>
          <p:cNvSpPr txBox="1">
            <a:spLocks noChangeArrowheads="1"/>
          </p:cNvSpPr>
          <p:nvPr/>
        </p:nvSpPr>
        <p:spPr bwMode="auto">
          <a:xfrm>
            <a:off x="6971794" y="3418626"/>
            <a:ext cx="1781823" cy="1015663"/>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400" b="1" dirty="0">
                <a:solidFill>
                  <a:srgbClr val="F87F00"/>
                </a:solidFill>
                <a:latin typeface="+mn-lt"/>
                <a:cs typeface="Arial" pitchFamily="34" charset="0"/>
              </a:rPr>
              <a:t>I WIN </a:t>
            </a:r>
          </a:p>
          <a:p>
            <a:pPr algn="ctr" fontAlgn="base">
              <a:spcBef>
                <a:spcPct val="0"/>
              </a:spcBef>
              <a:spcAft>
                <a:spcPct val="0"/>
              </a:spcAft>
            </a:pPr>
            <a:r>
              <a:rPr lang="en-US" dirty="0">
                <a:solidFill>
                  <a:srgbClr val="F87F00"/>
                </a:solidFill>
                <a:latin typeface="+mn-lt"/>
                <a:cs typeface="Arial" pitchFamily="34" charset="0"/>
              </a:rPr>
              <a:t>with higher </a:t>
            </a:r>
            <a:r>
              <a:rPr lang="en-US" dirty="0" smtClean="0">
                <a:solidFill>
                  <a:srgbClr val="F87F00"/>
                </a:solidFill>
                <a:latin typeface="+mn-lt"/>
                <a:cs typeface="Arial" pitchFamily="34" charset="0"/>
              </a:rPr>
              <a:t>margins/profits</a:t>
            </a:r>
            <a:endParaRPr lang="en-US" dirty="0">
              <a:solidFill>
                <a:srgbClr val="F87F00"/>
              </a:solidFill>
              <a:latin typeface="+mn-lt"/>
              <a:cs typeface="Arial" pitchFamily="34" charset="0"/>
            </a:endParaRPr>
          </a:p>
        </p:txBody>
      </p:sp>
      <p:pic>
        <p:nvPicPr>
          <p:cNvPr id="22" name="Picture 21" descr="manager3-no-circ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5244" y="5045958"/>
            <a:ext cx="1096458" cy="996598"/>
          </a:xfrm>
          <a:prstGeom prst="rect">
            <a:avLst/>
          </a:prstGeom>
        </p:spPr>
      </p:pic>
      <p:pic>
        <p:nvPicPr>
          <p:cNvPr id="26" name="Picture 25" descr="manager2-no-circ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1121" y="2253190"/>
            <a:ext cx="1044101" cy="1038406"/>
          </a:xfrm>
          <a:prstGeom prst="rect">
            <a:avLst/>
          </a:prstGeom>
        </p:spPr>
      </p:pic>
      <p:sp>
        <p:nvSpPr>
          <p:cNvPr id="25" name="Rounded Rectangle 24"/>
          <p:cNvSpPr/>
          <p:nvPr/>
        </p:nvSpPr>
        <p:spPr>
          <a:xfrm>
            <a:off x="6783892" y="5939840"/>
            <a:ext cx="1232284" cy="221272"/>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SUPPLIER</a:t>
            </a:r>
            <a:endParaRPr lang="en-US" sz="1100" b="1" dirty="0">
              <a:solidFill>
                <a:srgbClr val="5C5C5C"/>
              </a:solidFill>
            </a:endParaRPr>
          </a:p>
        </p:txBody>
      </p:sp>
      <p:sp>
        <p:nvSpPr>
          <p:cNvPr id="23" name="Rounded Rectangle 22"/>
          <p:cNvSpPr/>
          <p:nvPr/>
        </p:nvSpPr>
        <p:spPr>
          <a:xfrm>
            <a:off x="4670615" y="3170558"/>
            <a:ext cx="1462816" cy="221272"/>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PROCUREMENT</a:t>
            </a:r>
            <a:endParaRPr lang="en-US" sz="1100" b="1" dirty="0">
              <a:solidFill>
                <a:srgbClr val="5C5C5C"/>
              </a:solidFill>
            </a:endParaRPr>
          </a:p>
        </p:txBody>
      </p:sp>
      <p:pic>
        <p:nvPicPr>
          <p:cNvPr id="2" name="Picture 1" descr="manager1-no-circle.png"/>
          <p:cNvPicPr>
            <a:picLocks noChangeAspect="1"/>
          </p:cNvPicPr>
          <p:nvPr/>
        </p:nvPicPr>
        <p:blipFill rotWithShape="1">
          <a:blip r:embed="rId5">
            <a:extLst>
              <a:ext uri="{28A0092B-C50C-407E-A947-70E740481C1C}">
                <a14:useLocalDpi xmlns:a14="http://schemas.microsoft.com/office/drawing/2010/main" val="0"/>
              </a:ext>
            </a:extLst>
          </a:blip>
          <a:srcRect l="3379" r="-1"/>
          <a:stretch/>
        </p:blipFill>
        <p:spPr>
          <a:xfrm>
            <a:off x="2730316" y="4917119"/>
            <a:ext cx="1101492" cy="1070688"/>
          </a:xfrm>
          <a:prstGeom prst="rect">
            <a:avLst/>
          </a:prstGeom>
        </p:spPr>
      </p:pic>
      <p:sp>
        <p:nvSpPr>
          <p:cNvPr id="24" name="Rounded Rectangle 23"/>
          <p:cNvSpPr/>
          <p:nvPr/>
        </p:nvSpPr>
        <p:spPr>
          <a:xfrm>
            <a:off x="2650374" y="5865143"/>
            <a:ext cx="1221972" cy="407636"/>
          </a:xfrm>
          <a:prstGeom prst="roundRect">
            <a:avLst/>
          </a:prstGeom>
          <a:ln w="12700" cmpd="sng"/>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smtClean="0">
                <a:solidFill>
                  <a:srgbClr val="5C5C5C"/>
                </a:solidFill>
              </a:rPr>
              <a:t>BUSINESS CUSTOMER</a:t>
            </a:r>
            <a:endParaRPr lang="en-US" sz="1100" b="1" dirty="0">
              <a:solidFill>
                <a:srgbClr val="5C5C5C"/>
              </a:solidFill>
            </a:endParaRPr>
          </a:p>
        </p:txBody>
      </p:sp>
    </p:spTree>
    <p:extLst>
      <p:ext uri="{BB962C8B-B14F-4D97-AF65-F5344CB8AC3E}">
        <p14:creationId xmlns:p14="http://schemas.microsoft.com/office/powerpoint/2010/main" val="399555778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5"/>
                                        </p:tgtEl>
                                        <p:attrNameLst>
                                          <p:attrName>style.visibility</p:attrName>
                                        </p:attrNameLst>
                                      </p:cBhvr>
                                      <p:to>
                                        <p:strVal val="visible"/>
                                      </p:to>
                                    </p:set>
                                    <p:animEffect transition="in" filter="fade">
                                      <p:cBhvr>
                                        <p:cTn id="7" dur="500"/>
                                        <p:tgtEl>
                                          <p:spTgt spid="717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7"/>
                                        </p:tgtEl>
                                        <p:attrNameLst>
                                          <p:attrName>style.visibility</p:attrName>
                                        </p:attrNameLst>
                                      </p:cBhvr>
                                      <p:to>
                                        <p:strVal val="visible"/>
                                      </p:to>
                                    </p:set>
                                    <p:animEffect transition="in" filter="fade">
                                      <p:cBhvr>
                                        <p:cTn id="17" dur="500"/>
                                        <p:tgtEl>
                                          <p:spTgt spid="15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7174"/>
                                        </p:tgtEl>
                                        <p:attrNameLst>
                                          <p:attrName>style.visibility</p:attrName>
                                        </p:attrNameLst>
                                      </p:cBhvr>
                                      <p:to>
                                        <p:strVal val="visible"/>
                                      </p:to>
                                    </p:set>
                                    <p:animEffect transition="in" filter="fade">
                                      <p:cBhvr>
                                        <p:cTn id="21" dur="500"/>
                                        <p:tgtEl>
                                          <p:spTgt spid="717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4">
                                            <p:txEl>
                                              <p:pRg st="1" end="1"/>
                                            </p:txEl>
                                          </p:spTgt>
                                        </p:tgtEl>
                                        <p:attrNameLst>
                                          <p:attrName>style.visibility</p:attrName>
                                        </p:attrNameLst>
                                      </p:cBhvr>
                                      <p:to>
                                        <p:strVal val="visible"/>
                                      </p:to>
                                    </p:set>
                                    <p:animEffect transition="in" filter="fade">
                                      <p:cBhvr>
                                        <p:cTn id="29" dur="500"/>
                                        <p:tgtEl>
                                          <p:spTgt spid="124">
                                            <p:txEl>
                                              <p:pRg st="1" end="1"/>
                                            </p:txEl>
                                          </p:spTgt>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24">
                                            <p:txEl>
                                              <p:pRg st="2" end="2"/>
                                            </p:txEl>
                                          </p:spTgt>
                                        </p:tgtEl>
                                        <p:attrNameLst>
                                          <p:attrName>style.visibility</p:attrName>
                                        </p:attrNameLst>
                                      </p:cBhvr>
                                      <p:to>
                                        <p:strVal val="visible"/>
                                      </p:to>
                                    </p:set>
                                    <p:animEffect transition="in" filter="fade">
                                      <p:cBhvr>
                                        <p:cTn id="33" dur="500"/>
                                        <p:tgtEl>
                                          <p:spTgt spid="124">
                                            <p:txEl>
                                              <p:pRg st="2" end="2"/>
                                            </p:txEl>
                                          </p:spTgt>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124">
                                            <p:txEl>
                                              <p:pRg st="3" end="3"/>
                                            </p:txEl>
                                          </p:spTgt>
                                        </p:tgtEl>
                                        <p:attrNameLst>
                                          <p:attrName>style.visibility</p:attrName>
                                        </p:attrNameLst>
                                      </p:cBhvr>
                                      <p:to>
                                        <p:strVal val="visible"/>
                                      </p:to>
                                    </p:set>
                                    <p:animEffect transition="in" filter="fade">
                                      <p:cBhvr>
                                        <p:cTn id="37" dur="500"/>
                                        <p:tgtEl>
                                          <p:spTgt spid="1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24" grpId="0" uiExpand="1" build="p"/>
      <p:bldP spid="7175" grpId="0"/>
      <p:bldP spid="31" grpId="0" animBg="1"/>
      <p:bldP spid="157" grpId="0"/>
      <p:bldP spid="32" grpId="0" animBg="1"/>
      <p:bldP spid="71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dirty="0" smtClean="0"/>
              <a:t>Why It Works</a:t>
            </a:r>
          </a:p>
        </p:txBody>
      </p:sp>
      <p:pic>
        <p:nvPicPr>
          <p:cNvPr id="47107" name="Picture 11" descr="Screen shot 2010-01-04 at 11.26.29 PM.png"/>
          <p:cNvPicPr>
            <a:picLocks noChangeAspect="1"/>
          </p:cNvPicPr>
          <p:nvPr/>
        </p:nvPicPr>
        <p:blipFill>
          <a:blip r:embed="rId3" cstate="email"/>
          <a:srcRect/>
          <a:stretch>
            <a:fillRect/>
          </a:stretch>
        </p:blipFill>
        <p:spPr bwMode="auto">
          <a:xfrm>
            <a:off x="621792" y="1435608"/>
            <a:ext cx="3196095" cy="4279392"/>
          </a:xfrm>
          <a:prstGeom prst="rect">
            <a:avLst/>
          </a:prstGeom>
          <a:noFill/>
          <a:ln w="9525">
            <a:noFill/>
            <a:miter lim="800000"/>
            <a:headEnd/>
            <a:tailEnd/>
          </a:ln>
        </p:spPr>
      </p:pic>
      <p:sp>
        <p:nvSpPr>
          <p:cNvPr id="47108" name="Rectangle 12"/>
          <p:cNvSpPr>
            <a:spLocks noChangeArrowheads="1"/>
          </p:cNvSpPr>
          <p:nvPr/>
        </p:nvSpPr>
        <p:spPr bwMode="auto">
          <a:xfrm>
            <a:off x="4710546" y="1588008"/>
            <a:ext cx="3644900" cy="3046988"/>
          </a:xfrm>
          <a:prstGeom prst="rect">
            <a:avLst/>
          </a:prstGeom>
          <a:noFill/>
          <a:ln w="9525">
            <a:noFill/>
            <a:miter lim="800000"/>
            <a:headEnd/>
            <a:tailEnd/>
          </a:ln>
        </p:spPr>
        <p:txBody>
          <a:bodyPr wrap="square">
            <a:prstTxWarp prst="textNoShape">
              <a:avLst/>
            </a:prstTxWarp>
            <a:spAutoFit/>
          </a:bodyPr>
          <a:lstStyle/>
          <a:p>
            <a:r>
              <a:rPr lang="en-US" sz="3200" i="1" dirty="0">
                <a:latin typeface="Arial" pitchFamily="34" charset="0"/>
              </a:rPr>
              <a:t>“Morality is what people should do. </a:t>
            </a:r>
            <a:endParaRPr lang="en-US" sz="3200" i="1" dirty="0" smtClean="0">
              <a:latin typeface="Arial" pitchFamily="34" charset="0"/>
            </a:endParaRPr>
          </a:p>
          <a:p>
            <a:endParaRPr lang="en-US" sz="3200" i="1" dirty="0">
              <a:latin typeface="Arial" pitchFamily="34" charset="0"/>
            </a:endParaRPr>
          </a:p>
          <a:p>
            <a:r>
              <a:rPr lang="en-US" sz="3200" i="1" dirty="0" smtClean="0">
                <a:latin typeface="Arial" pitchFamily="34" charset="0"/>
              </a:rPr>
              <a:t>“Economics </a:t>
            </a:r>
            <a:r>
              <a:rPr lang="en-US" sz="3200" i="1" dirty="0">
                <a:latin typeface="Arial" pitchFamily="34" charset="0"/>
              </a:rPr>
              <a:t>is what people do.”</a:t>
            </a:r>
            <a:endParaRPr lang="en-US" sz="3200" i="1" u="sng" dirty="0">
              <a:latin typeface="Arial" pitchFamily="34" charset="0"/>
            </a:endParaRPr>
          </a:p>
          <a:p>
            <a:endParaRPr lang="en-US" sz="3200" b="1" i="1" u="sng" dirty="0">
              <a:solidFill>
                <a:srgbClr val="FF6600"/>
              </a:solidFill>
              <a:latin typeface="Arial" pitchFamily="34" charset="0"/>
            </a:endParaRPr>
          </a:p>
        </p:txBody>
      </p:sp>
      <p:sp>
        <p:nvSpPr>
          <p:cNvPr id="5" name="Slide Number Placeholder 4"/>
          <p:cNvSpPr>
            <a:spLocks noGrp="1"/>
          </p:cNvSpPr>
          <p:nvPr>
            <p:ph type="sldNum" sz="quarter" idx="10"/>
          </p:nvPr>
        </p:nvSpPr>
        <p:spPr/>
        <p:txBody>
          <a:bodyPr/>
          <a:lstStyle/>
          <a:p>
            <a:fld id="{0A9724E5-0A80-3C41-8955-F8E17D92E2DB}" type="slidenum">
              <a:rPr lang="en-US" smtClean="0"/>
              <a:pPr/>
              <a:t>9</a:t>
            </a:fld>
            <a:endParaRPr lang="en-US" dirty="0"/>
          </a:p>
        </p:txBody>
      </p:sp>
    </p:spTree>
    <p:extLst>
      <p:ext uri="{BB962C8B-B14F-4D97-AF65-F5344CB8AC3E}">
        <p14:creationId xmlns:p14="http://schemas.microsoft.com/office/powerpoint/2010/main" val="140031215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Vested Theme">
  <a:themeElements>
    <a:clrScheme name="Vested">
      <a:dk1>
        <a:srgbClr val="5C5C5C"/>
      </a:dk1>
      <a:lt1>
        <a:sysClr val="window" lastClr="FFFFFF"/>
      </a:lt1>
      <a:dk2>
        <a:srgbClr val="000000"/>
      </a:dk2>
      <a:lt2>
        <a:srgbClr val="FFFFFF"/>
      </a:lt2>
      <a:accent1>
        <a:srgbClr val="F77F00"/>
      </a:accent1>
      <a:accent2>
        <a:srgbClr val="32ACBD"/>
      </a:accent2>
      <a:accent3>
        <a:srgbClr val="A9C632"/>
      </a:accent3>
      <a:accent4>
        <a:srgbClr val="FF4F24"/>
      </a:accent4>
      <a:accent5>
        <a:srgbClr val="F1CE4B"/>
      </a:accent5>
      <a:accent6>
        <a:srgbClr val="A5A7AF"/>
      </a:accent6>
      <a:hlink>
        <a:srgbClr val="F77F00"/>
      </a:hlink>
      <a:folHlink>
        <a:srgbClr val="32ACBD"/>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nteractive Learning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Vested">
      <a:dk1>
        <a:srgbClr val="5C5C5C"/>
      </a:dk1>
      <a:lt1>
        <a:sysClr val="window" lastClr="FFFFFF"/>
      </a:lt1>
      <a:dk2>
        <a:srgbClr val="000000"/>
      </a:dk2>
      <a:lt2>
        <a:srgbClr val="FFFFFF"/>
      </a:lt2>
      <a:accent1>
        <a:srgbClr val="F77F00"/>
      </a:accent1>
      <a:accent2>
        <a:srgbClr val="32ACBD"/>
      </a:accent2>
      <a:accent3>
        <a:srgbClr val="A9C632"/>
      </a:accent3>
      <a:accent4>
        <a:srgbClr val="FF4F24"/>
      </a:accent4>
      <a:accent5>
        <a:srgbClr val="F1CE4B"/>
      </a:accent5>
      <a:accent6>
        <a:srgbClr val="A5A7AF"/>
      </a:accent6>
      <a:hlink>
        <a:srgbClr val="F77F00"/>
      </a:hlink>
      <a:folHlink>
        <a:srgbClr val="32ACBD"/>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7473</TotalTime>
  <Words>4258</Words>
  <Application>Microsoft Macintosh PowerPoint</Application>
  <PresentationFormat>On-screen Show (4:3)</PresentationFormat>
  <Paragraphs>684</Paragraphs>
  <Slides>46</Slides>
  <Notes>39</Notes>
  <HiddenSlides>0</HiddenSlides>
  <MMClips>0</MMClips>
  <ScaleCrop>false</ScaleCrop>
  <HeadingPairs>
    <vt:vector size="4" baseType="variant">
      <vt:variant>
        <vt:lpstr>Theme</vt:lpstr>
      </vt:variant>
      <vt:variant>
        <vt:i4>3</vt:i4>
      </vt:variant>
      <vt:variant>
        <vt:lpstr>Slide Titles</vt:lpstr>
      </vt:variant>
      <vt:variant>
        <vt:i4>46</vt:i4>
      </vt:variant>
    </vt:vector>
  </HeadingPairs>
  <TitlesOfParts>
    <vt:vector size="49" baseType="lpstr">
      <vt:lpstr>Vested Theme</vt:lpstr>
      <vt:lpstr>Interactive Learning Theme</vt:lpstr>
      <vt:lpstr>2_Office Theme</vt:lpstr>
      <vt:lpstr>The Outsourcing Paradox:  Why The Outsourcing Business Model Is Broken</vt:lpstr>
      <vt:lpstr>Terms Of Use</vt:lpstr>
      <vt:lpstr>Syllabus</vt:lpstr>
      <vt:lpstr>What You Will Learn…</vt:lpstr>
      <vt:lpstr>What You Will Learn…</vt:lpstr>
      <vt:lpstr>Conventional Approach</vt:lpstr>
      <vt:lpstr>Vested Approach</vt:lpstr>
      <vt:lpstr>Why Vested Works</vt:lpstr>
      <vt:lpstr>Why It Works</vt:lpstr>
      <vt:lpstr>Identifying The Pony</vt:lpstr>
      <vt:lpstr>An Example Of How It Works</vt:lpstr>
      <vt:lpstr>Example: Breaking The Paradigm Thinking</vt:lpstr>
      <vt:lpstr>Breaking The Paradigm Thinking</vt:lpstr>
      <vt:lpstr>Benefits:  The Vested Approach Works!</vt:lpstr>
      <vt:lpstr>Read About Success Stories</vt:lpstr>
      <vt:lpstr>Microsoft “OneFinance” Results After First 2 Years</vt:lpstr>
      <vt:lpstr>Vested Doesn’t Change The Basics…</vt:lpstr>
      <vt:lpstr>The Mind Shift Change Of Vested</vt:lpstr>
      <vt:lpstr>What You Will Learn…</vt:lpstr>
      <vt:lpstr>How Healthy Is Your Relationship? </vt:lpstr>
      <vt:lpstr>10 Ailments Self Assessment</vt:lpstr>
      <vt:lpstr>What You Will Learn…</vt:lpstr>
      <vt:lpstr>How Healthy Is YOUR Relationship?</vt:lpstr>
      <vt:lpstr>Be On Guard For Perverse Incentives…</vt:lpstr>
      <vt:lpstr>Be On Guard For Perverse Incentives…</vt:lpstr>
      <vt:lpstr>…They Can Happen Anywhere</vt:lpstr>
      <vt:lpstr>1. Penny Wise And Pound Foolish</vt:lpstr>
      <vt:lpstr>2. The Outsourcing Paradox</vt:lpstr>
      <vt:lpstr>3. The Activity Trap</vt:lpstr>
      <vt:lpstr>4. The Junkyard Dog Factor</vt:lpstr>
      <vt:lpstr>5. The Honeymoon Effect</vt:lpstr>
      <vt:lpstr>6. Sandbagging</vt:lpstr>
      <vt:lpstr>7. The Zero-Sum Game</vt:lpstr>
      <vt:lpstr>8. Driving Blind Disease</vt:lpstr>
      <vt:lpstr>9. Measurement Minutia</vt:lpstr>
      <vt:lpstr>10. The Power Of Not Doing</vt:lpstr>
      <vt:lpstr>11. New Sheriff In Town</vt:lpstr>
      <vt:lpstr>12. Strategic Drift</vt:lpstr>
      <vt:lpstr>PowerPoint Presentation</vt:lpstr>
      <vt:lpstr>What You Will Learn…</vt:lpstr>
      <vt:lpstr>When To Take A Vested Approach</vt:lpstr>
      <vt:lpstr>Additional Resources</vt:lpstr>
      <vt:lpstr>Resources to Learn More</vt:lpstr>
      <vt:lpstr>What Is Next?</vt:lpstr>
      <vt:lpstr>Syllabus</vt:lpstr>
      <vt:lpstr>PowerPoint Presentation</vt:lpstr>
    </vt:vector>
  </TitlesOfParts>
  <Company>Vested</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Template</dc:subject>
  <dc:creator>Symmes</dc:creator>
  <cp:keywords>Vested</cp:keywords>
  <dc:description>Copyright Vested 2012</dc:description>
  <cp:lastModifiedBy>kate</cp:lastModifiedBy>
  <cp:revision>349</cp:revision>
  <dcterms:created xsi:type="dcterms:W3CDTF">2013-05-03T17:02:08Z</dcterms:created>
  <dcterms:modified xsi:type="dcterms:W3CDTF">2013-08-09T22:34:09Z</dcterms:modified>
  <cp:category>Branding</cp:category>
  <cp:version>Sep 2012</cp:version>
</cp:coreProperties>
</file>