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20"/>
  </p:notesMasterIdLst>
  <p:handoutMasterIdLst>
    <p:handoutMasterId r:id="rId21"/>
  </p:handoutMasterIdLst>
  <p:sldIdLst>
    <p:sldId id="1377" r:id="rId3"/>
    <p:sldId id="1266" r:id="rId4"/>
    <p:sldId id="1546" r:id="rId5"/>
    <p:sldId id="1559" r:id="rId6"/>
    <p:sldId id="1548" r:id="rId7"/>
    <p:sldId id="1549" r:id="rId8"/>
    <p:sldId id="1550" r:id="rId9"/>
    <p:sldId id="1551" r:id="rId10"/>
    <p:sldId id="1552" r:id="rId11"/>
    <p:sldId id="1553" r:id="rId12"/>
    <p:sldId id="1554" r:id="rId13"/>
    <p:sldId id="1555" r:id="rId14"/>
    <p:sldId id="1556" r:id="rId15"/>
    <p:sldId id="1557" r:id="rId16"/>
    <p:sldId id="1558" r:id="rId17"/>
    <p:sldId id="1367" r:id="rId18"/>
    <p:sldId id="139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initials="" lastIdx="0" clrIdx="0"/>
  <p:cmAuthor id="1" name="Bill DiBenedetto" initials="BD" lastIdx="2" clrIdx="1">
    <p:extLst/>
  </p:cmAuthor>
  <p:cmAuthor id="2" name="Liz" initials="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F00"/>
    <a:srgbClr val="1F497D"/>
    <a:srgbClr val="FFCC96"/>
    <a:srgbClr val="5C5C5C"/>
    <a:srgbClr val="F87F00"/>
    <a:srgbClr val="009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12" autoAdjust="0"/>
    <p:restoredTop sz="89766" autoAdjust="0"/>
  </p:normalViewPr>
  <p:slideViewPr>
    <p:cSldViewPr snapToGrid="0" snapToObjects="1" showGuides="1">
      <p:cViewPr varScale="1">
        <p:scale>
          <a:sx n="109" d="100"/>
          <a:sy n="109" d="100"/>
        </p:scale>
        <p:origin x="1400" y="17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4C21DA-0FB4-B847-8E09-79225CF0D9B9}" type="datetime1">
              <a:rPr lang="en-US" smtClean="0">
                <a:latin typeface="Arial"/>
              </a:rPr>
              <a:pPr/>
              <a:t>12/8/18</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8FF2CF-F427-AA46-B41A-10052D130CA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8418316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B2C62362-37CF-7F4E-B5CC-370990DAF466}" type="datetime1">
              <a:rPr lang="en-US" smtClean="0"/>
              <a:pPr/>
              <a:t>12/8/18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5D8DEC4A-E348-414F-A419-B1C417F650C6}" type="slidenum">
              <a:rPr lang="en-US" smtClean="0"/>
              <a:pPr/>
              <a:t>‹#›</a:t>
            </a:fld>
            <a:endParaRPr lang="en-US" dirty="0"/>
          </a:p>
        </p:txBody>
      </p:sp>
    </p:spTree>
    <p:extLst>
      <p:ext uri="{BB962C8B-B14F-4D97-AF65-F5344CB8AC3E}">
        <p14:creationId xmlns:p14="http://schemas.microsoft.com/office/powerpoint/2010/main" val="4313488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5D8DEC4A-E348-414F-A419-B1C417F650C6}" type="slidenum">
              <a:rPr lang="en-US" smtClean="0"/>
              <a:pPr/>
              <a:t>1</a:t>
            </a:fld>
            <a:endParaRPr lang="en-US" dirty="0"/>
          </a:p>
        </p:txBody>
      </p:sp>
    </p:spTree>
    <p:extLst>
      <p:ext uri="{BB962C8B-B14F-4D97-AF65-F5344CB8AC3E}">
        <p14:creationId xmlns:p14="http://schemas.microsoft.com/office/powerpoint/2010/main" val="2131667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5D8DEC4A-E348-414F-A419-B1C417F650C6}" type="slidenum">
              <a:rPr lang="en-US" smtClean="0"/>
              <a:pPr/>
              <a:t>15</a:t>
            </a:fld>
            <a:endParaRPr lang="en-US" dirty="0"/>
          </a:p>
        </p:txBody>
      </p:sp>
    </p:spTree>
    <p:extLst>
      <p:ext uri="{BB962C8B-B14F-4D97-AF65-F5344CB8AC3E}">
        <p14:creationId xmlns:p14="http://schemas.microsoft.com/office/powerpoint/2010/main" val="148864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5D8DEC4A-E348-414F-A419-B1C417F650C6}" type="slidenum">
              <a:rPr lang="en-US" smtClean="0"/>
              <a:pPr/>
              <a:t>3</a:t>
            </a:fld>
            <a:endParaRPr lang="en-US" dirty="0"/>
          </a:p>
        </p:txBody>
      </p:sp>
    </p:spTree>
    <p:extLst>
      <p:ext uri="{BB962C8B-B14F-4D97-AF65-F5344CB8AC3E}">
        <p14:creationId xmlns:p14="http://schemas.microsoft.com/office/powerpoint/2010/main" val="127423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5D8DEC4A-E348-414F-A419-B1C417F650C6}" type="slidenum">
              <a:rPr lang="en-US" smtClean="0"/>
              <a:pPr/>
              <a:t>4</a:t>
            </a:fld>
            <a:endParaRPr lang="en-US" dirty="0"/>
          </a:p>
        </p:txBody>
      </p:sp>
    </p:spTree>
    <p:extLst>
      <p:ext uri="{BB962C8B-B14F-4D97-AF65-F5344CB8AC3E}">
        <p14:creationId xmlns:p14="http://schemas.microsoft.com/office/powerpoint/2010/main" val="174906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i="0" baseline="0" dirty="0"/>
          </a:p>
          <a:p>
            <a:endParaRPr lang="en-US" i="0" baseline="0" dirty="0"/>
          </a:p>
          <a:p>
            <a:endParaRPr lang="en-US" i="0" baseline="0" dirty="0"/>
          </a:p>
          <a:p>
            <a:endParaRPr lang="en-US" dirty="0"/>
          </a:p>
        </p:txBody>
      </p:sp>
      <p:sp>
        <p:nvSpPr>
          <p:cNvPr id="4" name="Slide Number Placeholder 3"/>
          <p:cNvSpPr>
            <a:spLocks noGrp="1"/>
          </p:cNvSpPr>
          <p:nvPr>
            <p:ph type="sldNum" sz="quarter" idx="10"/>
          </p:nvPr>
        </p:nvSpPr>
        <p:spPr/>
        <p:txBody>
          <a:bodyPr/>
          <a:lstStyle/>
          <a:p>
            <a:pPr>
              <a:defRPr/>
            </a:pPr>
            <a:fld id="{78AD14F3-89BF-4658-8ACF-8B88EE795966}" type="slidenum">
              <a:rPr lang="en-US" smtClean="0"/>
              <a:pPr>
                <a:defRPr/>
              </a:pPr>
              <a:t>6</a:t>
            </a:fld>
            <a:endParaRPr lang="en-US" dirty="0"/>
          </a:p>
        </p:txBody>
      </p:sp>
    </p:spTree>
    <p:extLst>
      <p:ext uri="{BB962C8B-B14F-4D97-AF65-F5344CB8AC3E}">
        <p14:creationId xmlns:p14="http://schemas.microsoft.com/office/powerpoint/2010/main" val="185490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a:p>
            <a:endParaRPr lang="en-US" i="0" baseline="0" dirty="0"/>
          </a:p>
          <a:p>
            <a:endParaRPr lang="en-US" i="0" baseline="0" dirty="0"/>
          </a:p>
          <a:p>
            <a:endParaRPr lang="en-US" dirty="0"/>
          </a:p>
        </p:txBody>
      </p:sp>
      <p:sp>
        <p:nvSpPr>
          <p:cNvPr id="4" name="Slide Number Placeholder 3"/>
          <p:cNvSpPr>
            <a:spLocks noGrp="1"/>
          </p:cNvSpPr>
          <p:nvPr>
            <p:ph type="sldNum" sz="quarter" idx="10"/>
          </p:nvPr>
        </p:nvSpPr>
        <p:spPr/>
        <p:txBody>
          <a:bodyPr/>
          <a:lstStyle/>
          <a:p>
            <a:pPr>
              <a:defRPr/>
            </a:pPr>
            <a:fld id="{78AD14F3-89BF-4658-8ACF-8B88EE795966}" type="slidenum">
              <a:rPr lang="en-US" smtClean="0"/>
              <a:pPr>
                <a:defRPr/>
              </a:pPr>
              <a:t>8</a:t>
            </a:fld>
            <a:endParaRPr lang="en-US" dirty="0"/>
          </a:p>
        </p:txBody>
      </p:sp>
    </p:spTree>
    <p:extLst>
      <p:ext uri="{BB962C8B-B14F-4D97-AF65-F5344CB8AC3E}">
        <p14:creationId xmlns:p14="http://schemas.microsoft.com/office/powerpoint/2010/main" val="7038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answer to how you mapped each attribute will determine the relationship model and the economic model.   Combined, these two factors will determine which of the seven sourcing business models is best for your sourcing situation.</a:t>
            </a:r>
          </a:p>
          <a:p>
            <a:endParaRPr lang="en-US" dirty="0"/>
          </a:p>
          <a:p>
            <a:pPr defTabSz="457153">
              <a:defRPr/>
            </a:pPr>
            <a:r>
              <a:rPr lang="en-US" dirty="0"/>
              <a:t>Most organizations understand the need to have more strategic supplier relationships.   However, they are structuring contracts that do not have</a:t>
            </a:r>
            <a:r>
              <a:rPr lang="en-US" baseline="0" dirty="0"/>
              <a:t> the right level of relationship or economics</a:t>
            </a:r>
            <a:r>
              <a:rPr lang="en-US" dirty="0"/>
              <a:t>.   This is creating inherent perverse incentives and tensions with suppliers.</a:t>
            </a:r>
          </a:p>
          <a:p>
            <a:endParaRPr lang="en-US" dirty="0"/>
          </a:p>
          <a:p>
            <a:r>
              <a:rPr lang="en-US" dirty="0"/>
              <a:t>As</a:t>
            </a:r>
            <a:r>
              <a:rPr lang="en-US" baseline="0" dirty="0"/>
              <a:t> dependency on the supplier increases you move up on the relationship scale  from transactional to relational models.  As the desire for value creation increases you up the scale of economic models from transaction based, to output based and finally to outcome based economic models. </a:t>
            </a:r>
          </a:p>
          <a:p>
            <a:endParaRPr lang="en-US" baseline="0" dirty="0"/>
          </a:p>
          <a:p>
            <a:r>
              <a:rPr lang="en-US" baseline="0" dirty="0"/>
              <a:t>The matrix shown places each sourcing model on the matrix based on its economic and relationship model. </a:t>
            </a:r>
            <a:endParaRPr lang="en-US" dirty="0"/>
          </a:p>
          <a:p>
            <a:endParaRPr lang="en-US" dirty="0"/>
          </a:p>
          <a:p>
            <a:pPr defTabSz="457153">
              <a:defRPr/>
            </a:pPr>
            <a:r>
              <a:rPr lang="en-US" dirty="0"/>
              <a:t>Additional background information on Sourcing Business models can be found in COURSE 1 - Sourcing and Business: Essential Background Knowledge, Module 9 Introduction to Sourcing Business Models   </a:t>
            </a:r>
          </a:p>
          <a:p>
            <a:endParaRPr lang="en-US" dirty="0"/>
          </a:p>
          <a:p>
            <a:endParaRPr lang="en-US" dirty="0"/>
          </a:p>
        </p:txBody>
      </p:sp>
      <p:sp>
        <p:nvSpPr>
          <p:cNvPr id="4" name="Slide Number Placeholder 3"/>
          <p:cNvSpPr>
            <a:spLocks noGrp="1"/>
          </p:cNvSpPr>
          <p:nvPr>
            <p:ph type="sldNum" sz="quarter" idx="10"/>
          </p:nvPr>
        </p:nvSpPr>
        <p:spPr/>
        <p:txBody>
          <a:bodyPr/>
          <a:lstStyle/>
          <a:p>
            <a:fld id="{E8DF924F-19E9-2E48-8145-75D5F7B41679}" type="slidenum">
              <a:rPr lang="en-US" smtClean="0"/>
              <a:t>9</a:t>
            </a:fld>
            <a:endParaRPr lang="en-US"/>
          </a:p>
        </p:txBody>
      </p:sp>
    </p:spTree>
    <p:extLst>
      <p:ext uri="{BB962C8B-B14F-4D97-AF65-F5344CB8AC3E}">
        <p14:creationId xmlns:p14="http://schemas.microsoft.com/office/powerpoint/2010/main" val="2040852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5D8DEC4A-E348-414F-A419-B1C417F650C6}" type="slidenum">
              <a:rPr lang="en-US" smtClean="0"/>
              <a:pPr/>
              <a:t>10</a:t>
            </a:fld>
            <a:endParaRPr lang="en-US" dirty="0"/>
          </a:p>
        </p:txBody>
      </p:sp>
    </p:spTree>
    <p:extLst>
      <p:ext uri="{BB962C8B-B14F-4D97-AF65-F5344CB8AC3E}">
        <p14:creationId xmlns:p14="http://schemas.microsoft.com/office/powerpoint/2010/main" val="227430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5D8DEC4A-E348-414F-A419-B1C417F650C6}" type="slidenum">
              <a:rPr lang="en-US" smtClean="0"/>
              <a:pPr/>
              <a:t>11</a:t>
            </a:fld>
            <a:endParaRPr lang="en-US" dirty="0"/>
          </a:p>
        </p:txBody>
      </p:sp>
    </p:spTree>
    <p:extLst>
      <p:ext uri="{BB962C8B-B14F-4D97-AF65-F5344CB8AC3E}">
        <p14:creationId xmlns:p14="http://schemas.microsoft.com/office/powerpoint/2010/main" val="192108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DEC4A-E348-414F-A419-B1C417F650C6}" type="slidenum">
              <a:rPr lang="en-US" smtClean="0"/>
              <a:pPr/>
              <a:t>14</a:t>
            </a:fld>
            <a:endParaRPr lang="en-US" dirty="0"/>
          </a:p>
        </p:txBody>
      </p:sp>
    </p:spTree>
    <p:extLst>
      <p:ext uri="{BB962C8B-B14F-4D97-AF65-F5344CB8AC3E}">
        <p14:creationId xmlns:p14="http://schemas.microsoft.com/office/powerpoint/2010/main" val="171907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 y="228"/>
            <a:ext cx="9143696" cy="6857772"/>
          </a:xfrm>
          <a:prstGeom prst="rect">
            <a:avLst/>
          </a:prstGeom>
        </p:spPr>
      </p:pic>
      <p:sp>
        <p:nvSpPr>
          <p:cNvPr id="2" name="Title 1"/>
          <p:cNvSpPr>
            <a:spLocks noGrp="1"/>
          </p:cNvSpPr>
          <p:nvPr>
            <p:ph type="ctrTitle"/>
          </p:nvPr>
        </p:nvSpPr>
        <p:spPr>
          <a:xfrm>
            <a:off x="5289550" y="1807350"/>
            <a:ext cx="3409950" cy="2053450"/>
          </a:xfrm>
        </p:spPr>
        <p:txBody>
          <a:bodyPr anchor="ctr">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289550" y="4241800"/>
            <a:ext cx="3409950" cy="876300"/>
          </a:xfrm>
        </p:spPr>
        <p:txBody>
          <a:bodyPr anchor="ct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52852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al Review Resul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0655"/>
            <a:ext cx="8229600" cy="3230088"/>
          </a:xfr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8" name="Snip Diagonal Corner Rectangle 7"/>
          <p:cNvSpPr/>
          <p:nvPr userDrawn="1"/>
        </p:nvSpPr>
        <p:spPr>
          <a:xfrm>
            <a:off x="457200" y="4282930"/>
            <a:ext cx="8318665" cy="1983179"/>
          </a:xfrm>
          <a:prstGeom prst="snip2Diag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71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80655"/>
            <a:ext cx="8229600" cy="3230088"/>
          </a:xfr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1"/>
          </p:nvPr>
        </p:nvSpPr>
        <p:spPr>
          <a:xfrm>
            <a:off x="457200" y="4310743"/>
            <a:ext cx="8229600" cy="1959428"/>
          </a:xfrm>
        </p:spPr>
        <p:txBody>
          <a:bodyPr>
            <a:normAutofit/>
          </a:bodyPr>
          <a:lstStyle>
            <a:lvl1pPr>
              <a:defRPr sz="2000">
                <a:solidFill>
                  <a:srgbClr val="F87F00"/>
                </a:solidFill>
              </a:defRPr>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4315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T Resul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6919"/>
            <a:ext cx="5884222" cy="45778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
        <p:nvSpPr>
          <p:cNvPr id="6" name="Content Placeholder 2"/>
          <p:cNvSpPr>
            <a:spLocks noGrp="1"/>
          </p:cNvSpPr>
          <p:nvPr>
            <p:ph idx="11"/>
          </p:nvPr>
        </p:nvSpPr>
        <p:spPr>
          <a:xfrm>
            <a:off x="6341423" y="1626919"/>
            <a:ext cx="2345378" cy="4577842"/>
          </a:xfrm>
        </p:spPr>
        <p:txBody>
          <a:bodyPr>
            <a:noAutofit/>
          </a:bodyPr>
          <a:lstStyle>
            <a:lvl1pPr marL="225425" indent="-225425">
              <a:defRPr sz="2000"/>
            </a:lvl1pPr>
            <a:lvl2pPr marL="463550" indent="-238125">
              <a:defRPr sz="1800"/>
            </a:lvl2pPr>
            <a:lvl3pPr>
              <a:defRPr sz="1600"/>
            </a:lvl3pPr>
            <a:lvl4pPr>
              <a:defRPr sz="1400"/>
            </a:lvl4pPr>
            <a:lvl5pPr>
              <a:defRPr sz="1400"/>
            </a:lvl5pPr>
          </a:lstStyle>
          <a:p>
            <a:pPr lvl="0"/>
            <a:r>
              <a:rPr lang="en-US" dirty="0"/>
              <a:t>Click to edit Master text styles</a:t>
            </a:r>
          </a:p>
          <a:p>
            <a:pPr lvl="1"/>
            <a:r>
              <a:rPr lang="en-US" dirty="0"/>
              <a:t>Second level</a:t>
            </a:r>
          </a:p>
        </p:txBody>
      </p:sp>
      <p:sp>
        <p:nvSpPr>
          <p:cNvPr id="7" name="Content Placeholder 2"/>
          <p:cNvSpPr>
            <a:spLocks noGrp="1"/>
          </p:cNvSpPr>
          <p:nvPr>
            <p:ph idx="12"/>
          </p:nvPr>
        </p:nvSpPr>
        <p:spPr>
          <a:xfrm>
            <a:off x="457200" y="971797"/>
            <a:ext cx="8229602" cy="655122"/>
          </a:xfrm>
        </p:spPr>
        <p:txBody>
          <a:bodyPr>
            <a:normAutofit/>
          </a:bodyPr>
          <a:lstStyle>
            <a:lvl1pPr marL="0" indent="0">
              <a:buNone/>
              <a:defRPr sz="2000">
                <a:solidFill>
                  <a:srgbClr val="F87F00"/>
                </a:solidFill>
              </a:defRPr>
            </a:lvl1pPr>
          </a:lstStyle>
          <a:p>
            <a:pPr lvl="0"/>
            <a:r>
              <a:rPr lang="en-US" dirty="0"/>
              <a:t>Click to edit Master text styles</a:t>
            </a:r>
          </a:p>
        </p:txBody>
      </p:sp>
    </p:spTree>
    <p:extLst>
      <p:ext uri="{BB962C8B-B14F-4D97-AF65-F5344CB8AC3E}">
        <p14:creationId xmlns:p14="http://schemas.microsoft.com/office/powerpoint/2010/main" val="349824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Divider - title-sub title">
    <p:spTree>
      <p:nvGrpSpPr>
        <p:cNvPr id="1" name=""/>
        <p:cNvGrpSpPr/>
        <p:nvPr/>
      </p:nvGrpSpPr>
      <p:grpSpPr>
        <a:xfrm>
          <a:off x="0" y="0"/>
          <a:ext cx="0" cy="0"/>
          <a:chOff x="0" y="0"/>
          <a:chExt cx="0" cy="0"/>
        </a:xfrm>
      </p:grpSpPr>
      <p:sp>
        <p:nvSpPr>
          <p:cNvPr id="2" name="Title 1"/>
          <p:cNvSpPr>
            <a:spLocks noGrp="1"/>
          </p:cNvSpPr>
          <p:nvPr>
            <p:ph type="title"/>
          </p:nvPr>
        </p:nvSpPr>
        <p:spPr>
          <a:xfrm>
            <a:off x="501540" y="2083490"/>
            <a:ext cx="8275409" cy="1362075"/>
          </a:xfrm>
        </p:spPr>
        <p:txBody>
          <a:bodyPr anchor="ctr"/>
          <a:lstStyle>
            <a:lvl1pPr algn="ctr">
              <a:defRPr sz="4000" b="0" cap="none">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01540" y="3463857"/>
            <a:ext cx="8275409"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Title">
    <p:spTree>
      <p:nvGrpSpPr>
        <p:cNvPr id="1" name=""/>
        <p:cNvGrpSpPr/>
        <p:nvPr/>
      </p:nvGrpSpPr>
      <p:grpSpPr>
        <a:xfrm>
          <a:off x="0" y="0"/>
          <a:ext cx="0" cy="0"/>
          <a:chOff x="0" y="0"/>
          <a:chExt cx="0" cy="0"/>
        </a:xfrm>
      </p:grpSpPr>
      <p:sp>
        <p:nvSpPr>
          <p:cNvPr id="2" name="Title 1"/>
          <p:cNvSpPr>
            <a:spLocks noGrp="1"/>
          </p:cNvSpPr>
          <p:nvPr>
            <p:ph type="title"/>
          </p:nvPr>
        </p:nvSpPr>
        <p:spPr>
          <a:xfrm>
            <a:off x="501540" y="2728375"/>
            <a:ext cx="8275409" cy="1362075"/>
          </a:xfrm>
        </p:spPr>
        <p:txBody>
          <a:bodyPr anchor="ctr"/>
          <a:lstStyle>
            <a:lvl1pPr algn="ctr">
              <a:defRPr sz="4000" b="0" cap="none">
                <a:solidFill>
                  <a:schemeClr val="accent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Tree>
    <p:extLst>
      <p:ext uri="{BB962C8B-B14F-4D97-AF65-F5344CB8AC3E}">
        <p14:creationId xmlns:p14="http://schemas.microsoft.com/office/powerpoint/2010/main" val="489759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34440"/>
            <a:ext cx="4038600" cy="50026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34440"/>
            <a:ext cx="4038600" cy="50026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0A9724E5-0A80-3C41-8955-F8E17D92E2DB}"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34440"/>
            <a:ext cx="4040188" cy="960943"/>
          </a:xfrm>
        </p:spPr>
        <p:txBody>
          <a:bodyPr anchor="b"/>
          <a:lstStyle>
            <a:lvl1pPr marL="0" indent="0" algn="ctr">
              <a:buNone/>
              <a:defRPr sz="2400" b="1">
                <a:solidFill>
                  <a:srgbClr val="F77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27080"/>
            <a:ext cx="4040188" cy="38908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34440"/>
            <a:ext cx="4041775" cy="960943"/>
          </a:xfrm>
        </p:spPr>
        <p:txBody>
          <a:bodyPr anchor="b"/>
          <a:lstStyle>
            <a:lvl1pPr marL="0" indent="0" algn="ctr">
              <a:buNone/>
              <a:defRPr sz="2400" b="1">
                <a:solidFill>
                  <a:srgbClr val="F77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27080"/>
            <a:ext cx="4041775" cy="38908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p>
            <a:fld id="{0A9724E5-0A80-3C41-8955-F8E17D92E2DB}"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1327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34440"/>
            <a:ext cx="4040188" cy="960943"/>
          </a:xfrm>
        </p:spPr>
        <p:txBody>
          <a:bodyPr anchor="b"/>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27080"/>
            <a:ext cx="4040188" cy="38908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34440"/>
            <a:ext cx="4041775" cy="960943"/>
          </a:xfrm>
        </p:spPr>
        <p:txBody>
          <a:bodyPr anchor="b"/>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27080"/>
            <a:ext cx="4041775" cy="38908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p>
            <a:fld id="{0A9724E5-0A80-3C41-8955-F8E17D92E2DB}"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ase Slide - One block">
    <p:spTree>
      <p:nvGrpSpPr>
        <p:cNvPr id="1" name=""/>
        <p:cNvGrpSpPr/>
        <p:nvPr/>
      </p:nvGrpSpPr>
      <p:grpSpPr>
        <a:xfrm>
          <a:off x="0" y="0"/>
          <a:ext cx="0" cy="0"/>
          <a:chOff x="0" y="0"/>
          <a:chExt cx="0" cy="0"/>
        </a:xfrm>
      </p:grpSpPr>
      <p:sp>
        <p:nvSpPr>
          <p:cNvPr id="10" name="Rectangle 9"/>
          <p:cNvSpPr/>
          <p:nvPr userDrawn="1"/>
        </p:nvSpPr>
        <p:spPr>
          <a:xfrm rot="5400000">
            <a:off x="-2742882" y="2743200"/>
            <a:ext cx="6858000" cy="1371600"/>
          </a:xfrm>
          <a:prstGeom prst="rect">
            <a:avLst/>
          </a:prstGeom>
          <a:solidFill>
            <a:srgbClr val="F87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Vertical Title 1"/>
          <p:cNvSpPr>
            <a:spLocks noGrp="1"/>
          </p:cNvSpPr>
          <p:nvPr userDrawn="1">
            <p:ph type="title" orient="vert"/>
          </p:nvPr>
        </p:nvSpPr>
        <p:spPr>
          <a:xfrm>
            <a:off x="221278" y="491888"/>
            <a:ext cx="965200" cy="5712874"/>
          </a:xfrm>
        </p:spPr>
        <p:txBody>
          <a:bodyPr vert="vert270"/>
          <a:lstStyle>
            <a:lvl1pPr>
              <a:defRPr>
                <a:solidFill>
                  <a:srgbClr val="FFFFFF"/>
                </a:solidFill>
              </a:defRPr>
            </a:lvl1pPr>
          </a:lstStyle>
          <a:p>
            <a:r>
              <a:rPr lang="en-US" dirty="0"/>
              <a:t>Click to edit Master title style</a:t>
            </a:r>
          </a:p>
        </p:txBody>
      </p:sp>
      <p:sp>
        <p:nvSpPr>
          <p:cNvPr id="5" name="Content Placeholder 2"/>
          <p:cNvSpPr>
            <a:spLocks noGrp="1"/>
          </p:cNvSpPr>
          <p:nvPr>
            <p:ph idx="1"/>
          </p:nvPr>
        </p:nvSpPr>
        <p:spPr>
          <a:xfrm>
            <a:off x="1579180" y="491890"/>
            <a:ext cx="7107619" cy="57128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6"/>
          <p:cNvSpPr>
            <a:spLocks noGrp="1"/>
          </p:cNvSpPr>
          <p:nvPr>
            <p:ph type="sldNum" sz="quarter" idx="4"/>
          </p:nvPr>
        </p:nvSpPr>
        <p:spPr>
          <a:xfrm>
            <a:off x="8686800" y="6472178"/>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
        <p:nvSpPr>
          <p:cNvPr id="7" name="TextBox 6"/>
          <p:cNvSpPr txBox="1"/>
          <p:nvPr userDrawn="1"/>
        </p:nvSpPr>
        <p:spPr>
          <a:xfrm>
            <a:off x="0" y="48838"/>
            <a:ext cx="1372974" cy="276999"/>
          </a:xfrm>
          <a:prstGeom prst="rect">
            <a:avLst/>
          </a:prstGeom>
          <a:noFill/>
        </p:spPr>
        <p:txBody>
          <a:bodyPr wrap="square" rtlCol="0">
            <a:spAutoFit/>
          </a:bodyPr>
          <a:lstStyle/>
          <a:p>
            <a:pPr algn="ctr"/>
            <a:r>
              <a:rPr lang="en-US" sz="1200" b="1" dirty="0">
                <a:solidFill>
                  <a:schemeClr val="bg1"/>
                </a:solidFill>
              </a:rPr>
              <a:t>CASE STUDY</a:t>
            </a:r>
          </a:p>
        </p:txBody>
      </p:sp>
      <p:cxnSp>
        <p:nvCxnSpPr>
          <p:cNvPr id="8" name="Straight Connector 7"/>
          <p:cNvCxnSpPr/>
          <p:nvPr userDrawn="1"/>
        </p:nvCxnSpPr>
        <p:spPr>
          <a:xfrm>
            <a:off x="0" y="353297"/>
            <a:ext cx="1372974"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3600" y="6326281"/>
            <a:ext cx="1473200" cy="484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 y="228"/>
            <a:ext cx="9143696" cy="6857772"/>
          </a:xfrm>
          <a:prstGeom prst="rect">
            <a:avLst/>
          </a:prstGeom>
        </p:spPr>
      </p:pic>
      <p:sp>
        <p:nvSpPr>
          <p:cNvPr id="2" name="Title 1"/>
          <p:cNvSpPr>
            <a:spLocks noGrp="1"/>
          </p:cNvSpPr>
          <p:nvPr>
            <p:ph type="ctrTitle"/>
          </p:nvPr>
        </p:nvSpPr>
        <p:spPr>
          <a:xfrm>
            <a:off x="472440" y="302400"/>
            <a:ext cx="8229600" cy="946150"/>
          </a:xfrm>
        </p:spPr>
        <p:txBody>
          <a:bodyPr anchor="ctr">
            <a:normAutofit/>
          </a:bodyPr>
          <a:lstStyle>
            <a:lvl1pPr algn="ctr">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2440" y="1032550"/>
            <a:ext cx="8229600" cy="546100"/>
          </a:xfrm>
        </p:spPr>
        <p:txBody>
          <a:bodyPr anchor="ct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3"/>
          <a:stretch>
            <a:fillRect/>
          </a:stretch>
        </p:blipFill>
        <p:spPr>
          <a:xfrm>
            <a:off x="2637692" y="5574422"/>
            <a:ext cx="3991708" cy="1131178"/>
          </a:xfrm>
          <a:prstGeom prst="rect">
            <a:avLst/>
          </a:prstGeom>
        </p:spPr>
      </p:pic>
      <p:grpSp>
        <p:nvGrpSpPr>
          <p:cNvPr id="7" name="Group 6"/>
          <p:cNvGrpSpPr/>
          <p:nvPr userDrawn="1"/>
        </p:nvGrpSpPr>
        <p:grpSpPr>
          <a:xfrm>
            <a:off x="2884336" y="5385457"/>
            <a:ext cx="3200399" cy="1036871"/>
            <a:chOff x="685801" y="4209905"/>
            <a:chExt cx="3200399" cy="1036871"/>
          </a:xfrm>
        </p:grpSpPr>
        <p:pic>
          <p:nvPicPr>
            <p:cNvPr id="8" name="Picture 7" descr="Power T HorizRightLogo-OnOrang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427" y="4539634"/>
              <a:ext cx="3125773" cy="707142"/>
            </a:xfrm>
            <a:prstGeom prst="rect">
              <a:avLst/>
            </a:prstGeom>
          </p:spPr>
        </p:pic>
        <p:sp>
          <p:nvSpPr>
            <p:cNvPr id="9" name="TextBox 8"/>
            <p:cNvSpPr txBox="1"/>
            <p:nvPr/>
          </p:nvSpPr>
          <p:spPr>
            <a:xfrm>
              <a:off x="685801" y="4209905"/>
              <a:ext cx="3200399" cy="415498"/>
            </a:xfrm>
            <a:prstGeom prst="rect">
              <a:avLst/>
            </a:prstGeom>
            <a:noFill/>
          </p:spPr>
          <p:txBody>
            <a:bodyPr wrap="square" rtlCol="0" anchor="b">
              <a:spAutoFit/>
            </a:bodyPr>
            <a:lstStyle/>
            <a:p>
              <a:r>
                <a:rPr lang="en-US" sz="1050" kern="2200" dirty="0">
                  <a:solidFill>
                    <a:schemeClr val="bg1"/>
                  </a:solidFill>
                  <a:cs typeface="Lucida Grande"/>
                </a:rPr>
                <a:t>BASED  ON  RESEARCH  WITH….</a:t>
              </a:r>
            </a:p>
            <a:p>
              <a:endParaRPr lang="en-US" sz="1050" kern="2200" spc="600" dirty="0">
                <a:solidFill>
                  <a:schemeClr val="bg1"/>
                </a:solidFill>
                <a:cs typeface="Lucida Grande"/>
              </a:endParaRPr>
            </a:p>
          </p:txBody>
        </p:sp>
      </p:grpSp>
    </p:spTree>
    <p:extLst>
      <p:ext uri="{BB962C8B-B14F-4D97-AF65-F5344CB8AC3E}">
        <p14:creationId xmlns:p14="http://schemas.microsoft.com/office/powerpoint/2010/main" val="2448315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ase Slide - One person">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5283200" y="904875"/>
            <a:ext cx="3403600" cy="5048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rot="5400000">
            <a:off x="-2742882" y="2743200"/>
            <a:ext cx="6858000" cy="1371600"/>
          </a:xfrm>
          <a:prstGeom prst="rect">
            <a:avLst/>
          </a:prstGeom>
          <a:solidFill>
            <a:srgbClr val="F87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Vertical Title 1"/>
          <p:cNvSpPr>
            <a:spLocks noGrp="1"/>
          </p:cNvSpPr>
          <p:nvPr userDrawn="1">
            <p:ph type="title" orient="vert"/>
          </p:nvPr>
        </p:nvSpPr>
        <p:spPr>
          <a:xfrm>
            <a:off x="221278" y="491888"/>
            <a:ext cx="965200" cy="5712874"/>
          </a:xfrm>
        </p:spPr>
        <p:txBody>
          <a:bodyPr vert="vert270"/>
          <a:lstStyle>
            <a:lvl1pPr>
              <a:defRPr>
                <a:solidFill>
                  <a:srgbClr val="FFFFFF"/>
                </a:solidFill>
              </a:defRPr>
            </a:lvl1pPr>
          </a:lstStyle>
          <a:p>
            <a:r>
              <a:rPr lang="en-US" dirty="0"/>
              <a:t>Click to edit Master title style</a:t>
            </a:r>
          </a:p>
        </p:txBody>
      </p:sp>
      <p:sp>
        <p:nvSpPr>
          <p:cNvPr id="15" name="Slide Number Placeholder 6"/>
          <p:cNvSpPr>
            <a:spLocks noGrp="1"/>
          </p:cNvSpPr>
          <p:nvPr>
            <p:ph type="sldNum" sz="quarter" idx="4"/>
          </p:nvPr>
        </p:nvSpPr>
        <p:spPr>
          <a:xfrm>
            <a:off x="8686800" y="6441580"/>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
        <p:nvSpPr>
          <p:cNvPr id="7" name="TextBox 6"/>
          <p:cNvSpPr txBox="1"/>
          <p:nvPr userDrawn="1"/>
        </p:nvSpPr>
        <p:spPr>
          <a:xfrm>
            <a:off x="0" y="48838"/>
            <a:ext cx="1372974" cy="276999"/>
          </a:xfrm>
          <a:prstGeom prst="rect">
            <a:avLst/>
          </a:prstGeom>
          <a:noFill/>
        </p:spPr>
        <p:txBody>
          <a:bodyPr wrap="square" rtlCol="0">
            <a:spAutoFit/>
          </a:bodyPr>
          <a:lstStyle/>
          <a:p>
            <a:pPr algn="ctr"/>
            <a:r>
              <a:rPr lang="en-US" sz="1200" b="1" dirty="0">
                <a:solidFill>
                  <a:schemeClr val="bg1"/>
                </a:solidFill>
              </a:rPr>
              <a:t>CASE STUDY</a:t>
            </a:r>
          </a:p>
        </p:txBody>
      </p:sp>
      <p:cxnSp>
        <p:nvCxnSpPr>
          <p:cNvPr id="8" name="Straight Connector 7"/>
          <p:cNvCxnSpPr/>
          <p:nvPr userDrawn="1"/>
        </p:nvCxnSpPr>
        <p:spPr>
          <a:xfrm>
            <a:off x="0" y="353297"/>
            <a:ext cx="1372974"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Placeholder 7"/>
          <p:cNvSpPr>
            <a:spLocks noGrp="1"/>
          </p:cNvSpPr>
          <p:nvPr>
            <p:ph type="body" sz="quarter" idx="12" hasCustomPrompt="1"/>
          </p:nvPr>
        </p:nvSpPr>
        <p:spPr>
          <a:xfrm>
            <a:off x="1963638" y="4517538"/>
            <a:ext cx="2974164"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11" name="Text Placeholder 9"/>
          <p:cNvSpPr>
            <a:spLocks noGrp="1"/>
          </p:cNvSpPr>
          <p:nvPr>
            <p:ph type="body" sz="quarter" idx="13" hasCustomPrompt="1"/>
          </p:nvPr>
        </p:nvSpPr>
        <p:spPr>
          <a:xfrm>
            <a:off x="1960808" y="5030717"/>
            <a:ext cx="2975591" cy="922314"/>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2" name="Picture Placeholder 4"/>
          <p:cNvSpPr>
            <a:spLocks noGrp="1" noChangeAspect="1"/>
          </p:cNvSpPr>
          <p:nvPr>
            <p:ph type="pic" sz="quarter" idx="14"/>
          </p:nvPr>
        </p:nvSpPr>
        <p:spPr>
          <a:xfrm rot="21240000">
            <a:off x="1828269" y="1147953"/>
            <a:ext cx="2653185" cy="3034002"/>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3" name="Rectangle 12"/>
          <p:cNvSpPr/>
          <p:nvPr userDrawn="1"/>
        </p:nvSpPr>
        <p:spPr>
          <a:xfrm>
            <a:off x="1579181" y="187095"/>
            <a:ext cx="3054041" cy="584775"/>
          </a:xfrm>
          <a:prstGeom prst="rect">
            <a:avLst/>
          </a:prstGeom>
        </p:spPr>
        <p:txBody>
          <a:bodyPr wrap="none">
            <a:spAutoFit/>
          </a:bodyPr>
          <a:lstStyle/>
          <a:p>
            <a:pPr marL="346075" lvl="0" indent="-346075" defTabSz="969963" eaLnBrk="0" fontAlgn="base" hangingPunct="0">
              <a:spcBef>
                <a:spcPct val="0"/>
              </a:spcBef>
              <a:spcAft>
                <a:spcPct val="20000"/>
              </a:spcAft>
              <a:buSzPct val="100000"/>
              <a:buNone/>
              <a:defRPr/>
            </a:pPr>
            <a:r>
              <a:rPr lang="en-US" sz="3200" i="1" kern="0" dirty="0">
                <a:solidFill>
                  <a:schemeClr val="accent1"/>
                </a:solidFill>
                <a:ea typeface="ＭＳ Ｐゴシック" charset="-128"/>
                <a:cs typeface="ＭＳ Ｐゴシック" charset="-128"/>
              </a:rPr>
              <a:t>In their words…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3600" y="6326281"/>
            <a:ext cx="1473200" cy="484408"/>
          </a:xfrm>
          <a:prstGeom prst="rect">
            <a:avLst/>
          </a:prstGeom>
        </p:spPr>
      </p:pic>
    </p:spTree>
    <p:extLst>
      <p:ext uri="{BB962C8B-B14F-4D97-AF65-F5344CB8AC3E}">
        <p14:creationId xmlns:p14="http://schemas.microsoft.com/office/powerpoint/2010/main" val="1791541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ase Slide - Two people">
    <p:spTree>
      <p:nvGrpSpPr>
        <p:cNvPr id="1" name=""/>
        <p:cNvGrpSpPr/>
        <p:nvPr/>
      </p:nvGrpSpPr>
      <p:grpSpPr>
        <a:xfrm>
          <a:off x="0" y="0"/>
          <a:ext cx="0" cy="0"/>
          <a:chOff x="0" y="0"/>
          <a:chExt cx="0" cy="0"/>
        </a:xfrm>
      </p:grpSpPr>
      <p:sp>
        <p:nvSpPr>
          <p:cNvPr id="10" name="Rectangle 9"/>
          <p:cNvSpPr/>
          <p:nvPr userDrawn="1"/>
        </p:nvSpPr>
        <p:spPr>
          <a:xfrm rot="5400000">
            <a:off x="-2742882" y="2743200"/>
            <a:ext cx="6858000" cy="1371600"/>
          </a:xfrm>
          <a:prstGeom prst="rect">
            <a:avLst/>
          </a:prstGeom>
          <a:solidFill>
            <a:srgbClr val="F87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Vertical Title 1"/>
          <p:cNvSpPr>
            <a:spLocks noGrp="1"/>
          </p:cNvSpPr>
          <p:nvPr userDrawn="1">
            <p:ph type="title" orient="vert"/>
          </p:nvPr>
        </p:nvSpPr>
        <p:spPr>
          <a:xfrm>
            <a:off x="221278" y="491888"/>
            <a:ext cx="965200" cy="5712874"/>
          </a:xfrm>
        </p:spPr>
        <p:txBody>
          <a:bodyPr vert="vert270"/>
          <a:lstStyle>
            <a:lvl1pPr>
              <a:defRPr>
                <a:solidFill>
                  <a:srgbClr val="FFFFFF"/>
                </a:solidFill>
              </a:defRPr>
            </a:lvl1pPr>
          </a:lstStyle>
          <a:p>
            <a:r>
              <a:rPr lang="en-US" dirty="0"/>
              <a:t>Click to edit Master title style</a:t>
            </a:r>
          </a:p>
        </p:txBody>
      </p:sp>
      <p:sp>
        <p:nvSpPr>
          <p:cNvPr id="15" name="Slide Number Placeholder 6"/>
          <p:cNvSpPr>
            <a:spLocks noGrp="1"/>
          </p:cNvSpPr>
          <p:nvPr>
            <p:ph type="sldNum" sz="quarter" idx="4"/>
          </p:nvPr>
        </p:nvSpPr>
        <p:spPr>
          <a:xfrm>
            <a:off x="8776497" y="6457373"/>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
        <p:nvSpPr>
          <p:cNvPr id="7" name="TextBox 6"/>
          <p:cNvSpPr txBox="1"/>
          <p:nvPr userDrawn="1"/>
        </p:nvSpPr>
        <p:spPr>
          <a:xfrm>
            <a:off x="0" y="48838"/>
            <a:ext cx="1372974" cy="276999"/>
          </a:xfrm>
          <a:prstGeom prst="rect">
            <a:avLst/>
          </a:prstGeom>
          <a:noFill/>
        </p:spPr>
        <p:txBody>
          <a:bodyPr wrap="square" rtlCol="0">
            <a:spAutoFit/>
          </a:bodyPr>
          <a:lstStyle/>
          <a:p>
            <a:pPr algn="ctr"/>
            <a:r>
              <a:rPr lang="en-US" sz="1200" b="1" dirty="0">
                <a:solidFill>
                  <a:schemeClr val="bg1"/>
                </a:solidFill>
              </a:rPr>
              <a:t>CASE STUDY</a:t>
            </a:r>
          </a:p>
        </p:txBody>
      </p:sp>
      <p:cxnSp>
        <p:nvCxnSpPr>
          <p:cNvPr id="8" name="Straight Connector 7"/>
          <p:cNvCxnSpPr/>
          <p:nvPr userDrawn="1"/>
        </p:nvCxnSpPr>
        <p:spPr>
          <a:xfrm>
            <a:off x="0" y="353297"/>
            <a:ext cx="1372974"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 Placeholder 7"/>
          <p:cNvSpPr>
            <a:spLocks noGrp="1"/>
          </p:cNvSpPr>
          <p:nvPr>
            <p:ph type="body" sz="quarter" idx="12" hasCustomPrompt="1"/>
          </p:nvPr>
        </p:nvSpPr>
        <p:spPr>
          <a:xfrm>
            <a:off x="2193297" y="4035086"/>
            <a:ext cx="2487774"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2191871" y="4548264"/>
            <a:ext cx="248920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p:nvPr>
        </p:nvSpPr>
        <p:spPr>
          <a:xfrm rot="21240000">
            <a:off x="2439132" y="893434"/>
            <a:ext cx="2271849" cy="2597932"/>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8" name="Picture Placeholder 4"/>
          <p:cNvSpPr>
            <a:spLocks noGrp="1"/>
          </p:cNvSpPr>
          <p:nvPr>
            <p:ph type="pic" sz="quarter" idx="15"/>
          </p:nvPr>
        </p:nvSpPr>
        <p:spPr>
          <a:xfrm rot="540000">
            <a:off x="5013621" y="1315724"/>
            <a:ext cx="2271849" cy="2597932"/>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9" name="Text Placeholder 7"/>
          <p:cNvSpPr>
            <a:spLocks noGrp="1"/>
          </p:cNvSpPr>
          <p:nvPr>
            <p:ph type="body" sz="quarter" idx="16" hasCustomPrompt="1"/>
          </p:nvPr>
        </p:nvSpPr>
        <p:spPr>
          <a:xfrm>
            <a:off x="4866423" y="4365286"/>
            <a:ext cx="2487774"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17" hasCustomPrompt="1"/>
          </p:nvPr>
        </p:nvSpPr>
        <p:spPr>
          <a:xfrm>
            <a:off x="4864997" y="4878464"/>
            <a:ext cx="248920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3600" y="6326281"/>
            <a:ext cx="1473200" cy="484408"/>
          </a:xfrm>
          <a:prstGeom prst="rect">
            <a:avLst/>
          </a:prstGeom>
        </p:spPr>
      </p:pic>
    </p:spTree>
    <p:extLst>
      <p:ext uri="{BB962C8B-B14F-4D97-AF65-F5344CB8AC3E}">
        <p14:creationId xmlns:p14="http://schemas.microsoft.com/office/powerpoint/2010/main" val="1536485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ase Slide - Three people">
    <p:spTree>
      <p:nvGrpSpPr>
        <p:cNvPr id="1" name=""/>
        <p:cNvGrpSpPr/>
        <p:nvPr/>
      </p:nvGrpSpPr>
      <p:grpSpPr>
        <a:xfrm>
          <a:off x="0" y="0"/>
          <a:ext cx="0" cy="0"/>
          <a:chOff x="0" y="0"/>
          <a:chExt cx="0" cy="0"/>
        </a:xfrm>
      </p:grpSpPr>
      <p:sp>
        <p:nvSpPr>
          <p:cNvPr id="10" name="Rectangle 9"/>
          <p:cNvSpPr/>
          <p:nvPr userDrawn="1"/>
        </p:nvSpPr>
        <p:spPr>
          <a:xfrm rot="5400000">
            <a:off x="-2742882" y="2743200"/>
            <a:ext cx="6858000" cy="1371600"/>
          </a:xfrm>
          <a:prstGeom prst="rect">
            <a:avLst/>
          </a:prstGeom>
          <a:solidFill>
            <a:srgbClr val="F87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Vertical Title 1"/>
          <p:cNvSpPr>
            <a:spLocks noGrp="1"/>
          </p:cNvSpPr>
          <p:nvPr userDrawn="1">
            <p:ph type="title" orient="vert"/>
          </p:nvPr>
        </p:nvSpPr>
        <p:spPr>
          <a:xfrm>
            <a:off x="221278" y="491888"/>
            <a:ext cx="965200" cy="5712874"/>
          </a:xfrm>
        </p:spPr>
        <p:txBody>
          <a:bodyPr vert="vert270"/>
          <a:lstStyle>
            <a:lvl1pPr>
              <a:defRPr>
                <a:solidFill>
                  <a:srgbClr val="FFFFFF"/>
                </a:solidFill>
              </a:defRPr>
            </a:lvl1pPr>
          </a:lstStyle>
          <a:p>
            <a:r>
              <a:rPr lang="en-US" dirty="0"/>
              <a:t>Click to edit Master title style</a:t>
            </a:r>
          </a:p>
        </p:txBody>
      </p:sp>
      <p:sp>
        <p:nvSpPr>
          <p:cNvPr id="15" name="Slide Number Placeholder 6"/>
          <p:cNvSpPr>
            <a:spLocks noGrp="1"/>
          </p:cNvSpPr>
          <p:nvPr>
            <p:ph type="sldNum" sz="quarter" idx="4"/>
          </p:nvPr>
        </p:nvSpPr>
        <p:spPr>
          <a:xfrm>
            <a:off x="8686800" y="6472178"/>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
        <p:nvSpPr>
          <p:cNvPr id="7" name="TextBox 6"/>
          <p:cNvSpPr txBox="1"/>
          <p:nvPr userDrawn="1"/>
        </p:nvSpPr>
        <p:spPr>
          <a:xfrm>
            <a:off x="0" y="48838"/>
            <a:ext cx="1372974" cy="276999"/>
          </a:xfrm>
          <a:prstGeom prst="rect">
            <a:avLst/>
          </a:prstGeom>
          <a:noFill/>
        </p:spPr>
        <p:txBody>
          <a:bodyPr wrap="square" rtlCol="0">
            <a:spAutoFit/>
          </a:bodyPr>
          <a:lstStyle/>
          <a:p>
            <a:pPr algn="ctr"/>
            <a:r>
              <a:rPr lang="en-US" sz="1200" b="1" dirty="0">
                <a:solidFill>
                  <a:schemeClr val="bg1"/>
                </a:solidFill>
              </a:rPr>
              <a:t>CASE STUDY</a:t>
            </a:r>
          </a:p>
        </p:txBody>
      </p:sp>
      <p:cxnSp>
        <p:nvCxnSpPr>
          <p:cNvPr id="8" name="Straight Connector 7"/>
          <p:cNvCxnSpPr/>
          <p:nvPr userDrawn="1"/>
        </p:nvCxnSpPr>
        <p:spPr>
          <a:xfrm>
            <a:off x="0" y="353297"/>
            <a:ext cx="1372974"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 Placeholder 7"/>
          <p:cNvSpPr>
            <a:spLocks noGrp="1"/>
          </p:cNvSpPr>
          <p:nvPr>
            <p:ph type="body" sz="quarter" idx="12" hasCustomPrompt="1"/>
          </p:nvPr>
        </p:nvSpPr>
        <p:spPr>
          <a:xfrm>
            <a:off x="1680176" y="3853979"/>
            <a:ext cx="2197264"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14" name="Text Placeholder 9"/>
          <p:cNvSpPr>
            <a:spLocks noGrp="1"/>
          </p:cNvSpPr>
          <p:nvPr>
            <p:ph type="body" sz="quarter" idx="13" hasCustomPrompt="1"/>
          </p:nvPr>
        </p:nvSpPr>
        <p:spPr>
          <a:xfrm>
            <a:off x="1678750" y="4367157"/>
            <a:ext cx="2198523"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7" name="Picture Placeholder 4"/>
          <p:cNvSpPr>
            <a:spLocks noGrp="1"/>
          </p:cNvSpPr>
          <p:nvPr>
            <p:ph type="pic" sz="quarter" idx="14"/>
          </p:nvPr>
        </p:nvSpPr>
        <p:spPr>
          <a:xfrm rot="21240000">
            <a:off x="1803667" y="1016822"/>
            <a:ext cx="2190494" cy="2504898"/>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8" name="Picture Placeholder 4"/>
          <p:cNvSpPr>
            <a:spLocks noGrp="1"/>
          </p:cNvSpPr>
          <p:nvPr>
            <p:ph type="pic" sz="quarter" idx="15"/>
          </p:nvPr>
        </p:nvSpPr>
        <p:spPr>
          <a:xfrm>
            <a:off x="4075403" y="1164398"/>
            <a:ext cx="2190492" cy="2504896"/>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9" name="Text Placeholder 7"/>
          <p:cNvSpPr>
            <a:spLocks noGrp="1"/>
          </p:cNvSpPr>
          <p:nvPr>
            <p:ph type="body" sz="quarter" idx="16" hasCustomPrompt="1"/>
          </p:nvPr>
        </p:nvSpPr>
        <p:spPr>
          <a:xfrm>
            <a:off x="4068631" y="4194782"/>
            <a:ext cx="2197264"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17" hasCustomPrompt="1"/>
          </p:nvPr>
        </p:nvSpPr>
        <p:spPr>
          <a:xfrm>
            <a:off x="4067205" y="4707960"/>
            <a:ext cx="2198523"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21" name="Picture Placeholder 4"/>
          <p:cNvSpPr>
            <a:spLocks noGrp="1"/>
          </p:cNvSpPr>
          <p:nvPr>
            <p:ph type="pic" sz="quarter" idx="18"/>
          </p:nvPr>
        </p:nvSpPr>
        <p:spPr>
          <a:xfrm rot="540000">
            <a:off x="6448337" y="968533"/>
            <a:ext cx="2190492" cy="2504896"/>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22" name="Text Placeholder 7"/>
          <p:cNvSpPr>
            <a:spLocks noGrp="1"/>
          </p:cNvSpPr>
          <p:nvPr>
            <p:ph type="body" sz="quarter" idx="19" hasCustomPrompt="1"/>
          </p:nvPr>
        </p:nvSpPr>
        <p:spPr>
          <a:xfrm>
            <a:off x="6464068" y="3855093"/>
            <a:ext cx="2197264"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23" name="Text Placeholder 9"/>
          <p:cNvSpPr>
            <a:spLocks noGrp="1"/>
          </p:cNvSpPr>
          <p:nvPr>
            <p:ph type="body" sz="quarter" idx="20" hasCustomPrompt="1"/>
          </p:nvPr>
        </p:nvSpPr>
        <p:spPr>
          <a:xfrm>
            <a:off x="6462642" y="4367157"/>
            <a:ext cx="2198523"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3600" y="6326281"/>
            <a:ext cx="1473200" cy="484408"/>
          </a:xfrm>
          <a:prstGeom prst="rect">
            <a:avLst/>
          </a:prstGeom>
        </p:spPr>
      </p:pic>
    </p:spTree>
    <p:extLst>
      <p:ext uri="{BB962C8B-B14F-4D97-AF65-F5344CB8AC3E}">
        <p14:creationId xmlns:p14="http://schemas.microsoft.com/office/powerpoint/2010/main" val="1256410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ase Slide - Two Block Side by Side">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5394960" y="685800"/>
            <a:ext cx="3403600" cy="5459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rot="5400000">
            <a:off x="-2742882" y="2743200"/>
            <a:ext cx="6858000" cy="1371600"/>
          </a:xfrm>
          <a:prstGeom prst="rect">
            <a:avLst/>
          </a:prstGeom>
          <a:solidFill>
            <a:srgbClr val="F87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Vertical Title 1"/>
          <p:cNvSpPr>
            <a:spLocks noGrp="1"/>
          </p:cNvSpPr>
          <p:nvPr userDrawn="1">
            <p:ph type="title" orient="vert"/>
          </p:nvPr>
        </p:nvSpPr>
        <p:spPr>
          <a:xfrm>
            <a:off x="221278" y="491888"/>
            <a:ext cx="965200" cy="5712874"/>
          </a:xfrm>
        </p:spPr>
        <p:txBody>
          <a:bodyPr vert="vert270"/>
          <a:lstStyle>
            <a:lvl1pPr>
              <a:defRPr>
                <a:solidFill>
                  <a:srgbClr val="FFFFFF"/>
                </a:solidFill>
              </a:defRPr>
            </a:lvl1pPr>
          </a:lstStyle>
          <a:p>
            <a:r>
              <a:rPr lang="en-US" dirty="0"/>
              <a:t>Click to edit Master title style</a:t>
            </a:r>
          </a:p>
        </p:txBody>
      </p:sp>
      <p:sp>
        <p:nvSpPr>
          <p:cNvPr id="15" name="Slide Number Placeholder 6"/>
          <p:cNvSpPr>
            <a:spLocks noGrp="1"/>
          </p:cNvSpPr>
          <p:nvPr>
            <p:ph type="sldNum" sz="quarter" idx="4"/>
          </p:nvPr>
        </p:nvSpPr>
        <p:spPr>
          <a:xfrm>
            <a:off x="8686800" y="6502776"/>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
        <p:nvSpPr>
          <p:cNvPr id="7" name="TextBox 6"/>
          <p:cNvSpPr txBox="1"/>
          <p:nvPr userDrawn="1"/>
        </p:nvSpPr>
        <p:spPr>
          <a:xfrm>
            <a:off x="0" y="48838"/>
            <a:ext cx="1372974" cy="276999"/>
          </a:xfrm>
          <a:prstGeom prst="rect">
            <a:avLst/>
          </a:prstGeom>
          <a:noFill/>
        </p:spPr>
        <p:txBody>
          <a:bodyPr wrap="square" rtlCol="0">
            <a:spAutoFit/>
          </a:bodyPr>
          <a:lstStyle/>
          <a:p>
            <a:pPr algn="ctr"/>
            <a:r>
              <a:rPr lang="en-US" sz="1200" b="1" dirty="0">
                <a:solidFill>
                  <a:schemeClr val="bg1"/>
                </a:solidFill>
              </a:rPr>
              <a:t>CASE STUDY</a:t>
            </a:r>
          </a:p>
        </p:txBody>
      </p:sp>
      <p:cxnSp>
        <p:nvCxnSpPr>
          <p:cNvPr id="8" name="Straight Connector 7"/>
          <p:cNvCxnSpPr/>
          <p:nvPr userDrawn="1"/>
        </p:nvCxnSpPr>
        <p:spPr>
          <a:xfrm>
            <a:off x="0" y="353297"/>
            <a:ext cx="1372974"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16"/>
          </p:nvPr>
        </p:nvSpPr>
        <p:spPr>
          <a:xfrm>
            <a:off x="1737360" y="685800"/>
            <a:ext cx="3401568" cy="5459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3600" y="6326281"/>
            <a:ext cx="1473200" cy="484408"/>
          </a:xfrm>
          <a:prstGeom prst="rect">
            <a:avLst/>
          </a:prstGeom>
        </p:spPr>
      </p:pic>
    </p:spTree>
    <p:extLst>
      <p:ext uri="{BB962C8B-B14F-4D97-AF65-F5344CB8AC3E}">
        <p14:creationId xmlns:p14="http://schemas.microsoft.com/office/powerpoint/2010/main" val="226247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ase Slide - Two Block">
    <p:spTree>
      <p:nvGrpSpPr>
        <p:cNvPr id="1" name=""/>
        <p:cNvGrpSpPr/>
        <p:nvPr/>
      </p:nvGrpSpPr>
      <p:grpSpPr>
        <a:xfrm>
          <a:off x="0" y="0"/>
          <a:ext cx="0" cy="0"/>
          <a:chOff x="0" y="0"/>
          <a:chExt cx="0" cy="0"/>
        </a:xfrm>
      </p:grpSpPr>
      <p:sp>
        <p:nvSpPr>
          <p:cNvPr id="10" name="Rectangle 9"/>
          <p:cNvSpPr/>
          <p:nvPr userDrawn="1"/>
        </p:nvSpPr>
        <p:spPr>
          <a:xfrm rot="5400000">
            <a:off x="-2742882" y="2743200"/>
            <a:ext cx="6858000" cy="1371600"/>
          </a:xfrm>
          <a:prstGeom prst="rect">
            <a:avLst/>
          </a:prstGeom>
          <a:solidFill>
            <a:srgbClr val="F87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Vertical Title 1"/>
          <p:cNvSpPr>
            <a:spLocks noGrp="1"/>
          </p:cNvSpPr>
          <p:nvPr userDrawn="1">
            <p:ph type="title" orient="vert"/>
          </p:nvPr>
        </p:nvSpPr>
        <p:spPr>
          <a:xfrm>
            <a:off x="221278" y="491888"/>
            <a:ext cx="965200" cy="5778283"/>
          </a:xfrm>
        </p:spPr>
        <p:txBody>
          <a:bodyPr vert="vert270"/>
          <a:lstStyle>
            <a:lvl1pPr>
              <a:defRPr>
                <a:solidFill>
                  <a:srgbClr val="FFFFFF"/>
                </a:solidFill>
              </a:defRPr>
            </a:lvl1pPr>
          </a:lstStyle>
          <a:p>
            <a:r>
              <a:rPr lang="en-US" dirty="0"/>
              <a:t>Click to edit Master title style</a:t>
            </a:r>
          </a:p>
        </p:txBody>
      </p:sp>
      <p:sp>
        <p:nvSpPr>
          <p:cNvPr id="5" name="Content Placeholder 2"/>
          <p:cNvSpPr>
            <a:spLocks noGrp="1"/>
          </p:cNvSpPr>
          <p:nvPr>
            <p:ph idx="1"/>
          </p:nvPr>
        </p:nvSpPr>
        <p:spPr>
          <a:xfrm>
            <a:off x="1579180" y="491890"/>
            <a:ext cx="7107619" cy="31894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0"/>
          </p:nvPr>
        </p:nvSpPr>
        <p:spPr>
          <a:xfrm>
            <a:off x="1585936" y="3681351"/>
            <a:ext cx="7107619" cy="2588819"/>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6"/>
          <p:cNvSpPr>
            <a:spLocks noGrp="1"/>
          </p:cNvSpPr>
          <p:nvPr>
            <p:ph type="sldNum" sz="quarter" idx="4"/>
          </p:nvPr>
        </p:nvSpPr>
        <p:spPr>
          <a:xfrm>
            <a:off x="8745895" y="6484356"/>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
        <p:nvSpPr>
          <p:cNvPr id="9" name="TextBox 8"/>
          <p:cNvSpPr txBox="1"/>
          <p:nvPr userDrawn="1"/>
        </p:nvSpPr>
        <p:spPr>
          <a:xfrm>
            <a:off x="0" y="48838"/>
            <a:ext cx="1372974" cy="276999"/>
          </a:xfrm>
          <a:prstGeom prst="rect">
            <a:avLst/>
          </a:prstGeom>
          <a:noFill/>
        </p:spPr>
        <p:txBody>
          <a:bodyPr wrap="square" rtlCol="0">
            <a:spAutoFit/>
          </a:bodyPr>
          <a:lstStyle/>
          <a:p>
            <a:pPr algn="ctr"/>
            <a:r>
              <a:rPr lang="en-US" sz="1200" b="1" dirty="0">
                <a:solidFill>
                  <a:schemeClr val="bg1"/>
                </a:solidFill>
              </a:rPr>
              <a:t>CASE STUDY</a:t>
            </a:r>
          </a:p>
        </p:txBody>
      </p:sp>
      <p:cxnSp>
        <p:nvCxnSpPr>
          <p:cNvPr id="11" name="Straight Connector 10"/>
          <p:cNvCxnSpPr/>
          <p:nvPr userDrawn="1"/>
        </p:nvCxnSpPr>
        <p:spPr>
          <a:xfrm>
            <a:off x="0" y="353297"/>
            <a:ext cx="1372974"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3600" y="6326281"/>
            <a:ext cx="1473200" cy="484408"/>
          </a:xfrm>
          <a:prstGeom prst="rect">
            <a:avLst/>
          </a:prstGeom>
        </p:spPr>
      </p:pic>
    </p:spTree>
    <p:extLst>
      <p:ext uri="{BB962C8B-B14F-4D97-AF65-F5344CB8AC3E}">
        <p14:creationId xmlns:p14="http://schemas.microsoft.com/office/powerpoint/2010/main" val="84664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Picture Placeholder 4"/>
          <p:cNvSpPr>
            <a:spLocks noGrp="1"/>
          </p:cNvSpPr>
          <p:nvPr>
            <p:ph type="pic" sz="quarter" idx="11"/>
          </p:nvPr>
        </p:nvSpPr>
        <p:spPr>
          <a:xfrm>
            <a:off x="4800600" y="1111200"/>
            <a:ext cx="3403600" cy="5048299"/>
          </a:xfrm>
          <a:effectLst>
            <a:outerShdw blurRad="50800" dist="38100" dir="2700000" algn="ctr" rotWithShape="0">
              <a:srgbClr val="000000">
                <a:alpha val="40000"/>
              </a:srgbClr>
            </a:outerShdw>
          </a:effectLst>
        </p:spPr>
        <p:txBody>
          <a:bodyPr/>
          <a:lstStyle/>
          <a:p>
            <a:endParaRPr lang="en-US" dirty="0"/>
          </a:p>
        </p:txBody>
      </p:sp>
      <p:sp>
        <p:nvSpPr>
          <p:cNvPr id="5" name="Text Placeholder 7"/>
          <p:cNvSpPr>
            <a:spLocks noGrp="1"/>
          </p:cNvSpPr>
          <p:nvPr>
            <p:ph type="body" sz="quarter" idx="12" hasCustomPrompt="1"/>
          </p:nvPr>
        </p:nvSpPr>
        <p:spPr>
          <a:xfrm>
            <a:off x="1081822" y="5024409"/>
            <a:ext cx="2974164"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1078992" y="5537588"/>
            <a:ext cx="2975591" cy="922314"/>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457200" y="61278"/>
            <a:ext cx="8229600" cy="782637"/>
          </a:xfrm>
        </p:spPr>
        <p:txBody>
          <a:bodyPr/>
          <a:lstStyle/>
          <a:p>
            <a:r>
              <a:rPr lang="en-US" dirty="0"/>
              <a:t>Click to edit Master title style</a:t>
            </a:r>
          </a:p>
        </p:txBody>
      </p:sp>
      <p:sp>
        <p:nvSpPr>
          <p:cNvPr id="11" name="Picture Placeholder 4"/>
          <p:cNvSpPr>
            <a:spLocks noGrp="1" noChangeAspect="1"/>
          </p:cNvSpPr>
          <p:nvPr>
            <p:ph type="pic" sz="quarter" idx="14"/>
          </p:nvPr>
        </p:nvSpPr>
        <p:spPr>
          <a:xfrm rot="21240000">
            <a:off x="946453" y="1654824"/>
            <a:ext cx="2653185" cy="3034002"/>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Tree>
    <p:extLst>
      <p:ext uri="{BB962C8B-B14F-4D97-AF65-F5344CB8AC3E}">
        <p14:creationId xmlns:p14="http://schemas.microsoft.com/office/powerpoint/2010/main" val="2297189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4" name="Picture Placeholder 4"/>
          <p:cNvSpPr>
            <a:spLocks noGrp="1"/>
          </p:cNvSpPr>
          <p:nvPr>
            <p:ph type="pic" sz="quarter" idx="11"/>
          </p:nvPr>
        </p:nvSpPr>
        <p:spPr>
          <a:xfrm>
            <a:off x="5981700" y="1327150"/>
            <a:ext cx="2781300" cy="4453907"/>
          </a:xfrm>
          <a:effectLst>
            <a:outerShdw blurRad="50800" dist="38100" dir="2700000" algn="ctr" rotWithShape="0">
              <a:srgbClr val="000000">
                <a:alpha val="40000"/>
              </a:srgbClr>
            </a:outerShdw>
          </a:effectLst>
        </p:spPr>
        <p:txBody>
          <a:bodyPr/>
          <a:lstStyle/>
          <a:p>
            <a:endParaRPr lang="en-US" dirty="0"/>
          </a:p>
        </p:txBody>
      </p:sp>
      <p:sp>
        <p:nvSpPr>
          <p:cNvPr id="5" name="Text Placeholder 7"/>
          <p:cNvSpPr>
            <a:spLocks noGrp="1"/>
          </p:cNvSpPr>
          <p:nvPr>
            <p:ph type="body" sz="quarter" idx="12" hasCustomPrompt="1"/>
          </p:nvPr>
        </p:nvSpPr>
        <p:spPr>
          <a:xfrm>
            <a:off x="458627" y="4699367"/>
            <a:ext cx="2487774"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457201" y="5212545"/>
            <a:ext cx="248920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457200" y="61278"/>
            <a:ext cx="8229600" cy="782637"/>
          </a:xfrm>
        </p:spPr>
        <p:txBody>
          <a:bodyPr/>
          <a:lstStyle/>
          <a:p>
            <a:r>
              <a:rPr lang="en-US" dirty="0"/>
              <a:t>Click to edit Master title style</a:t>
            </a:r>
          </a:p>
        </p:txBody>
      </p:sp>
      <p:sp>
        <p:nvSpPr>
          <p:cNvPr id="11" name="Picture Placeholder 4"/>
          <p:cNvSpPr>
            <a:spLocks noGrp="1"/>
          </p:cNvSpPr>
          <p:nvPr>
            <p:ph type="pic" sz="quarter" idx="14"/>
          </p:nvPr>
        </p:nvSpPr>
        <p:spPr>
          <a:xfrm rot="21240000">
            <a:off x="704462" y="1557715"/>
            <a:ext cx="2271849" cy="2597932"/>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2" name="Picture Placeholder 4"/>
          <p:cNvSpPr>
            <a:spLocks noGrp="1"/>
          </p:cNvSpPr>
          <p:nvPr>
            <p:ph type="pic" sz="quarter" idx="15"/>
          </p:nvPr>
        </p:nvSpPr>
        <p:spPr>
          <a:xfrm rot="540000">
            <a:off x="3278951" y="1980005"/>
            <a:ext cx="2271849" cy="2597932"/>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5" name="Text Placeholder 7"/>
          <p:cNvSpPr>
            <a:spLocks noGrp="1"/>
          </p:cNvSpPr>
          <p:nvPr>
            <p:ph type="body" sz="quarter" idx="16" hasCustomPrompt="1"/>
          </p:nvPr>
        </p:nvSpPr>
        <p:spPr>
          <a:xfrm>
            <a:off x="3131753" y="5029567"/>
            <a:ext cx="2487774"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3130327" y="5542745"/>
            <a:ext cx="248920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Tree>
    <p:extLst>
      <p:ext uri="{BB962C8B-B14F-4D97-AF65-F5344CB8AC3E}">
        <p14:creationId xmlns:p14="http://schemas.microsoft.com/office/powerpoint/2010/main" val="3047971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ext Placeholder 7"/>
          <p:cNvSpPr>
            <a:spLocks noGrp="1"/>
          </p:cNvSpPr>
          <p:nvPr>
            <p:ph type="body" sz="quarter" idx="12" hasCustomPrompt="1"/>
          </p:nvPr>
        </p:nvSpPr>
        <p:spPr>
          <a:xfrm>
            <a:off x="458627" y="4699367"/>
            <a:ext cx="2487774"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457201" y="5212545"/>
            <a:ext cx="248920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457200" y="61278"/>
            <a:ext cx="8229600" cy="782637"/>
          </a:xfrm>
        </p:spPr>
        <p:txBody>
          <a:bodyPr/>
          <a:lstStyle/>
          <a:p>
            <a:r>
              <a:rPr lang="en-US" dirty="0"/>
              <a:t>Click to edit Master title style</a:t>
            </a:r>
          </a:p>
        </p:txBody>
      </p:sp>
      <p:sp>
        <p:nvSpPr>
          <p:cNvPr id="11" name="Picture Placeholder 4"/>
          <p:cNvSpPr>
            <a:spLocks noGrp="1"/>
          </p:cNvSpPr>
          <p:nvPr>
            <p:ph type="pic" sz="quarter" idx="14"/>
          </p:nvPr>
        </p:nvSpPr>
        <p:spPr>
          <a:xfrm rot="21240000">
            <a:off x="704462" y="1557715"/>
            <a:ext cx="2271849" cy="2597932"/>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2" name="Picture Placeholder 4"/>
          <p:cNvSpPr>
            <a:spLocks noGrp="1"/>
          </p:cNvSpPr>
          <p:nvPr>
            <p:ph type="pic" sz="quarter" idx="15"/>
          </p:nvPr>
        </p:nvSpPr>
        <p:spPr>
          <a:xfrm>
            <a:off x="3278951" y="1980005"/>
            <a:ext cx="2271849" cy="2597932"/>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5" name="Text Placeholder 7"/>
          <p:cNvSpPr>
            <a:spLocks noGrp="1"/>
          </p:cNvSpPr>
          <p:nvPr>
            <p:ph type="body" sz="quarter" idx="16" hasCustomPrompt="1"/>
          </p:nvPr>
        </p:nvSpPr>
        <p:spPr>
          <a:xfrm>
            <a:off x="3131753" y="5029567"/>
            <a:ext cx="2487774"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3130327" y="5542745"/>
            <a:ext cx="248920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Picture Placeholder 4"/>
          <p:cNvSpPr>
            <a:spLocks noGrp="1"/>
          </p:cNvSpPr>
          <p:nvPr>
            <p:ph type="pic" sz="quarter" idx="18"/>
          </p:nvPr>
        </p:nvSpPr>
        <p:spPr>
          <a:xfrm rot="540000">
            <a:off x="5913913" y="1609344"/>
            <a:ext cx="2271849" cy="2597932"/>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4" name="Text Placeholder 7"/>
          <p:cNvSpPr>
            <a:spLocks noGrp="1"/>
          </p:cNvSpPr>
          <p:nvPr>
            <p:ph type="body" sz="quarter" idx="19" hasCustomPrompt="1"/>
          </p:nvPr>
        </p:nvSpPr>
        <p:spPr>
          <a:xfrm>
            <a:off x="5766714" y="4700016"/>
            <a:ext cx="2487774"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17" name="Text Placeholder 9"/>
          <p:cNvSpPr>
            <a:spLocks noGrp="1"/>
          </p:cNvSpPr>
          <p:nvPr>
            <p:ph type="body" sz="quarter" idx="20" hasCustomPrompt="1"/>
          </p:nvPr>
        </p:nvSpPr>
        <p:spPr>
          <a:xfrm>
            <a:off x="5765288" y="5212080"/>
            <a:ext cx="248920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Tree>
    <p:extLst>
      <p:ext uri="{BB962C8B-B14F-4D97-AF65-F5344CB8AC3E}">
        <p14:creationId xmlns:p14="http://schemas.microsoft.com/office/powerpoint/2010/main" val="2528814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Thought Leader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ext Placeholder 7"/>
          <p:cNvSpPr>
            <a:spLocks noGrp="1"/>
          </p:cNvSpPr>
          <p:nvPr>
            <p:ph type="body" sz="quarter" idx="12" hasCustomPrompt="1"/>
          </p:nvPr>
        </p:nvSpPr>
        <p:spPr>
          <a:xfrm>
            <a:off x="653461" y="3907024"/>
            <a:ext cx="1737360"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6" name="Text Placeholder 9"/>
          <p:cNvSpPr>
            <a:spLocks noGrp="1"/>
          </p:cNvSpPr>
          <p:nvPr>
            <p:ph type="body" sz="quarter" idx="13" hasCustomPrompt="1"/>
          </p:nvPr>
        </p:nvSpPr>
        <p:spPr>
          <a:xfrm>
            <a:off x="652157" y="4420202"/>
            <a:ext cx="173736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9" name="Title 3"/>
          <p:cNvSpPr>
            <a:spLocks noGrp="1"/>
          </p:cNvSpPr>
          <p:nvPr>
            <p:ph type="title"/>
          </p:nvPr>
        </p:nvSpPr>
        <p:spPr>
          <a:xfrm>
            <a:off x="457200" y="61278"/>
            <a:ext cx="8229600" cy="782637"/>
          </a:xfrm>
        </p:spPr>
        <p:txBody>
          <a:bodyPr/>
          <a:lstStyle/>
          <a:p>
            <a:r>
              <a:rPr lang="en-US" dirty="0"/>
              <a:t>Click to edit Master title style</a:t>
            </a:r>
          </a:p>
        </p:txBody>
      </p:sp>
      <p:sp>
        <p:nvSpPr>
          <p:cNvPr id="11" name="Picture Placeholder 4"/>
          <p:cNvSpPr>
            <a:spLocks noGrp="1"/>
          </p:cNvSpPr>
          <p:nvPr>
            <p:ph type="pic" sz="quarter" idx="14"/>
          </p:nvPr>
        </p:nvSpPr>
        <p:spPr>
          <a:xfrm rot="21240000">
            <a:off x="557534" y="1703755"/>
            <a:ext cx="1734380" cy="1983318"/>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2" name="Picture Placeholder 4"/>
          <p:cNvSpPr>
            <a:spLocks noGrp="1"/>
          </p:cNvSpPr>
          <p:nvPr>
            <p:ph type="pic" sz="quarter" idx="15"/>
          </p:nvPr>
        </p:nvSpPr>
        <p:spPr>
          <a:xfrm>
            <a:off x="2631590" y="1919972"/>
            <a:ext cx="1738436" cy="1986784"/>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5" name="Text Placeholder 7"/>
          <p:cNvSpPr>
            <a:spLocks noGrp="1"/>
          </p:cNvSpPr>
          <p:nvPr>
            <p:ph type="body" sz="quarter" idx="16" hasCustomPrompt="1"/>
          </p:nvPr>
        </p:nvSpPr>
        <p:spPr>
          <a:xfrm>
            <a:off x="2632666" y="4173471"/>
            <a:ext cx="1737360"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16" name="Text Placeholder 9"/>
          <p:cNvSpPr>
            <a:spLocks noGrp="1"/>
          </p:cNvSpPr>
          <p:nvPr>
            <p:ph type="body" sz="quarter" idx="17" hasCustomPrompt="1"/>
          </p:nvPr>
        </p:nvSpPr>
        <p:spPr>
          <a:xfrm>
            <a:off x="2631362" y="4686649"/>
            <a:ext cx="173736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3" name="Picture Placeholder 4"/>
          <p:cNvSpPr>
            <a:spLocks noGrp="1"/>
          </p:cNvSpPr>
          <p:nvPr>
            <p:ph type="pic" sz="quarter" idx="18"/>
          </p:nvPr>
        </p:nvSpPr>
        <p:spPr>
          <a:xfrm rot="540000">
            <a:off x="6786204" y="1728216"/>
            <a:ext cx="1738436" cy="1986784"/>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4" name="Text Placeholder 7"/>
          <p:cNvSpPr>
            <a:spLocks noGrp="1"/>
          </p:cNvSpPr>
          <p:nvPr>
            <p:ph type="body" sz="quarter" idx="19" hasCustomPrompt="1"/>
          </p:nvPr>
        </p:nvSpPr>
        <p:spPr>
          <a:xfrm>
            <a:off x="6641504" y="3906756"/>
            <a:ext cx="1737360"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17" name="Text Placeholder 9"/>
          <p:cNvSpPr>
            <a:spLocks noGrp="1"/>
          </p:cNvSpPr>
          <p:nvPr>
            <p:ph type="body" sz="quarter" idx="20" hasCustomPrompt="1"/>
          </p:nvPr>
        </p:nvSpPr>
        <p:spPr>
          <a:xfrm>
            <a:off x="6640200" y="4418820"/>
            <a:ext cx="173736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
        <p:nvSpPr>
          <p:cNvPr id="18" name="Picture Placeholder 4"/>
          <p:cNvSpPr>
            <a:spLocks noGrp="1"/>
          </p:cNvSpPr>
          <p:nvPr>
            <p:ph type="pic" sz="quarter" idx="21"/>
          </p:nvPr>
        </p:nvSpPr>
        <p:spPr>
          <a:xfrm>
            <a:off x="4642733" y="1920240"/>
            <a:ext cx="1738436" cy="1986784"/>
          </a:xfrm>
          <a:ln w="88900" cap="sq">
            <a:solidFill>
              <a:schemeClr val="bg1"/>
            </a:solidFill>
            <a:miter lim="800000"/>
          </a:ln>
          <a:effectLst>
            <a:outerShdw blurRad="54991" dist="17780" dir="5400000" algn="ctr" rotWithShape="0">
              <a:srgbClr val="000000">
                <a:alpha val="40000"/>
              </a:srgbClr>
            </a:outerShdw>
          </a:effectLst>
        </p:spPr>
        <p:txBody>
          <a:bodyPr/>
          <a:lstStyle/>
          <a:p>
            <a:endParaRPr lang="en-US" dirty="0"/>
          </a:p>
        </p:txBody>
      </p:sp>
      <p:sp>
        <p:nvSpPr>
          <p:cNvPr id="19" name="Text Placeholder 7"/>
          <p:cNvSpPr>
            <a:spLocks noGrp="1"/>
          </p:cNvSpPr>
          <p:nvPr>
            <p:ph type="body" sz="quarter" idx="22" hasCustomPrompt="1"/>
          </p:nvPr>
        </p:nvSpPr>
        <p:spPr>
          <a:xfrm>
            <a:off x="4601536" y="4169664"/>
            <a:ext cx="1737360" cy="493461"/>
          </a:xfrm>
        </p:spPr>
        <p:txBody>
          <a:bodyPr>
            <a:noAutofit/>
          </a:bodyPr>
          <a:lstStyle>
            <a:lvl1pPr marL="0" indent="0" algn="l">
              <a:buNone/>
              <a:defRPr sz="2000" b="1" baseline="0">
                <a:solidFill>
                  <a:srgbClr val="F87F00"/>
                </a:solidFill>
              </a:defRPr>
            </a:lvl1pPr>
          </a:lstStyle>
          <a:p>
            <a:pPr lvl="0"/>
            <a:r>
              <a:rPr lang="en-US" dirty="0"/>
              <a:t>Full Name</a:t>
            </a:r>
          </a:p>
        </p:txBody>
      </p:sp>
      <p:sp>
        <p:nvSpPr>
          <p:cNvPr id="20" name="Text Placeholder 9"/>
          <p:cNvSpPr>
            <a:spLocks noGrp="1"/>
          </p:cNvSpPr>
          <p:nvPr>
            <p:ph type="body" sz="quarter" idx="23" hasCustomPrompt="1"/>
          </p:nvPr>
        </p:nvSpPr>
        <p:spPr>
          <a:xfrm>
            <a:off x="4600232" y="4690872"/>
            <a:ext cx="1737360" cy="973273"/>
          </a:xfrm>
        </p:spPr>
        <p:txBody>
          <a:bodyPr>
            <a:normAutofit/>
          </a:bodyPr>
          <a:lstStyle>
            <a:lvl1pPr marL="0" indent="0" algn="l">
              <a:buNone/>
              <a:defRPr sz="2000" i="0">
                <a:solidFill>
                  <a:srgbClr val="5C5C5C"/>
                </a:solidFill>
              </a:defRPr>
            </a:lvl1pPr>
          </a:lstStyle>
          <a:p>
            <a:pPr lvl="0"/>
            <a:r>
              <a:rPr lang="en-US" i="1" dirty="0"/>
              <a:t>Click to add text</a:t>
            </a:r>
            <a:endParaRPr lang="en-US" dirty="0"/>
          </a:p>
        </p:txBody>
      </p:sp>
    </p:spTree>
    <p:extLst>
      <p:ext uri="{BB962C8B-B14F-4D97-AF65-F5344CB8AC3E}">
        <p14:creationId xmlns:p14="http://schemas.microsoft.com/office/powerpoint/2010/main" val="2060659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8686800" y="6319188"/>
            <a:ext cx="367503" cy="338511"/>
          </a:xfrm>
        </p:spPr>
        <p:txBody>
          <a:bodyPr/>
          <a:lstStyle/>
          <a:p>
            <a:fld id="{0A9724E5-0A80-3C41-8955-F8E17D92E2DB}" type="slidenum">
              <a:rPr lang="en-US" smtClean="0"/>
              <a:pPr/>
              <a:t>‹#›</a:t>
            </a:fld>
            <a:endParaRPr lang="en-US" dirty="0"/>
          </a:p>
        </p:txBody>
      </p:sp>
      <p:sp>
        <p:nvSpPr>
          <p:cNvPr id="5" name="Title 7"/>
          <p:cNvSpPr>
            <a:spLocks noGrp="1"/>
          </p:cNvSpPr>
          <p:nvPr>
            <p:ph type="title"/>
          </p:nvPr>
        </p:nvSpPr>
        <p:spPr>
          <a:xfrm>
            <a:off x="472440" y="2670048"/>
            <a:ext cx="8214360" cy="1627822"/>
          </a:xfrm>
        </p:spPr>
        <p:txBody>
          <a:bodyPr>
            <a:noAutofit/>
          </a:bodyPr>
          <a:lstStyle>
            <a:lvl1pPr algn="ctr">
              <a:defRPr sz="5400" b="1" baseline="0">
                <a:solidFill>
                  <a:srgbClr val="F77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8" name="Rectangle 7"/>
          <p:cNvSpPr/>
          <p:nvPr userDrawn="1"/>
        </p:nvSpPr>
        <p:spPr>
          <a:xfrm>
            <a:off x="0" y="5200791"/>
            <a:ext cx="9144000" cy="205076"/>
          </a:xfrm>
          <a:prstGeom prst="rect">
            <a:avLst/>
          </a:prstGeom>
          <a:solidFill>
            <a:srgbClr val="F77F00"/>
          </a:solidFill>
          <a:ln>
            <a:solidFill>
              <a:srgbClr val="F77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3272" y="4850288"/>
            <a:ext cx="917456" cy="906083"/>
          </a:xfrm>
          <a:prstGeom prst="rect">
            <a:avLst/>
          </a:prstGeom>
          <a:effectLst>
            <a:glow rad="228600">
              <a:schemeClr val="bg1"/>
            </a:glow>
          </a:effec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3600" y="6326281"/>
            <a:ext cx="1473200" cy="484408"/>
          </a:xfrm>
          <a:prstGeom prst="rect">
            <a:avLst/>
          </a:prstGeom>
        </p:spPr>
      </p:pic>
    </p:spTree>
    <p:extLst>
      <p:ext uri="{BB962C8B-B14F-4D97-AF65-F5344CB8AC3E}">
        <p14:creationId xmlns:p14="http://schemas.microsoft.com/office/powerpoint/2010/main" val="322591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SAMP">
    <p:bg>
      <p:bgPr>
        <a:solidFill>
          <a:schemeClr val="bg1"/>
        </a:solidFill>
        <a:effectLst/>
      </p:bgPr>
    </p:bg>
    <p:spTree>
      <p:nvGrpSpPr>
        <p:cNvPr id="1" name=""/>
        <p:cNvGrpSpPr/>
        <p:nvPr/>
      </p:nvGrpSpPr>
      <p:grpSpPr>
        <a:xfrm>
          <a:off x="0" y="0"/>
          <a:ext cx="0" cy="0"/>
          <a:chOff x="0" y="0"/>
          <a:chExt cx="0" cy="0"/>
        </a:xfrm>
      </p:grpSpPr>
      <p:pic>
        <p:nvPicPr>
          <p:cNvPr id="6" name="Picture 5" descr="SAMP.jpg"/>
          <p:cNvPicPr>
            <a:picLocks noChangeAspect="1"/>
          </p:cNvPicPr>
          <p:nvPr userDrawn="1"/>
        </p:nvPicPr>
        <p:blipFill rotWithShape="1">
          <a:blip r:embed="rId2">
            <a:extLst>
              <a:ext uri="{28A0092B-C50C-407E-A947-70E740481C1C}">
                <a14:useLocalDpi xmlns:a14="http://schemas.microsoft.com/office/drawing/2010/main" val="0"/>
              </a:ext>
            </a:extLst>
          </a:blip>
          <a:srcRect l="93631"/>
          <a:stretch/>
        </p:blipFill>
        <p:spPr>
          <a:xfrm>
            <a:off x="3723861" y="0"/>
            <a:ext cx="5420139" cy="6858000"/>
          </a:xfrm>
          <a:prstGeom prst="rect">
            <a:avLst/>
          </a:prstGeom>
        </p:spPr>
      </p:pic>
      <p:sp>
        <p:nvSpPr>
          <p:cNvPr id="2" name="Title 1"/>
          <p:cNvSpPr>
            <a:spLocks noGrp="1"/>
          </p:cNvSpPr>
          <p:nvPr>
            <p:ph type="ctrTitle"/>
          </p:nvPr>
        </p:nvSpPr>
        <p:spPr>
          <a:xfrm>
            <a:off x="4717796" y="374709"/>
            <a:ext cx="3409950" cy="3064397"/>
          </a:xfrm>
        </p:spPr>
        <p:txBody>
          <a:bodyPr anchor="t">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56720" y="4145997"/>
            <a:ext cx="3409950" cy="876300"/>
          </a:xfrm>
        </p:spPr>
        <p:txBody>
          <a:bodyPr anchor="t">
            <a:noAutofit/>
          </a:bodyPr>
          <a:lstStyle>
            <a:lvl1pPr marL="0" indent="0" algn="l">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SAM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083335" cy="6858000"/>
          </a:xfrm>
          <a:prstGeom prst="rect">
            <a:avLst/>
          </a:prstGeom>
        </p:spPr>
      </p:pic>
    </p:spTree>
    <p:extLst>
      <p:ext uri="{BB962C8B-B14F-4D97-AF65-F5344CB8AC3E}">
        <p14:creationId xmlns:p14="http://schemas.microsoft.com/office/powerpoint/2010/main" val="1241997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Slide for GTW only">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8686800" y="6319188"/>
            <a:ext cx="367503" cy="338511"/>
          </a:xfrm>
        </p:spPr>
        <p:txBody>
          <a:bodyPr/>
          <a:lstStyle/>
          <a:p>
            <a:fld id="{0A9724E5-0A80-3C41-8955-F8E17D92E2DB}" type="slidenum">
              <a:rPr lang="en-US" smtClean="0"/>
              <a:pPr/>
              <a:t>‹#›</a:t>
            </a:fld>
            <a:endParaRPr lang="en-US" dirty="0"/>
          </a:p>
        </p:txBody>
      </p:sp>
      <p:sp>
        <p:nvSpPr>
          <p:cNvPr id="5" name="Title 7"/>
          <p:cNvSpPr>
            <a:spLocks noGrp="1"/>
          </p:cNvSpPr>
          <p:nvPr>
            <p:ph type="title"/>
          </p:nvPr>
        </p:nvSpPr>
        <p:spPr>
          <a:xfrm>
            <a:off x="472440" y="2670048"/>
            <a:ext cx="8214360" cy="1627822"/>
          </a:xfrm>
        </p:spPr>
        <p:txBody>
          <a:bodyPr>
            <a:noAutofit/>
          </a:bodyPr>
          <a:lstStyle>
            <a:lvl1pPr algn="ctr">
              <a:defRPr sz="5400" b="1" baseline="0">
                <a:solidFill>
                  <a:srgbClr val="F77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8" name="Rectangle 7"/>
          <p:cNvSpPr/>
          <p:nvPr userDrawn="1"/>
        </p:nvSpPr>
        <p:spPr>
          <a:xfrm>
            <a:off x="0" y="5200791"/>
            <a:ext cx="9144000" cy="205076"/>
          </a:xfrm>
          <a:prstGeom prst="rect">
            <a:avLst/>
          </a:prstGeom>
          <a:solidFill>
            <a:srgbClr val="F77F00"/>
          </a:solidFill>
          <a:ln>
            <a:solidFill>
              <a:srgbClr val="F77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bwMode="auto">
          <a:xfrm>
            <a:off x="3837378" y="4569280"/>
            <a:ext cx="1484483" cy="1468098"/>
          </a:xfrm>
          <a:prstGeom prst="rect">
            <a:avLst/>
          </a:prstGeom>
          <a:solidFill>
            <a:schemeClr val="bg1"/>
          </a:solidFill>
          <a:ln w="1905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pic>
        <p:nvPicPr>
          <p:cNvPr id="11" name="Picture 10"/>
          <p:cNvPicPr>
            <a:picLocks noChangeAspect="1"/>
          </p:cNvPicPr>
          <p:nvPr userDrawn="1"/>
        </p:nvPicPr>
        <p:blipFill>
          <a:blip r:embed="rId2"/>
          <a:stretch>
            <a:fillRect/>
          </a:stretch>
        </p:blipFill>
        <p:spPr>
          <a:xfrm>
            <a:off x="4009477" y="4740806"/>
            <a:ext cx="1125046" cy="112504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3600" y="6326281"/>
            <a:ext cx="1473200" cy="484408"/>
          </a:xfrm>
          <a:prstGeom prst="rect">
            <a:avLst/>
          </a:prstGeom>
        </p:spPr>
      </p:pic>
    </p:spTree>
    <p:extLst>
      <p:ext uri="{BB962C8B-B14F-4D97-AF65-F5344CB8AC3E}">
        <p14:creationId xmlns:p14="http://schemas.microsoft.com/office/powerpoint/2010/main" val="321092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ilments Predictor">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8686800" y="6487477"/>
            <a:ext cx="367503" cy="338511"/>
          </a:xfrm>
        </p:spPr>
        <p:txBody>
          <a:bodyPr/>
          <a:lstStyle/>
          <a:p>
            <a:fld id="{0A9724E5-0A80-3C41-8955-F8E17D92E2DB}" type="slidenum">
              <a:rPr lang="en-US" smtClean="0"/>
              <a:pPr/>
              <a:t>‹#›</a:t>
            </a:fld>
            <a:endParaRPr lang="en-US" dirty="0"/>
          </a:p>
        </p:txBody>
      </p:sp>
      <p:sp>
        <p:nvSpPr>
          <p:cNvPr id="7" name="Rectangle 6"/>
          <p:cNvSpPr/>
          <p:nvPr userDrawn="1"/>
        </p:nvSpPr>
        <p:spPr>
          <a:xfrm>
            <a:off x="349533" y="6328569"/>
            <a:ext cx="4508829" cy="369332"/>
          </a:xfrm>
          <a:prstGeom prst="rect">
            <a:avLst/>
          </a:prstGeom>
        </p:spPr>
        <p:txBody>
          <a:bodyPr wrap="none">
            <a:spAutoFit/>
          </a:bodyPr>
          <a:lstStyle/>
          <a:p>
            <a:r>
              <a:rPr lang="en-US" dirty="0"/>
              <a:t>What happens if you don’t follow a rule…?</a:t>
            </a:r>
          </a:p>
        </p:txBody>
      </p:sp>
      <p:sp>
        <p:nvSpPr>
          <p:cNvPr id="11" name="TextBox 10"/>
          <p:cNvSpPr txBox="1"/>
          <p:nvPr userDrawn="1"/>
        </p:nvSpPr>
        <p:spPr>
          <a:xfrm>
            <a:off x="365614" y="1046155"/>
            <a:ext cx="8428882" cy="5234794"/>
          </a:xfrm>
          <a:prstGeom prst="rect">
            <a:avLst/>
          </a:prstGeom>
          <a:solidFill>
            <a:schemeClr val="bg1">
              <a:lumMod val="95000"/>
            </a:schemeClr>
          </a:solidFill>
          <a:ln>
            <a:solidFill>
              <a:schemeClr val="accent1">
                <a:lumMod val="75000"/>
              </a:schemeClr>
            </a:solidFill>
          </a:ln>
        </p:spPr>
        <p:txBody>
          <a:bodyPr wrap="square" lIns="0" tIns="0" rIns="0" bIns="0" rtlCol="0" anchor="t" anchorCtr="0">
            <a:noAutofit/>
          </a:bodyPr>
          <a:lstStyle/>
          <a:p>
            <a:pPr algn="ctr"/>
            <a:r>
              <a:rPr lang="en-US" sz="1200" b="1" dirty="0">
                <a:solidFill>
                  <a:srgbClr val="FF4F24"/>
                </a:solidFill>
              </a:rPr>
              <a:t>Ailments Predictor</a:t>
            </a:r>
          </a:p>
        </p:txBody>
      </p:sp>
      <p:sp>
        <p:nvSpPr>
          <p:cNvPr id="12" name="Text Box 218"/>
          <p:cNvSpPr txBox="1">
            <a:spLocks noChangeArrowheads="1"/>
          </p:cNvSpPr>
          <p:nvPr userDrawn="1"/>
        </p:nvSpPr>
        <p:spPr bwMode="auto">
          <a:xfrm>
            <a:off x="4690597" y="6328569"/>
            <a:ext cx="1134241" cy="215444"/>
          </a:xfrm>
          <a:prstGeom prst="rect">
            <a:avLst/>
          </a:prstGeom>
          <a:noFill/>
          <a:ln w="9525">
            <a:noFill/>
            <a:miter lim="800000"/>
            <a:headEnd/>
            <a:tailEnd/>
          </a:ln>
        </p:spPr>
        <p:txBody>
          <a:bodyPr wrap="square">
            <a:spAutoFit/>
          </a:bodyPr>
          <a:lstStyle/>
          <a:p>
            <a:r>
              <a:rPr lang="en-US" sz="800" dirty="0">
                <a:solidFill>
                  <a:srgbClr val="494949"/>
                </a:solidFill>
                <a:latin typeface="Arial" charset="0"/>
              </a:rPr>
              <a:t>Source: Vested</a:t>
            </a:r>
            <a:r>
              <a:rPr lang="en-US" sz="800" baseline="30000" dirty="0">
                <a:solidFill>
                  <a:srgbClr val="494949"/>
                </a:solidFill>
                <a:latin typeface="Arial" charset="0"/>
              </a:rPr>
              <a:t>®</a:t>
            </a:r>
          </a:p>
        </p:txBody>
      </p:sp>
      <p:grpSp>
        <p:nvGrpSpPr>
          <p:cNvPr id="13" name="Group 12"/>
          <p:cNvGrpSpPr/>
          <p:nvPr userDrawn="1"/>
        </p:nvGrpSpPr>
        <p:grpSpPr>
          <a:xfrm>
            <a:off x="461400" y="1242109"/>
            <a:ext cx="8258953" cy="757748"/>
            <a:chOff x="461400" y="1229861"/>
            <a:chExt cx="8258953" cy="757748"/>
          </a:xfrm>
        </p:grpSpPr>
        <p:grpSp>
          <p:nvGrpSpPr>
            <p:cNvPr id="14" name="Group 13"/>
            <p:cNvGrpSpPr/>
            <p:nvPr/>
          </p:nvGrpSpPr>
          <p:grpSpPr>
            <a:xfrm>
              <a:off x="1562714" y="1229861"/>
              <a:ext cx="943706" cy="738553"/>
              <a:chOff x="2321448" y="2021826"/>
              <a:chExt cx="943706" cy="738553"/>
            </a:xfrm>
          </p:grpSpPr>
          <p:sp>
            <p:nvSpPr>
              <p:cNvPr id="30" name="Rounded Rectangle 29"/>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latin typeface="Arial"/>
                    <a:cs typeface="Arial"/>
                  </a:rPr>
                  <a:t>Focus on “What” Not “How”</a:t>
                </a:r>
              </a:p>
            </p:txBody>
          </p:sp>
          <p:sp>
            <p:nvSpPr>
              <p:cNvPr id="31" name="Oval 30"/>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2</a:t>
                </a:r>
              </a:p>
            </p:txBody>
          </p:sp>
        </p:grpSp>
        <p:sp>
          <p:nvSpPr>
            <p:cNvPr id="15" name="Isosceles Triangle 14"/>
            <p:cNvSpPr>
              <a:spLocks noChangeAspect="1"/>
            </p:cNvSpPr>
            <p:nvPr/>
          </p:nvSpPr>
          <p:spPr>
            <a:xfrm>
              <a:off x="5967972" y="1256101"/>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900" dirty="0">
                  <a:solidFill>
                    <a:schemeClr val="bg1"/>
                  </a:solidFill>
                  <a:latin typeface="Arial"/>
                  <a:cs typeface="Arial"/>
                </a:rPr>
                <a:t>Win/Win WIIFWe</a:t>
              </a:r>
            </a:p>
          </p:txBody>
        </p:sp>
        <p:grpSp>
          <p:nvGrpSpPr>
            <p:cNvPr id="16" name="Group 15"/>
            <p:cNvGrpSpPr/>
            <p:nvPr/>
          </p:nvGrpSpPr>
          <p:grpSpPr>
            <a:xfrm>
              <a:off x="461400" y="1229861"/>
              <a:ext cx="943706" cy="738553"/>
              <a:chOff x="2321448" y="1125964"/>
              <a:chExt cx="943706" cy="738553"/>
            </a:xfrm>
          </p:grpSpPr>
          <p:sp>
            <p:nvSpPr>
              <p:cNvPr id="28" name="Rounded Rectangle 27"/>
              <p:cNvSpPr/>
              <p:nvPr/>
            </p:nvSpPr>
            <p:spPr>
              <a:xfrm>
                <a:off x="2321448" y="1249055"/>
                <a:ext cx="943706" cy="615462"/>
              </a:xfrm>
              <a:prstGeom prst="roundRect">
                <a:avLst/>
              </a:prstGeom>
              <a:solidFill>
                <a:schemeClr val="accent4">
                  <a:lumMod val="20000"/>
                  <a:lumOff val="80000"/>
                </a:schemeClr>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b="1" dirty="0">
                    <a:solidFill>
                      <a:srgbClr val="FF4F24"/>
                    </a:solidFill>
                    <a:effectLst/>
                    <a:latin typeface="Arial"/>
                    <a:cs typeface="Arial"/>
                  </a:rPr>
                  <a:t>Transactions</a:t>
                </a:r>
              </a:p>
            </p:txBody>
          </p:sp>
          <p:sp>
            <p:nvSpPr>
              <p:cNvPr id="29" name="Oval 28"/>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1</a:t>
                </a:r>
              </a:p>
            </p:txBody>
          </p:sp>
        </p:grpSp>
        <p:grpSp>
          <p:nvGrpSpPr>
            <p:cNvPr id="17" name="Group 16"/>
            <p:cNvGrpSpPr/>
            <p:nvPr/>
          </p:nvGrpSpPr>
          <p:grpSpPr>
            <a:xfrm>
              <a:off x="2664028" y="1229861"/>
              <a:ext cx="943706" cy="738553"/>
              <a:chOff x="2321448" y="2908487"/>
              <a:chExt cx="943706" cy="738553"/>
            </a:xfrm>
          </p:grpSpPr>
          <p:sp>
            <p:nvSpPr>
              <p:cNvPr id="26" name="Rounded Rectangle 25"/>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900" dirty="0">
                    <a:solidFill>
                      <a:srgbClr val="FFFFFF"/>
                    </a:solidFill>
                    <a:latin typeface="Arial"/>
                    <a:cs typeface="Arial"/>
                  </a:rPr>
                  <a:t>Clearly Defined and Measureable Outcomes</a:t>
                </a:r>
              </a:p>
            </p:txBody>
          </p:sp>
          <p:sp>
            <p:nvSpPr>
              <p:cNvPr id="27" name="Oval 26"/>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3</a:t>
                </a:r>
              </a:p>
            </p:txBody>
          </p:sp>
        </p:grpSp>
        <p:grpSp>
          <p:nvGrpSpPr>
            <p:cNvPr id="18" name="Group 17"/>
            <p:cNvGrpSpPr/>
            <p:nvPr/>
          </p:nvGrpSpPr>
          <p:grpSpPr>
            <a:xfrm>
              <a:off x="3765342" y="1229861"/>
              <a:ext cx="943706" cy="738553"/>
              <a:chOff x="2321448" y="3795148"/>
              <a:chExt cx="943706" cy="738553"/>
            </a:xfrm>
          </p:grpSpPr>
          <p:sp>
            <p:nvSpPr>
              <p:cNvPr id="24" name="Rounded Rectangle 23"/>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latin typeface="Arial"/>
                    <a:cs typeface="Arial"/>
                  </a:rPr>
                  <a:t>Pricing Model with Incentives</a:t>
                </a:r>
              </a:p>
            </p:txBody>
          </p:sp>
          <p:sp>
            <p:nvSpPr>
              <p:cNvPr id="25" name="Oval 24"/>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4</a:t>
                </a:r>
              </a:p>
            </p:txBody>
          </p:sp>
        </p:grpSp>
        <p:grpSp>
          <p:nvGrpSpPr>
            <p:cNvPr id="19" name="Group 18"/>
            <p:cNvGrpSpPr/>
            <p:nvPr/>
          </p:nvGrpSpPr>
          <p:grpSpPr>
            <a:xfrm>
              <a:off x="4866656" y="1229861"/>
              <a:ext cx="943706" cy="738553"/>
              <a:chOff x="2321448" y="4681809"/>
              <a:chExt cx="943706" cy="738553"/>
            </a:xfrm>
          </p:grpSpPr>
          <p:sp>
            <p:nvSpPr>
              <p:cNvPr id="22" name="Rounded Rectangle 21"/>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900" dirty="0">
                    <a:solidFill>
                      <a:srgbClr val="FFFFFF"/>
                    </a:solidFill>
                    <a:latin typeface="Arial"/>
                    <a:cs typeface="Arial"/>
                  </a:rPr>
                  <a:t>Insight vs. Oversight Governance</a:t>
                </a:r>
              </a:p>
            </p:txBody>
          </p:sp>
          <p:sp>
            <p:nvSpPr>
              <p:cNvPr id="23" name="Oval 22"/>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5</a:t>
                </a:r>
              </a:p>
            </p:txBody>
          </p:sp>
        </p:grpSp>
        <p:sp>
          <p:nvSpPr>
            <p:cNvPr id="20" name="Rectangle 122"/>
            <p:cNvSpPr>
              <a:spLocks noChangeArrowheads="1"/>
            </p:cNvSpPr>
            <p:nvPr/>
          </p:nvSpPr>
          <p:spPr bwMode="auto">
            <a:xfrm>
              <a:off x="7100654" y="1254318"/>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000" b="1" dirty="0">
                  <a:solidFill>
                    <a:srgbClr val="FF4F24"/>
                  </a:solidFill>
                  <a:latin typeface="Arial" pitchFamily="34" charset="0"/>
                  <a:cs typeface="Arial" pitchFamily="34" charset="0"/>
                </a:rPr>
                <a:t>Activity </a:t>
              </a:r>
            </a:p>
            <a:p>
              <a:pPr algn="ctr" defTabSz="914400" fontAlgn="base">
                <a:spcBef>
                  <a:spcPct val="0"/>
                </a:spcBef>
                <a:spcAft>
                  <a:spcPct val="0"/>
                </a:spcAft>
              </a:pPr>
              <a:r>
                <a:rPr lang="en-US" sz="1000" b="1" dirty="0">
                  <a:solidFill>
                    <a:srgbClr val="FF4F24"/>
                  </a:solidFill>
                  <a:latin typeface="Arial" pitchFamily="34" charset="0"/>
                  <a:cs typeface="Arial" pitchFamily="34" charset="0"/>
                </a:rPr>
                <a:t>Trap, Junkyard Dog Factor</a:t>
              </a:r>
            </a:p>
          </p:txBody>
        </p:sp>
        <p:sp>
          <p:nvSpPr>
            <p:cNvPr id="21" name="Text Box 127"/>
            <p:cNvSpPr txBox="1">
              <a:spLocks noChangeArrowheads="1"/>
            </p:cNvSpPr>
            <p:nvPr/>
          </p:nvSpPr>
          <p:spPr bwMode="auto">
            <a:xfrm>
              <a:off x="6758400" y="1414471"/>
              <a:ext cx="285943" cy="369332"/>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dirty="0">
                  <a:solidFill>
                    <a:srgbClr val="5C5C5C"/>
                  </a:solidFill>
                  <a:latin typeface="Arial Black" pitchFamily="34" charset="0"/>
                  <a:cs typeface="Arial" pitchFamily="34" charset="0"/>
                </a:rPr>
                <a:t>=</a:t>
              </a:r>
            </a:p>
          </p:txBody>
        </p:sp>
      </p:grpSp>
      <p:grpSp>
        <p:nvGrpSpPr>
          <p:cNvPr id="32" name="Group 31"/>
          <p:cNvGrpSpPr/>
          <p:nvPr userDrawn="1"/>
        </p:nvGrpSpPr>
        <p:grpSpPr>
          <a:xfrm>
            <a:off x="1562714" y="139689"/>
            <a:ext cx="943706" cy="738553"/>
            <a:chOff x="2321448" y="2021826"/>
            <a:chExt cx="943706" cy="738553"/>
          </a:xfrm>
        </p:grpSpPr>
        <p:sp>
          <p:nvSpPr>
            <p:cNvPr id="33" name="Rounded Rectangle 32"/>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latin typeface="Arial"/>
                  <a:cs typeface="Arial"/>
                </a:rPr>
                <a:t>Focus on “What” Not “How”</a:t>
              </a:r>
            </a:p>
          </p:txBody>
        </p:sp>
        <p:sp>
          <p:nvSpPr>
            <p:cNvPr id="34" name="Oval 33"/>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2</a:t>
              </a:r>
            </a:p>
          </p:txBody>
        </p:sp>
      </p:grpSp>
      <p:sp>
        <p:nvSpPr>
          <p:cNvPr id="35" name="Isosceles Triangle 34"/>
          <p:cNvSpPr>
            <a:spLocks noChangeAspect="1"/>
          </p:cNvSpPr>
          <p:nvPr userDrawn="1"/>
        </p:nvSpPr>
        <p:spPr>
          <a:xfrm>
            <a:off x="5967972" y="165929"/>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900" dirty="0">
                <a:solidFill>
                  <a:schemeClr val="bg1"/>
                </a:solidFill>
                <a:latin typeface="Arial"/>
                <a:cs typeface="Arial"/>
              </a:rPr>
              <a:t>Win/Win WIIFWe</a:t>
            </a:r>
          </a:p>
        </p:txBody>
      </p:sp>
      <p:grpSp>
        <p:nvGrpSpPr>
          <p:cNvPr id="36" name="Group 35"/>
          <p:cNvGrpSpPr/>
          <p:nvPr userDrawn="1"/>
        </p:nvGrpSpPr>
        <p:grpSpPr>
          <a:xfrm>
            <a:off x="461400" y="139689"/>
            <a:ext cx="943706" cy="738553"/>
            <a:chOff x="2321448" y="1125964"/>
            <a:chExt cx="943706" cy="738553"/>
          </a:xfrm>
        </p:grpSpPr>
        <p:sp>
          <p:nvSpPr>
            <p:cNvPr id="37" name="Rounded Rectangle 36"/>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effectLst/>
                  <a:latin typeface="Arial"/>
                  <a:cs typeface="Arial"/>
                </a:rPr>
                <a:t>Outcomes Not Transactions</a:t>
              </a:r>
            </a:p>
          </p:txBody>
        </p:sp>
        <p:sp>
          <p:nvSpPr>
            <p:cNvPr id="38" name="Oval 37"/>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1</a:t>
              </a:r>
            </a:p>
          </p:txBody>
        </p:sp>
      </p:grpSp>
      <p:grpSp>
        <p:nvGrpSpPr>
          <p:cNvPr id="39" name="Group 38"/>
          <p:cNvGrpSpPr/>
          <p:nvPr userDrawn="1"/>
        </p:nvGrpSpPr>
        <p:grpSpPr>
          <a:xfrm>
            <a:off x="2664028" y="139689"/>
            <a:ext cx="943706" cy="738553"/>
            <a:chOff x="2321448" y="2908487"/>
            <a:chExt cx="943706" cy="738553"/>
          </a:xfrm>
        </p:grpSpPr>
        <p:sp>
          <p:nvSpPr>
            <p:cNvPr id="40" name="Rounded Rectangle 39"/>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900" dirty="0">
                  <a:solidFill>
                    <a:srgbClr val="FFFFFF"/>
                  </a:solidFill>
                  <a:latin typeface="Arial"/>
                  <a:cs typeface="Arial"/>
                </a:rPr>
                <a:t>Clearly Defined and Measureable Outcomes</a:t>
              </a:r>
            </a:p>
          </p:txBody>
        </p:sp>
        <p:sp>
          <p:nvSpPr>
            <p:cNvPr id="41" name="Oval 40"/>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3</a:t>
              </a:r>
            </a:p>
          </p:txBody>
        </p:sp>
      </p:grpSp>
      <p:grpSp>
        <p:nvGrpSpPr>
          <p:cNvPr id="42" name="Group 41"/>
          <p:cNvGrpSpPr/>
          <p:nvPr userDrawn="1"/>
        </p:nvGrpSpPr>
        <p:grpSpPr>
          <a:xfrm>
            <a:off x="3765342" y="139689"/>
            <a:ext cx="943706" cy="738553"/>
            <a:chOff x="2321448" y="3795148"/>
            <a:chExt cx="943706" cy="738553"/>
          </a:xfrm>
        </p:grpSpPr>
        <p:sp>
          <p:nvSpPr>
            <p:cNvPr id="43" name="Rounded Rectangle 42"/>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latin typeface="Arial"/>
                  <a:cs typeface="Arial"/>
                </a:rPr>
                <a:t>Pricing Model with Incentives</a:t>
              </a:r>
            </a:p>
          </p:txBody>
        </p:sp>
        <p:sp>
          <p:nvSpPr>
            <p:cNvPr id="44" name="Oval 43"/>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4</a:t>
              </a:r>
            </a:p>
          </p:txBody>
        </p:sp>
      </p:grpSp>
      <p:grpSp>
        <p:nvGrpSpPr>
          <p:cNvPr id="45" name="Group 44"/>
          <p:cNvGrpSpPr/>
          <p:nvPr userDrawn="1"/>
        </p:nvGrpSpPr>
        <p:grpSpPr>
          <a:xfrm>
            <a:off x="4866656" y="139689"/>
            <a:ext cx="943706" cy="738553"/>
            <a:chOff x="2321448" y="4681809"/>
            <a:chExt cx="943706" cy="738553"/>
          </a:xfrm>
        </p:grpSpPr>
        <p:sp>
          <p:nvSpPr>
            <p:cNvPr id="46" name="Rounded Rectangle 45"/>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900" dirty="0">
                  <a:solidFill>
                    <a:srgbClr val="FFFFFF"/>
                  </a:solidFill>
                  <a:latin typeface="Arial"/>
                  <a:cs typeface="Arial"/>
                </a:rPr>
                <a:t>Insight vs. Oversight Governance</a:t>
              </a:r>
            </a:p>
          </p:txBody>
        </p:sp>
        <p:sp>
          <p:nvSpPr>
            <p:cNvPr id="47" name="Oval 46"/>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5</a:t>
              </a:r>
            </a:p>
          </p:txBody>
        </p:sp>
      </p:grpSp>
      <p:sp>
        <p:nvSpPr>
          <p:cNvPr id="48" name="Text Box 127"/>
          <p:cNvSpPr txBox="1">
            <a:spLocks noChangeArrowheads="1"/>
          </p:cNvSpPr>
          <p:nvPr userDrawn="1"/>
        </p:nvSpPr>
        <p:spPr bwMode="auto">
          <a:xfrm>
            <a:off x="6758400" y="324299"/>
            <a:ext cx="285943" cy="369332"/>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dirty="0">
                <a:solidFill>
                  <a:srgbClr val="5C5C5C"/>
                </a:solidFill>
                <a:latin typeface="Arial Black" pitchFamily="34" charset="0"/>
                <a:cs typeface="Arial" pitchFamily="34" charset="0"/>
              </a:rPr>
              <a:t>=</a:t>
            </a:r>
          </a:p>
        </p:txBody>
      </p:sp>
      <p:grpSp>
        <p:nvGrpSpPr>
          <p:cNvPr id="49" name="Group 48"/>
          <p:cNvGrpSpPr/>
          <p:nvPr userDrawn="1"/>
        </p:nvGrpSpPr>
        <p:grpSpPr>
          <a:xfrm>
            <a:off x="461400" y="2102724"/>
            <a:ext cx="8258953" cy="738553"/>
            <a:chOff x="461400" y="2026222"/>
            <a:chExt cx="8258953" cy="738553"/>
          </a:xfrm>
        </p:grpSpPr>
        <p:sp>
          <p:nvSpPr>
            <p:cNvPr id="50" name="Rectangle 122"/>
            <p:cNvSpPr>
              <a:spLocks noChangeArrowheads="1"/>
            </p:cNvSpPr>
            <p:nvPr/>
          </p:nvSpPr>
          <p:spPr bwMode="auto">
            <a:xfrm>
              <a:off x="7100654" y="203148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000" b="1" dirty="0">
                  <a:solidFill>
                    <a:srgbClr val="FF4F24"/>
                  </a:solidFill>
                  <a:latin typeface="Arial" pitchFamily="34" charset="0"/>
                  <a:cs typeface="Arial" pitchFamily="34" charset="0"/>
                </a:rPr>
                <a:t>Outsourcing Paradox, Junkyard Dog Factor</a:t>
              </a:r>
            </a:p>
            <a:p>
              <a:pPr algn="ctr" defTabSz="914400" fontAlgn="base">
                <a:spcBef>
                  <a:spcPct val="0"/>
                </a:spcBef>
                <a:spcAft>
                  <a:spcPct val="0"/>
                </a:spcAft>
              </a:pPr>
              <a:endParaRPr lang="en-US" sz="1000" b="1" dirty="0">
                <a:solidFill>
                  <a:srgbClr val="FF4F24"/>
                </a:solidFill>
                <a:latin typeface="Arial" pitchFamily="34" charset="0"/>
                <a:cs typeface="Arial" pitchFamily="34" charset="0"/>
              </a:endParaRPr>
            </a:p>
          </p:txBody>
        </p:sp>
        <p:grpSp>
          <p:nvGrpSpPr>
            <p:cNvPr id="51" name="Group 50"/>
            <p:cNvGrpSpPr/>
            <p:nvPr/>
          </p:nvGrpSpPr>
          <p:grpSpPr>
            <a:xfrm>
              <a:off x="1562714" y="2026222"/>
              <a:ext cx="943706" cy="738553"/>
              <a:chOff x="2321448" y="2021826"/>
              <a:chExt cx="943706" cy="738553"/>
            </a:xfrm>
          </p:grpSpPr>
          <p:sp>
            <p:nvSpPr>
              <p:cNvPr id="66" name="Rounded Rectangle 65"/>
              <p:cNvSpPr/>
              <p:nvPr/>
            </p:nvSpPr>
            <p:spPr>
              <a:xfrm>
                <a:off x="2321448" y="2144917"/>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b="1" dirty="0">
                    <a:solidFill>
                      <a:srgbClr val="FF4F24"/>
                    </a:solidFill>
                    <a:latin typeface="Arial"/>
                    <a:cs typeface="Arial"/>
                  </a:rPr>
                  <a:t>How</a:t>
                </a:r>
              </a:p>
            </p:txBody>
          </p:sp>
          <p:sp>
            <p:nvSpPr>
              <p:cNvPr id="67" name="Oval 66"/>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2</a:t>
                </a:r>
              </a:p>
            </p:txBody>
          </p:sp>
        </p:grpSp>
        <p:sp>
          <p:nvSpPr>
            <p:cNvPr id="52" name="Isosceles Triangle 51"/>
            <p:cNvSpPr>
              <a:spLocks noChangeAspect="1"/>
            </p:cNvSpPr>
            <p:nvPr/>
          </p:nvSpPr>
          <p:spPr>
            <a:xfrm>
              <a:off x="5967972" y="205246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900" dirty="0">
                  <a:solidFill>
                    <a:schemeClr val="bg1"/>
                  </a:solidFill>
                  <a:latin typeface="Arial"/>
                  <a:cs typeface="Arial"/>
                </a:rPr>
                <a:t>Win/Win WIIFWe</a:t>
              </a:r>
            </a:p>
          </p:txBody>
        </p:sp>
        <p:grpSp>
          <p:nvGrpSpPr>
            <p:cNvPr id="53" name="Group 52"/>
            <p:cNvGrpSpPr/>
            <p:nvPr/>
          </p:nvGrpSpPr>
          <p:grpSpPr>
            <a:xfrm>
              <a:off x="461400" y="2026222"/>
              <a:ext cx="943706" cy="738553"/>
              <a:chOff x="2321448" y="1125964"/>
              <a:chExt cx="943706" cy="738553"/>
            </a:xfrm>
          </p:grpSpPr>
          <p:sp>
            <p:nvSpPr>
              <p:cNvPr id="64" name="Rounded Rectangle 63"/>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effectLst/>
                    <a:latin typeface="Arial"/>
                    <a:cs typeface="Arial"/>
                  </a:rPr>
                  <a:t>Outcomes Not Transactions</a:t>
                </a:r>
              </a:p>
            </p:txBody>
          </p:sp>
          <p:sp>
            <p:nvSpPr>
              <p:cNvPr id="65" name="Oval 64"/>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1</a:t>
                </a:r>
              </a:p>
            </p:txBody>
          </p:sp>
        </p:grpSp>
        <p:grpSp>
          <p:nvGrpSpPr>
            <p:cNvPr id="54" name="Group 53"/>
            <p:cNvGrpSpPr/>
            <p:nvPr/>
          </p:nvGrpSpPr>
          <p:grpSpPr>
            <a:xfrm>
              <a:off x="2664028" y="2026222"/>
              <a:ext cx="943706" cy="738553"/>
              <a:chOff x="2321448" y="2908487"/>
              <a:chExt cx="943706" cy="738553"/>
            </a:xfrm>
          </p:grpSpPr>
          <p:sp>
            <p:nvSpPr>
              <p:cNvPr id="62" name="Rounded Rectangle 61"/>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900" dirty="0">
                    <a:solidFill>
                      <a:srgbClr val="FFFFFF"/>
                    </a:solidFill>
                    <a:latin typeface="Arial"/>
                    <a:cs typeface="Arial"/>
                  </a:rPr>
                  <a:t>Clearly Defined and Measureable Outcomes</a:t>
                </a:r>
              </a:p>
            </p:txBody>
          </p:sp>
          <p:sp>
            <p:nvSpPr>
              <p:cNvPr id="63" name="Oval 62"/>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3</a:t>
                </a:r>
              </a:p>
            </p:txBody>
          </p:sp>
        </p:grpSp>
        <p:grpSp>
          <p:nvGrpSpPr>
            <p:cNvPr id="55" name="Group 54"/>
            <p:cNvGrpSpPr/>
            <p:nvPr/>
          </p:nvGrpSpPr>
          <p:grpSpPr>
            <a:xfrm>
              <a:off x="3765342" y="2026222"/>
              <a:ext cx="943706" cy="738553"/>
              <a:chOff x="2321448" y="3795148"/>
              <a:chExt cx="943706" cy="738553"/>
            </a:xfrm>
          </p:grpSpPr>
          <p:sp>
            <p:nvSpPr>
              <p:cNvPr id="60" name="Rounded Rectangle 59"/>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latin typeface="Arial"/>
                    <a:cs typeface="Arial"/>
                  </a:rPr>
                  <a:t>Pricing Model with Incentives</a:t>
                </a:r>
              </a:p>
            </p:txBody>
          </p:sp>
          <p:sp>
            <p:nvSpPr>
              <p:cNvPr id="61" name="Oval 60"/>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4</a:t>
                </a:r>
              </a:p>
            </p:txBody>
          </p:sp>
        </p:grpSp>
        <p:grpSp>
          <p:nvGrpSpPr>
            <p:cNvPr id="56" name="Group 55"/>
            <p:cNvGrpSpPr/>
            <p:nvPr/>
          </p:nvGrpSpPr>
          <p:grpSpPr>
            <a:xfrm>
              <a:off x="4866656" y="2026222"/>
              <a:ext cx="943706" cy="738553"/>
              <a:chOff x="2321448" y="4681809"/>
              <a:chExt cx="943706" cy="738553"/>
            </a:xfrm>
          </p:grpSpPr>
          <p:sp>
            <p:nvSpPr>
              <p:cNvPr id="58" name="Rounded Rectangle 57"/>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900" dirty="0">
                    <a:solidFill>
                      <a:srgbClr val="FFFFFF"/>
                    </a:solidFill>
                    <a:latin typeface="Arial"/>
                    <a:cs typeface="Arial"/>
                  </a:rPr>
                  <a:t>Insight vs. Oversight Governance</a:t>
                </a:r>
              </a:p>
            </p:txBody>
          </p:sp>
          <p:sp>
            <p:nvSpPr>
              <p:cNvPr id="59" name="Oval 58"/>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5</a:t>
                </a:r>
              </a:p>
            </p:txBody>
          </p:sp>
        </p:grpSp>
        <p:sp>
          <p:nvSpPr>
            <p:cNvPr id="57" name="Text Box 127"/>
            <p:cNvSpPr txBox="1">
              <a:spLocks noChangeArrowheads="1"/>
            </p:cNvSpPr>
            <p:nvPr/>
          </p:nvSpPr>
          <p:spPr bwMode="auto">
            <a:xfrm>
              <a:off x="6758400" y="2210832"/>
              <a:ext cx="285943" cy="369332"/>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dirty="0">
                  <a:solidFill>
                    <a:srgbClr val="5C5C5C"/>
                  </a:solidFill>
                  <a:latin typeface="Arial Black" pitchFamily="34" charset="0"/>
                  <a:cs typeface="Arial" pitchFamily="34" charset="0"/>
                </a:rPr>
                <a:t>=</a:t>
              </a:r>
            </a:p>
          </p:txBody>
        </p:sp>
      </p:grpSp>
      <p:grpSp>
        <p:nvGrpSpPr>
          <p:cNvPr id="68" name="Group 67"/>
          <p:cNvGrpSpPr/>
          <p:nvPr userDrawn="1"/>
        </p:nvGrpSpPr>
        <p:grpSpPr>
          <a:xfrm>
            <a:off x="475876" y="2944144"/>
            <a:ext cx="8244477" cy="738553"/>
            <a:chOff x="475876" y="2895248"/>
            <a:chExt cx="8244477" cy="738553"/>
          </a:xfrm>
        </p:grpSpPr>
        <p:sp>
          <p:nvSpPr>
            <p:cNvPr id="69" name="Rectangle 122"/>
            <p:cNvSpPr>
              <a:spLocks noChangeArrowheads="1"/>
            </p:cNvSpPr>
            <p:nvPr/>
          </p:nvSpPr>
          <p:spPr bwMode="auto">
            <a:xfrm>
              <a:off x="7100654" y="2895248"/>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000" b="1" dirty="0">
                  <a:solidFill>
                    <a:srgbClr val="FF4F24"/>
                  </a:solidFill>
                  <a:latin typeface="Arial" pitchFamily="34" charset="0"/>
                  <a:cs typeface="Arial" pitchFamily="34" charset="0"/>
                </a:rPr>
                <a:t>Driving Blind  or Measurement</a:t>
              </a:r>
            </a:p>
            <a:p>
              <a:pPr algn="ctr" defTabSz="914400" fontAlgn="base">
                <a:spcBef>
                  <a:spcPct val="0"/>
                </a:spcBef>
                <a:spcAft>
                  <a:spcPct val="0"/>
                </a:spcAft>
              </a:pPr>
              <a:r>
                <a:rPr lang="en-US" sz="1000" b="1" dirty="0">
                  <a:solidFill>
                    <a:srgbClr val="FF4F24"/>
                  </a:solidFill>
                  <a:latin typeface="Arial" pitchFamily="34" charset="0"/>
                  <a:cs typeface="Arial" pitchFamily="34" charset="0"/>
                </a:rPr>
                <a:t>Minutiae</a:t>
              </a:r>
            </a:p>
          </p:txBody>
        </p:sp>
        <p:grpSp>
          <p:nvGrpSpPr>
            <p:cNvPr id="70" name="Group 69"/>
            <p:cNvGrpSpPr/>
            <p:nvPr/>
          </p:nvGrpSpPr>
          <p:grpSpPr>
            <a:xfrm>
              <a:off x="1577190" y="2895248"/>
              <a:ext cx="943706" cy="738553"/>
              <a:chOff x="2321448" y="2021826"/>
              <a:chExt cx="943706" cy="738553"/>
            </a:xfrm>
          </p:grpSpPr>
          <p:sp>
            <p:nvSpPr>
              <p:cNvPr id="85" name="Rounded Rectangle 84"/>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latin typeface="Arial"/>
                    <a:cs typeface="Arial"/>
                  </a:rPr>
                  <a:t>Focus on “What” Not “How”</a:t>
                </a:r>
              </a:p>
            </p:txBody>
          </p:sp>
          <p:sp>
            <p:nvSpPr>
              <p:cNvPr id="86" name="Oval 85"/>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2</a:t>
                </a:r>
              </a:p>
            </p:txBody>
          </p:sp>
        </p:grpSp>
        <p:sp>
          <p:nvSpPr>
            <p:cNvPr id="71" name="Isosceles Triangle 70"/>
            <p:cNvSpPr>
              <a:spLocks noChangeAspect="1"/>
            </p:cNvSpPr>
            <p:nvPr/>
          </p:nvSpPr>
          <p:spPr>
            <a:xfrm>
              <a:off x="5982448" y="2921488"/>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900" dirty="0">
                  <a:solidFill>
                    <a:schemeClr val="bg1"/>
                  </a:solidFill>
                  <a:latin typeface="Arial"/>
                  <a:cs typeface="Arial"/>
                </a:rPr>
                <a:t>Win/Win WIIFWe</a:t>
              </a:r>
            </a:p>
          </p:txBody>
        </p:sp>
        <p:grpSp>
          <p:nvGrpSpPr>
            <p:cNvPr id="72" name="Group 71"/>
            <p:cNvGrpSpPr/>
            <p:nvPr/>
          </p:nvGrpSpPr>
          <p:grpSpPr>
            <a:xfrm>
              <a:off x="475876" y="2895248"/>
              <a:ext cx="943706" cy="738553"/>
              <a:chOff x="2321448" y="1125964"/>
              <a:chExt cx="943706" cy="738553"/>
            </a:xfrm>
          </p:grpSpPr>
          <p:sp>
            <p:nvSpPr>
              <p:cNvPr id="83" name="Rounded Rectangle 82"/>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effectLst/>
                    <a:latin typeface="Arial"/>
                    <a:cs typeface="Arial"/>
                  </a:rPr>
                  <a:t>Outcomes Not Transactions</a:t>
                </a:r>
              </a:p>
            </p:txBody>
          </p:sp>
          <p:sp>
            <p:nvSpPr>
              <p:cNvPr id="84" name="Oval 83"/>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1</a:t>
                </a:r>
              </a:p>
            </p:txBody>
          </p:sp>
        </p:grpSp>
        <p:grpSp>
          <p:nvGrpSpPr>
            <p:cNvPr id="73" name="Group 72"/>
            <p:cNvGrpSpPr/>
            <p:nvPr/>
          </p:nvGrpSpPr>
          <p:grpSpPr>
            <a:xfrm>
              <a:off x="2678504" y="2895248"/>
              <a:ext cx="943706" cy="738553"/>
              <a:chOff x="2321448" y="2908487"/>
              <a:chExt cx="943706" cy="738553"/>
            </a:xfrm>
          </p:grpSpPr>
          <p:sp>
            <p:nvSpPr>
              <p:cNvPr id="81" name="Rounded Rectangle 80"/>
              <p:cNvSpPr/>
              <p:nvPr/>
            </p:nvSpPr>
            <p:spPr>
              <a:xfrm>
                <a:off x="2321448" y="3031578"/>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91440" rIns="0" bIns="0" rtlCol="0" anchor="ctr"/>
              <a:lstStyle/>
              <a:p>
                <a:pPr algn="ctr"/>
                <a:r>
                  <a:rPr lang="en-US" sz="900" b="1" dirty="0">
                    <a:solidFill>
                      <a:srgbClr val="FF4F24"/>
                    </a:solidFill>
                    <a:latin typeface="Arial"/>
                    <a:cs typeface="Arial"/>
                  </a:rPr>
                  <a:t>Unclear Expectations &amp; Metrics </a:t>
                </a:r>
              </a:p>
            </p:txBody>
          </p:sp>
          <p:sp>
            <p:nvSpPr>
              <p:cNvPr id="82" name="Oval 81"/>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3</a:t>
                </a:r>
              </a:p>
            </p:txBody>
          </p:sp>
        </p:grpSp>
        <p:grpSp>
          <p:nvGrpSpPr>
            <p:cNvPr id="74" name="Group 73"/>
            <p:cNvGrpSpPr/>
            <p:nvPr/>
          </p:nvGrpSpPr>
          <p:grpSpPr>
            <a:xfrm>
              <a:off x="3779818" y="2895248"/>
              <a:ext cx="943706" cy="738553"/>
              <a:chOff x="2321448" y="3795148"/>
              <a:chExt cx="943706" cy="738553"/>
            </a:xfrm>
          </p:grpSpPr>
          <p:sp>
            <p:nvSpPr>
              <p:cNvPr id="79" name="Rounded Rectangle 78"/>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latin typeface="Arial"/>
                    <a:cs typeface="Arial"/>
                  </a:rPr>
                  <a:t>Pricing Model with Incentives</a:t>
                </a:r>
              </a:p>
            </p:txBody>
          </p:sp>
          <p:sp>
            <p:nvSpPr>
              <p:cNvPr id="80" name="Oval 79"/>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4</a:t>
                </a:r>
              </a:p>
            </p:txBody>
          </p:sp>
        </p:grpSp>
        <p:grpSp>
          <p:nvGrpSpPr>
            <p:cNvPr id="75" name="Group 74"/>
            <p:cNvGrpSpPr/>
            <p:nvPr/>
          </p:nvGrpSpPr>
          <p:grpSpPr>
            <a:xfrm>
              <a:off x="4881132" y="2895248"/>
              <a:ext cx="943706" cy="738553"/>
              <a:chOff x="2321448" y="4681809"/>
              <a:chExt cx="943706" cy="738553"/>
            </a:xfrm>
          </p:grpSpPr>
          <p:sp>
            <p:nvSpPr>
              <p:cNvPr id="77" name="Rounded Rectangle 76"/>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900" dirty="0">
                    <a:solidFill>
                      <a:srgbClr val="FFFFFF"/>
                    </a:solidFill>
                    <a:latin typeface="Arial"/>
                    <a:cs typeface="Arial"/>
                  </a:rPr>
                  <a:t>Insight vs. Oversight Governance</a:t>
                </a:r>
              </a:p>
            </p:txBody>
          </p:sp>
          <p:sp>
            <p:nvSpPr>
              <p:cNvPr id="78" name="Oval 77"/>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5</a:t>
                </a:r>
              </a:p>
            </p:txBody>
          </p:sp>
        </p:grpSp>
        <p:sp>
          <p:nvSpPr>
            <p:cNvPr id="76" name="Text Box 127"/>
            <p:cNvSpPr txBox="1">
              <a:spLocks noChangeArrowheads="1"/>
            </p:cNvSpPr>
            <p:nvPr/>
          </p:nvSpPr>
          <p:spPr bwMode="auto">
            <a:xfrm>
              <a:off x="6772876" y="3079858"/>
              <a:ext cx="285943" cy="369332"/>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dirty="0">
                  <a:solidFill>
                    <a:srgbClr val="5C5C5C"/>
                  </a:solidFill>
                  <a:latin typeface="Arial Black" pitchFamily="34" charset="0"/>
                  <a:cs typeface="Arial" pitchFamily="34" charset="0"/>
                </a:rPr>
                <a:t>=</a:t>
              </a:r>
            </a:p>
          </p:txBody>
        </p:sp>
      </p:grpSp>
      <p:grpSp>
        <p:nvGrpSpPr>
          <p:cNvPr id="87" name="Group 86"/>
          <p:cNvGrpSpPr/>
          <p:nvPr userDrawn="1"/>
        </p:nvGrpSpPr>
        <p:grpSpPr>
          <a:xfrm>
            <a:off x="461400" y="3785564"/>
            <a:ext cx="8258953" cy="738553"/>
            <a:chOff x="461400" y="3759012"/>
            <a:chExt cx="8258953" cy="738553"/>
          </a:xfrm>
        </p:grpSpPr>
        <p:sp>
          <p:nvSpPr>
            <p:cNvPr id="88" name="Rectangle 122"/>
            <p:cNvSpPr>
              <a:spLocks noChangeArrowheads="1"/>
            </p:cNvSpPr>
            <p:nvPr/>
          </p:nvSpPr>
          <p:spPr bwMode="auto">
            <a:xfrm>
              <a:off x="7100654" y="3759012"/>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000" b="1" dirty="0">
                  <a:solidFill>
                    <a:srgbClr val="FF4F24"/>
                  </a:solidFill>
                  <a:latin typeface="Arial" pitchFamily="34" charset="0"/>
                  <a:cs typeface="Arial" pitchFamily="34" charset="0"/>
                </a:rPr>
                <a:t>Zero Sum </a:t>
              </a:r>
            </a:p>
            <a:p>
              <a:pPr algn="ctr" defTabSz="914400" fontAlgn="base">
                <a:spcBef>
                  <a:spcPct val="0"/>
                </a:spcBef>
                <a:spcAft>
                  <a:spcPct val="0"/>
                </a:spcAft>
              </a:pPr>
              <a:r>
                <a:rPr lang="en-US" sz="1000" b="1" dirty="0">
                  <a:solidFill>
                    <a:srgbClr val="FF4F24"/>
                  </a:solidFill>
                  <a:latin typeface="Arial" pitchFamily="34" charset="0"/>
                  <a:cs typeface="Arial" pitchFamily="34" charset="0"/>
                </a:rPr>
                <a:t>Game, Sandbagging</a:t>
              </a:r>
            </a:p>
          </p:txBody>
        </p:sp>
        <p:grpSp>
          <p:nvGrpSpPr>
            <p:cNvPr id="89" name="Group 88"/>
            <p:cNvGrpSpPr/>
            <p:nvPr/>
          </p:nvGrpSpPr>
          <p:grpSpPr>
            <a:xfrm>
              <a:off x="1562714" y="3759012"/>
              <a:ext cx="943706" cy="738553"/>
              <a:chOff x="2321448" y="2021826"/>
              <a:chExt cx="943706" cy="738553"/>
            </a:xfrm>
          </p:grpSpPr>
          <p:sp>
            <p:nvSpPr>
              <p:cNvPr id="104" name="Rounded Rectangle 103"/>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latin typeface="Arial"/>
                    <a:cs typeface="Arial"/>
                  </a:rPr>
                  <a:t>Focus on “What” Not “How”</a:t>
                </a:r>
              </a:p>
            </p:txBody>
          </p:sp>
          <p:sp>
            <p:nvSpPr>
              <p:cNvPr id="105" name="Oval 104"/>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2</a:t>
                </a:r>
              </a:p>
            </p:txBody>
          </p:sp>
        </p:grpSp>
        <p:sp>
          <p:nvSpPr>
            <p:cNvPr id="90" name="Isosceles Triangle 89"/>
            <p:cNvSpPr>
              <a:spLocks noChangeAspect="1"/>
            </p:cNvSpPr>
            <p:nvPr/>
          </p:nvSpPr>
          <p:spPr>
            <a:xfrm>
              <a:off x="5967972" y="378525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900" dirty="0">
                  <a:solidFill>
                    <a:schemeClr val="bg1"/>
                  </a:solidFill>
                  <a:latin typeface="Arial"/>
                  <a:cs typeface="Arial"/>
                </a:rPr>
                <a:t>Win/Win WIIFWe</a:t>
              </a:r>
            </a:p>
          </p:txBody>
        </p:sp>
        <p:grpSp>
          <p:nvGrpSpPr>
            <p:cNvPr id="91" name="Group 90"/>
            <p:cNvGrpSpPr/>
            <p:nvPr/>
          </p:nvGrpSpPr>
          <p:grpSpPr>
            <a:xfrm>
              <a:off x="461400" y="3759012"/>
              <a:ext cx="943706" cy="738553"/>
              <a:chOff x="2321448" y="1125964"/>
              <a:chExt cx="943706" cy="738553"/>
            </a:xfrm>
          </p:grpSpPr>
          <p:sp>
            <p:nvSpPr>
              <p:cNvPr id="102" name="Rounded Rectangle 101"/>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effectLst/>
                    <a:latin typeface="Arial"/>
                    <a:cs typeface="Arial"/>
                  </a:rPr>
                  <a:t>Outcomes Not Transactions</a:t>
                </a:r>
              </a:p>
            </p:txBody>
          </p:sp>
          <p:sp>
            <p:nvSpPr>
              <p:cNvPr id="103" name="Oval 102"/>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1</a:t>
                </a:r>
              </a:p>
            </p:txBody>
          </p:sp>
        </p:grpSp>
        <p:grpSp>
          <p:nvGrpSpPr>
            <p:cNvPr id="92" name="Group 91"/>
            <p:cNvGrpSpPr/>
            <p:nvPr/>
          </p:nvGrpSpPr>
          <p:grpSpPr>
            <a:xfrm>
              <a:off x="2664028" y="3759012"/>
              <a:ext cx="943706" cy="738553"/>
              <a:chOff x="2321448" y="2908487"/>
              <a:chExt cx="943706" cy="738553"/>
            </a:xfrm>
          </p:grpSpPr>
          <p:sp>
            <p:nvSpPr>
              <p:cNvPr id="100" name="Rounded Rectangle 99"/>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900" dirty="0">
                    <a:solidFill>
                      <a:srgbClr val="FFFFFF"/>
                    </a:solidFill>
                    <a:latin typeface="Arial"/>
                    <a:cs typeface="Arial"/>
                  </a:rPr>
                  <a:t>Clearly Defined and Measureable Outcomes</a:t>
                </a:r>
              </a:p>
            </p:txBody>
          </p:sp>
          <p:sp>
            <p:nvSpPr>
              <p:cNvPr id="101" name="Oval 100"/>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3</a:t>
                </a:r>
              </a:p>
            </p:txBody>
          </p:sp>
        </p:grpSp>
        <p:grpSp>
          <p:nvGrpSpPr>
            <p:cNvPr id="93" name="Group 92"/>
            <p:cNvGrpSpPr/>
            <p:nvPr/>
          </p:nvGrpSpPr>
          <p:grpSpPr>
            <a:xfrm>
              <a:off x="3765342" y="3759012"/>
              <a:ext cx="943706" cy="738553"/>
              <a:chOff x="2321448" y="3795148"/>
              <a:chExt cx="943706" cy="738553"/>
            </a:xfrm>
          </p:grpSpPr>
          <p:sp>
            <p:nvSpPr>
              <p:cNvPr id="98" name="Rounded Rectangle 97"/>
              <p:cNvSpPr/>
              <p:nvPr/>
            </p:nvSpPr>
            <p:spPr>
              <a:xfrm>
                <a:off x="2321448" y="3918239"/>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b="1" dirty="0">
                    <a:solidFill>
                      <a:srgbClr val="FF4F24"/>
                    </a:solidFill>
                    <a:latin typeface="Arial"/>
                    <a:cs typeface="Arial"/>
                  </a:rPr>
                  <a:t>No Incentives/</a:t>
                </a:r>
              </a:p>
              <a:p>
                <a:pPr algn="ctr"/>
                <a:r>
                  <a:rPr lang="en-US" sz="900" b="1" dirty="0">
                    <a:solidFill>
                      <a:srgbClr val="FF4F24"/>
                    </a:solidFill>
                    <a:latin typeface="Arial"/>
                    <a:cs typeface="Arial"/>
                  </a:rPr>
                  <a:t>Penalties</a:t>
                </a:r>
              </a:p>
            </p:txBody>
          </p:sp>
          <p:sp>
            <p:nvSpPr>
              <p:cNvPr id="99" name="Oval 98"/>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4</a:t>
                </a:r>
              </a:p>
            </p:txBody>
          </p:sp>
        </p:grpSp>
        <p:grpSp>
          <p:nvGrpSpPr>
            <p:cNvPr id="94" name="Group 93"/>
            <p:cNvGrpSpPr/>
            <p:nvPr/>
          </p:nvGrpSpPr>
          <p:grpSpPr>
            <a:xfrm>
              <a:off x="4866656" y="3759012"/>
              <a:ext cx="943706" cy="738553"/>
              <a:chOff x="2321448" y="4681809"/>
              <a:chExt cx="943706" cy="738553"/>
            </a:xfrm>
          </p:grpSpPr>
          <p:sp>
            <p:nvSpPr>
              <p:cNvPr id="96" name="Rounded Rectangle 95"/>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900" dirty="0">
                    <a:solidFill>
                      <a:srgbClr val="FFFFFF"/>
                    </a:solidFill>
                    <a:latin typeface="Arial"/>
                    <a:cs typeface="Arial"/>
                  </a:rPr>
                  <a:t>Insight vs. Oversight Governance</a:t>
                </a:r>
              </a:p>
            </p:txBody>
          </p:sp>
          <p:sp>
            <p:nvSpPr>
              <p:cNvPr id="97" name="Oval 96"/>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5</a:t>
                </a:r>
              </a:p>
            </p:txBody>
          </p:sp>
        </p:grpSp>
        <p:sp>
          <p:nvSpPr>
            <p:cNvPr id="95" name="Text Box 127"/>
            <p:cNvSpPr txBox="1">
              <a:spLocks noChangeArrowheads="1"/>
            </p:cNvSpPr>
            <p:nvPr/>
          </p:nvSpPr>
          <p:spPr bwMode="auto">
            <a:xfrm>
              <a:off x="6758400" y="3943622"/>
              <a:ext cx="285943" cy="369332"/>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dirty="0">
                  <a:solidFill>
                    <a:srgbClr val="5C5C5C"/>
                  </a:solidFill>
                  <a:latin typeface="Arial Black" pitchFamily="34" charset="0"/>
                  <a:cs typeface="Arial" pitchFamily="34" charset="0"/>
                </a:rPr>
                <a:t>=</a:t>
              </a:r>
            </a:p>
          </p:txBody>
        </p:sp>
      </p:grpSp>
      <p:grpSp>
        <p:nvGrpSpPr>
          <p:cNvPr id="106" name="Group 105"/>
          <p:cNvGrpSpPr/>
          <p:nvPr userDrawn="1"/>
        </p:nvGrpSpPr>
        <p:grpSpPr>
          <a:xfrm>
            <a:off x="456192" y="4626984"/>
            <a:ext cx="8264161" cy="738553"/>
            <a:chOff x="456192" y="4617512"/>
            <a:chExt cx="8264161" cy="738553"/>
          </a:xfrm>
        </p:grpSpPr>
        <p:sp>
          <p:nvSpPr>
            <p:cNvPr id="107" name="Rectangle 122"/>
            <p:cNvSpPr>
              <a:spLocks noChangeArrowheads="1"/>
            </p:cNvSpPr>
            <p:nvPr/>
          </p:nvSpPr>
          <p:spPr bwMode="auto">
            <a:xfrm>
              <a:off x="7100654" y="462277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000" b="1" dirty="0">
                  <a:solidFill>
                    <a:srgbClr val="FF4F24"/>
                  </a:solidFill>
                  <a:latin typeface="Arial" pitchFamily="34" charset="0"/>
                  <a:cs typeface="Arial" pitchFamily="34" charset="0"/>
                </a:rPr>
                <a:t>Junkyard Dog</a:t>
              </a:r>
            </a:p>
            <a:p>
              <a:pPr algn="ctr" defTabSz="914400" fontAlgn="base">
                <a:spcBef>
                  <a:spcPct val="0"/>
                </a:spcBef>
                <a:spcAft>
                  <a:spcPct val="0"/>
                </a:spcAft>
              </a:pPr>
              <a:r>
                <a:rPr lang="en-US" sz="1000" b="1" dirty="0">
                  <a:solidFill>
                    <a:srgbClr val="FF4F24"/>
                  </a:solidFill>
                  <a:latin typeface="Arial" pitchFamily="34" charset="0"/>
                  <a:cs typeface="Arial" pitchFamily="34" charset="0"/>
                </a:rPr>
                <a:t>Syndrome, Power of Not Doing, New Sheriff in Town, Strategic Drift</a:t>
              </a:r>
            </a:p>
          </p:txBody>
        </p:sp>
        <p:grpSp>
          <p:nvGrpSpPr>
            <p:cNvPr id="108" name="Group 107"/>
            <p:cNvGrpSpPr/>
            <p:nvPr/>
          </p:nvGrpSpPr>
          <p:grpSpPr>
            <a:xfrm>
              <a:off x="1557506" y="4617512"/>
              <a:ext cx="943706" cy="738553"/>
              <a:chOff x="2321448" y="2021826"/>
              <a:chExt cx="943706" cy="738553"/>
            </a:xfrm>
          </p:grpSpPr>
          <p:sp>
            <p:nvSpPr>
              <p:cNvPr id="123" name="Rounded Rectangle 122"/>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latin typeface="Arial"/>
                    <a:cs typeface="Arial"/>
                  </a:rPr>
                  <a:t>Focus on “What” Not “How”</a:t>
                </a:r>
              </a:p>
            </p:txBody>
          </p:sp>
          <p:sp>
            <p:nvSpPr>
              <p:cNvPr id="124" name="Oval 123"/>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2</a:t>
                </a:r>
              </a:p>
            </p:txBody>
          </p:sp>
        </p:grpSp>
        <p:sp>
          <p:nvSpPr>
            <p:cNvPr id="109" name="Isosceles Triangle 108"/>
            <p:cNvSpPr>
              <a:spLocks noChangeAspect="1"/>
            </p:cNvSpPr>
            <p:nvPr/>
          </p:nvSpPr>
          <p:spPr>
            <a:xfrm>
              <a:off x="5962764" y="4643752"/>
              <a:ext cx="943706" cy="686073"/>
            </a:xfrm>
            <a:prstGeom prst="triangle">
              <a:avLst/>
            </a:prstGeom>
            <a:solidFill>
              <a:srgbClr val="494949"/>
            </a:solid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r>
                <a:rPr lang="en-US" sz="900" dirty="0">
                  <a:solidFill>
                    <a:schemeClr val="bg1"/>
                  </a:solidFill>
                  <a:latin typeface="Arial"/>
                  <a:cs typeface="Arial"/>
                </a:rPr>
                <a:t>Win/Win WIIFWe</a:t>
              </a:r>
            </a:p>
          </p:txBody>
        </p:sp>
        <p:grpSp>
          <p:nvGrpSpPr>
            <p:cNvPr id="110" name="Group 109"/>
            <p:cNvGrpSpPr/>
            <p:nvPr/>
          </p:nvGrpSpPr>
          <p:grpSpPr>
            <a:xfrm>
              <a:off x="456192" y="4617512"/>
              <a:ext cx="943706" cy="738553"/>
              <a:chOff x="2321448" y="1125964"/>
              <a:chExt cx="943706" cy="738553"/>
            </a:xfrm>
          </p:grpSpPr>
          <p:sp>
            <p:nvSpPr>
              <p:cNvPr id="121" name="Rounded Rectangle 120"/>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effectLst/>
                    <a:latin typeface="Arial"/>
                    <a:cs typeface="Arial"/>
                  </a:rPr>
                  <a:t>Outcomes Not Transactions</a:t>
                </a:r>
              </a:p>
            </p:txBody>
          </p:sp>
          <p:sp>
            <p:nvSpPr>
              <p:cNvPr id="122" name="Oval 121"/>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1</a:t>
                </a:r>
              </a:p>
            </p:txBody>
          </p:sp>
        </p:grpSp>
        <p:grpSp>
          <p:nvGrpSpPr>
            <p:cNvPr id="111" name="Group 110"/>
            <p:cNvGrpSpPr/>
            <p:nvPr/>
          </p:nvGrpSpPr>
          <p:grpSpPr>
            <a:xfrm>
              <a:off x="2658820" y="4617512"/>
              <a:ext cx="943706" cy="738553"/>
              <a:chOff x="2321448" y="2908487"/>
              <a:chExt cx="943706" cy="738553"/>
            </a:xfrm>
          </p:grpSpPr>
          <p:sp>
            <p:nvSpPr>
              <p:cNvPr id="119" name="Rounded Rectangle 118"/>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900" dirty="0">
                    <a:solidFill>
                      <a:srgbClr val="FFFFFF"/>
                    </a:solidFill>
                    <a:latin typeface="Arial"/>
                    <a:cs typeface="Arial"/>
                  </a:rPr>
                  <a:t>Clearly Defined and Measureable Outcomes</a:t>
                </a:r>
              </a:p>
            </p:txBody>
          </p:sp>
          <p:sp>
            <p:nvSpPr>
              <p:cNvPr id="120" name="Oval 119"/>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3</a:t>
                </a:r>
              </a:p>
            </p:txBody>
          </p:sp>
        </p:grpSp>
        <p:grpSp>
          <p:nvGrpSpPr>
            <p:cNvPr id="112" name="Group 111"/>
            <p:cNvGrpSpPr/>
            <p:nvPr/>
          </p:nvGrpSpPr>
          <p:grpSpPr>
            <a:xfrm>
              <a:off x="3760134" y="4617512"/>
              <a:ext cx="943706" cy="738553"/>
              <a:chOff x="2321448" y="3795148"/>
              <a:chExt cx="943706" cy="738553"/>
            </a:xfrm>
          </p:grpSpPr>
          <p:sp>
            <p:nvSpPr>
              <p:cNvPr id="117" name="Rounded Rectangle 116"/>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latin typeface="Arial"/>
                    <a:cs typeface="Arial"/>
                  </a:rPr>
                  <a:t>Pricing Model with Incentives</a:t>
                </a:r>
              </a:p>
            </p:txBody>
          </p:sp>
          <p:sp>
            <p:nvSpPr>
              <p:cNvPr id="118" name="Oval 117"/>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4</a:t>
                </a:r>
              </a:p>
            </p:txBody>
          </p:sp>
        </p:grpSp>
        <p:grpSp>
          <p:nvGrpSpPr>
            <p:cNvPr id="113" name="Group 112"/>
            <p:cNvGrpSpPr/>
            <p:nvPr/>
          </p:nvGrpSpPr>
          <p:grpSpPr>
            <a:xfrm>
              <a:off x="4861448" y="4617512"/>
              <a:ext cx="943706" cy="738553"/>
              <a:chOff x="2321448" y="4681809"/>
              <a:chExt cx="943706" cy="738553"/>
            </a:xfrm>
          </p:grpSpPr>
          <p:sp>
            <p:nvSpPr>
              <p:cNvPr id="115" name="Rounded Rectangle 114"/>
              <p:cNvSpPr/>
              <p:nvPr/>
            </p:nvSpPr>
            <p:spPr>
              <a:xfrm>
                <a:off x="2321448" y="4804900"/>
                <a:ext cx="943706" cy="615462"/>
              </a:xfrm>
              <a:prstGeom prst="roundRect">
                <a:avLst/>
              </a:prstGeom>
              <a:solidFill>
                <a:srgbClr val="FFDCD3"/>
              </a:solidFill>
              <a:ln w="28575" cmpd="sng">
                <a:solidFill>
                  <a:srgbClr val="FF4F24"/>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900" b="1" dirty="0">
                    <a:solidFill>
                      <a:srgbClr val="FF4F24"/>
                    </a:solidFill>
                    <a:latin typeface="Arial"/>
                    <a:cs typeface="Arial"/>
                  </a:rPr>
                  <a:t>Oversight/ Control</a:t>
                </a:r>
              </a:p>
            </p:txBody>
          </p:sp>
          <p:sp>
            <p:nvSpPr>
              <p:cNvPr id="116" name="Oval 115"/>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5</a:t>
                </a:r>
              </a:p>
            </p:txBody>
          </p:sp>
        </p:grpSp>
        <p:sp>
          <p:nvSpPr>
            <p:cNvPr id="114" name="Text Box 127"/>
            <p:cNvSpPr txBox="1">
              <a:spLocks noChangeArrowheads="1"/>
            </p:cNvSpPr>
            <p:nvPr/>
          </p:nvSpPr>
          <p:spPr bwMode="auto">
            <a:xfrm>
              <a:off x="6753192" y="4802122"/>
              <a:ext cx="285943" cy="369332"/>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dirty="0">
                  <a:solidFill>
                    <a:srgbClr val="5C5C5C"/>
                  </a:solidFill>
                  <a:latin typeface="Arial Black" pitchFamily="34" charset="0"/>
                  <a:cs typeface="Arial" pitchFamily="34" charset="0"/>
                </a:rPr>
                <a:t>=</a:t>
              </a:r>
            </a:p>
          </p:txBody>
        </p:sp>
      </p:grpSp>
      <p:grpSp>
        <p:nvGrpSpPr>
          <p:cNvPr id="125" name="Group 124"/>
          <p:cNvGrpSpPr/>
          <p:nvPr userDrawn="1"/>
        </p:nvGrpSpPr>
        <p:grpSpPr>
          <a:xfrm>
            <a:off x="475876" y="5468402"/>
            <a:ext cx="8244477" cy="738553"/>
            <a:chOff x="475876" y="5494642"/>
            <a:chExt cx="8244477" cy="738553"/>
          </a:xfrm>
        </p:grpSpPr>
        <p:sp>
          <p:nvSpPr>
            <p:cNvPr id="126" name="Rectangle 122"/>
            <p:cNvSpPr>
              <a:spLocks noChangeArrowheads="1"/>
            </p:cNvSpPr>
            <p:nvPr/>
          </p:nvSpPr>
          <p:spPr bwMode="auto">
            <a:xfrm>
              <a:off x="7100654" y="5499904"/>
              <a:ext cx="1619699" cy="733291"/>
            </a:xfrm>
            <a:prstGeom prst="rect">
              <a:avLst/>
            </a:prstGeom>
            <a:solidFill>
              <a:srgbClr val="FFDCD3"/>
            </a:solidFill>
            <a:ln w="9525">
              <a:solidFill>
                <a:schemeClr val="tx1"/>
              </a:solidFill>
              <a:miter lim="800000"/>
              <a:headEnd/>
              <a:tailEnd/>
            </a:ln>
          </p:spPr>
          <p:txBody>
            <a:bodyPr wrap="square" lIns="91440" rIns="91440" anchor="ctr"/>
            <a:lstStyle/>
            <a:p>
              <a:pPr algn="ctr" defTabSz="914400" fontAlgn="base">
                <a:spcBef>
                  <a:spcPct val="0"/>
                </a:spcBef>
                <a:spcAft>
                  <a:spcPct val="0"/>
                </a:spcAft>
              </a:pPr>
              <a:r>
                <a:rPr lang="en-US" sz="1000" b="1" dirty="0">
                  <a:solidFill>
                    <a:srgbClr val="FF4F24"/>
                  </a:solidFill>
                  <a:latin typeface="Arial" pitchFamily="34" charset="0"/>
                  <a:cs typeface="Arial" pitchFamily="34" charset="0"/>
                </a:rPr>
                <a:t>Penny Wise and Pound Foolish, Honeymoon Effect</a:t>
              </a:r>
            </a:p>
          </p:txBody>
        </p:sp>
        <p:grpSp>
          <p:nvGrpSpPr>
            <p:cNvPr id="127" name="Group 126"/>
            <p:cNvGrpSpPr/>
            <p:nvPr/>
          </p:nvGrpSpPr>
          <p:grpSpPr>
            <a:xfrm>
              <a:off x="1577190" y="5494642"/>
              <a:ext cx="943706" cy="738553"/>
              <a:chOff x="2321448" y="2021826"/>
              <a:chExt cx="943706" cy="738553"/>
            </a:xfrm>
          </p:grpSpPr>
          <p:sp>
            <p:nvSpPr>
              <p:cNvPr id="142" name="Rounded Rectangle 141"/>
              <p:cNvSpPr/>
              <p:nvPr/>
            </p:nvSpPr>
            <p:spPr>
              <a:xfrm>
                <a:off x="2321448" y="2144917"/>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latin typeface="Arial"/>
                    <a:cs typeface="Arial"/>
                  </a:rPr>
                  <a:t>Focus on “What” Not “How”</a:t>
                </a:r>
              </a:p>
            </p:txBody>
          </p:sp>
          <p:sp>
            <p:nvSpPr>
              <p:cNvPr id="143" name="Oval 142"/>
              <p:cNvSpPr/>
              <p:nvPr/>
            </p:nvSpPr>
            <p:spPr>
              <a:xfrm>
                <a:off x="2683886" y="2021826"/>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2</a:t>
                </a:r>
              </a:p>
            </p:txBody>
          </p:sp>
        </p:grpSp>
        <p:sp>
          <p:nvSpPr>
            <p:cNvPr id="128" name="Isosceles Triangle 127"/>
            <p:cNvSpPr>
              <a:spLocks noChangeAspect="1"/>
            </p:cNvSpPr>
            <p:nvPr/>
          </p:nvSpPr>
          <p:spPr>
            <a:xfrm>
              <a:off x="5982448" y="5520882"/>
              <a:ext cx="943706" cy="686073"/>
            </a:xfrm>
            <a:prstGeom prst="triangle">
              <a:avLst/>
            </a:prstGeom>
            <a:solidFill>
              <a:srgbClr val="FFDCD3"/>
            </a:solidFill>
            <a:ln>
              <a:solidFill>
                <a:srgbClr val="FF4F24"/>
              </a:solidFill>
            </a:ln>
          </p:spPr>
          <p:style>
            <a:lnRef idx="2">
              <a:schemeClr val="dk1">
                <a:shade val="50000"/>
              </a:schemeClr>
            </a:lnRef>
            <a:fillRef idx="1">
              <a:schemeClr val="dk1"/>
            </a:fillRef>
            <a:effectRef idx="0">
              <a:schemeClr val="dk1"/>
            </a:effectRef>
            <a:fontRef idx="minor">
              <a:schemeClr val="lt1"/>
            </a:fontRef>
          </p:style>
          <p:txBody>
            <a:bodyPr lIns="0" tIns="0" rIns="0" bIns="45720" rtlCol="0" anchor="b"/>
            <a:lstStyle/>
            <a:p>
              <a:pPr algn="ctr"/>
              <a:r>
                <a:rPr lang="en-US" sz="900" b="1" dirty="0">
                  <a:solidFill>
                    <a:srgbClr val="FF4F24"/>
                  </a:solidFill>
                  <a:cs typeface="Arial"/>
                </a:rPr>
                <a:t>Win/Lose </a:t>
              </a:r>
              <a:r>
                <a:rPr lang="en-US" sz="900" b="1" dirty="0">
                  <a:solidFill>
                    <a:srgbClr val="FF4F24"/>
                  </a:solidFill>
                  <a:latin typeface="Arial"/>
                  <a:cs typeface="Arial"/>
                </a:rPr>
                <a:t>WIIFMe</a:t>
              </a:r>
            </a:p>
          </p:txBody>
        </p:sp>
        <p:grpSp>
          <p:nvGrpSpPr>
            <p:cNvPr id="129" name="Group 128"/>
            <p:cNvGrpSpPr/>
            <p:nvPr/>
          </p:nvGrpSpPr>
          <p:grpSpPr>
            <a:xfrm>
              <a:off x="475876" y="5494642"/>
              <a:ext cx="943706" cy="738553"/>
              <a:chOff x="2321448" y="1125964"/>
              <a:chExt cx="943706" cy="738553"/>
            </a:xfrm>
          </p:grpSpPr>
          <p:sp>
            <p:nvSpPr>
              <p:cNvPr id="140" name="Rounded Rectangle 139"/>
              <p:cNvSpPr/>
              <p:nvPr/>
            </p:nvSpPr>
            <p:spPr>
              <a:xfrm>
                <a:off x="2321448" y="1249055"/>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effectLst/>
                    <a:latin typeface="Arial"/>
                    <a:cs typeface="Arial"/>
                  </a:rPr>
                  <a:t>Outcomes Not Transactions</a:t>
                </a:r>
              </a:p>
            </p:txBody>
          </p:sp>
          <p:sp>
            <p:nvSpPr>
              <p:cNvPr id="141" name="Oval 140"/>
              <p:cNvSpPr/>
              <p:nvPr/>
            </p:nvSpPr>
            <p:spPr>
              <a:xfrm>
                <a:off x="2683886" y="1125964"/>
                <a:ext cx="225668" cy="239346"/>
              </a:xfrm>
              <a:prstGeom prst="ellipse">
                <a:avLst/>
              </a:prstGeom>
              <a:solidFill>
                <a:schemeClr val="bg1">
                  <a:lumMod val="50000"/>
                </a:schemeClr>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1</a:t>
                </a:r>
              </a:p>
            </p:txBody>
          </p:sp>
        </p:grpSp>
        <p:grpSp>
          <p:nvGrpSpPr>
            <p:cNvPr id="130" name="Group 129"/>
            <p:cNvGrpSpPr/>
            <p:nvPr/>
          </p:nvGrpSpPr>
          <p:grpSpPr>
            <a:xfrm>
              <a:off x="2678504" y="5494642"/>
              <a:ext cx="943706" cy="738553"/>
              <a:chOff x="2321448" y="2908487"/>
              <a:chExt cx="943706" cy="738553"/>
            </a:xfrm>
          </p:grpSpPr>
          <p:sp>
            <p:nvSpPr>
              <p:cNvPr id="138" name="Rounded Rectangle 137"/>
              <p:cNvSpPr/>
              <p:nvPr/>
            </p:nvSpPr>
            <p:spPr>
              <a:xfrm>
                <a:off x="2321448" y="3031578"/>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900" dirty="0">
                    <a:solidFill>
                      <a:srgbClr val="FFFFFF"/>
                    </a:solidFill>
                    <a:latin typeface="Arial"/>
                    <a:cs typeface="Arial"/>
                  </a:rPr>
                  <a:t>Clearly Defined and Measureable Outcomes</a:t>
                </a:r>
              </a:p>
            </p:txBody>
          </p:sp>
          <p:sp>
            <p:nvSpPr>
              <p:cNvPr id="139" name="Oval 138"/>
              <p:cNvSpPr/>
              <p:nvPr/>
            </p:nvSpPr>
            <p:spPr>
              <a:xfrm>
                <a:off x="2683886" y="2908487"/>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3</a:t>
                </a:r>
              </a:p>
            </p:txBody>
          </p:sp>
        </p:grpSp>
        <p:grpSp>
          <p:nvGrpSpPr>
            <p:cNvPr id="131" name="Group 130"/>
            <p:cNvGrpSpPr/>
            <p:nvPr/>
          </p:nvGrpSpPr>
          <p:grpSpPr>
            <a:xfrm>
              <a:off x="3779818" y="5494642"/>
              <a:ext cx="943706" cy="738553"/>
              <a:chOff x="2321448" y="3795148"/>
              <a:chExt cx="943706" cy="738553"/>
            </a:xfrm>
          </p:grpSpPr>
          <p:sp>
            <p:nvSpPr>
              <p:cNvPr id="136" name="Rounded Rectangle 135"/>
              <p:cNvSpPr/>
              <p:nvPr/>
            </p:nvSpPr>
            <p:spPr>
              <a:xfrm>
                <a:off x="2321448" y="3918239"/>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solidFill>
                      <a:srgbClr val="FFFFFF"/>
                    </a:solidFill>
                    <a:latin typeface="Arial"/>
                    <a:cs typeface="Arial"/>
                  </a:rPr>
                  <a:t>Pricing Model with Incentives</a:t>
                </a:r>
              </a:p>
            </p:txBody>
          </p:sp>
          <p:sp>
            <p:nvSpPr>
              <p:cNvPr id="137" name="Oval 136"/>
              <p:cNvSpPr/>
              <p:nvPr/>
            </p:nvSpPr>
            <p:spPr>
              <a:xfrm>
                <a:off x="2683886" y="3795148"/>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4</a:t>
                </a:r>
              </a:p>
            </p:txBody>
          </p:sp>
        </p:grpSp>
        <p:grpSp>
          <p:nvGrpSpPr>
            <p:cNvPr id="132" name="Group 131"/>
            <p:cNvGrpSpPr/>
            <p:nvPr/>
          </p:nvGrpSpPr>
          <p:grpSpPr>
            <a:xfrm>
              <a:off x="4881132" y="5494642"/>
              <a:ext cx="943706" cy="738553"/>
              <a:chOff x="2321448" y="4681809"/>
              <a:chExt cx="943706" cy="738553"/>
            </a:xfrm>
          </p:grpSpPr>
          <p:sp>
            <p:nvSpPr>
              <p:cNvPr id="134" name="Rounded Rectangle 133"/>
              <p:cNvSpPr/>
              <p:nvPr/>
            </p:nvSpPr>
            <p:spPr>
              <a:xfrm>
                <a:off x="2321448" y="4804900"/>
                <a:ext cx="943706" cy="615462"/>
              </a:xfrm>
              <a:prstGeom prst="roundRect">
                <a:avLst/>
              </a:prstGeom>
              <a:solidFill>
                <a:srgbClr val="F77C00"/>
              </a:solidFill>
              <a:ln>
                <a:solidFill>
                  <a:srgbClr val="F36A07"/>
                </a:solidFill>
              </a:ln>
            </p:spPr>
            <p:style>
              <a:lnRef idx="1">
                <a:schemeClr val="accent1"/>
              </a:lnRef>
              <a:fillRef idx="3">
                <a:schemeClr val="accent1"/>
              </a:fillRef>
              <a:effectRef idx="2">
                <a:schemeClr val="accent1"/>
              </a:effectRef>
              <a:fontRef idx="minor">
                <a:schemeClr val="lt1"/>
              </a:fontRef>
            </p:style>
            <p:txBody>
              <a:bodyPr lIns="0" tIns="45720" rIns="0" bIns="0" rtlCol="0" anchor="ctr"/>
              <a:lstStyle/>
              <a:p>
                <a:pPr algn="ctr"/>
                <a:r>
                  <a:rPr lang="en-US" sz="900" dirty="0">
                    <a:solidFill>
                      <a:srgbClr val="FFFFFF"/>
                    </a:solidFill>
                    <a:latin typeface="Arial"/>
                    <a:cs typeface="Arial"/>
                  </a:rPr>
                  <a:t>Insight vs. Oversight Governance</a:t>
                </a:r>
              </a:p>
            </p:txBody>
          </p:sp>
          <p:sp>
            <p:nvSpPr>
              <p:cNvPr id="135" name="Oval 134"/>
              <p:cNvSpPr/>
              <p:nvPr/>
            </p:nvSpPr>
            <p:spPr>
              <a:xfrm>
                <a:off x="2683886" y="4681809"/>
                <a:ext cx="225668" cy="239346"/>
              </a:xfrm>
              <a:prstGeom prst="ellipse">
                <a:avLst/>
              </a:prstGeom>
              <a:solidFill>
                <a:schemeClr val="bg1">
                  <a:lumMod val="50000"/>
                </a:schemeClr>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100" dirty="0">
                    <a:solidFill>
                      <a:srgbClr val="FFFFFF"/>
                    </a:solidFill>
                    <a:latin typeface="Arial"/>
                    <a:cs typeface="Arial"/>
                  </a:rPr>
                  <a:t>5</a:t>
                </a:r>
              </a:p>
            </p:txBody>
          </p:sp>
        </p:grpSp>
        <p:sp>
          <p:nvSpPr>
            <p:cNvPr id="133" name="Text Box 127"/>
            <p:cNvSpPr txBox="1">
              <a:spLocks noChangeArrowheads="1"/>
            </p:cNvSpPr>
            <p:nvPr/>
          </p:nvSpPr>
          <p:spPr bwMode="auto">
            <a:xfrm>
              <a:off x="6772876" y="5679252"/>
              <a:ext cx="285943" cy="369332"/>
            </a:xfrm>
            <a:prstGeom prst="rect">
              <a:avLst/>
            </a:prstGeom>
            <a:noFill/>
            <a:ln w="9525">
              <a:noFill/>
              <a:miter lim="800000"/>
              <a:headEnd/>
              <a:tailEnd/>
            </a:ln>
          </p:spPr>
          <p:txBody>
            <a:bodyPr wrap="square">
              <a:spAutoFit/>
            </a:bodyPr>
            <a:lstStyle/>
            <a:p>
              <a:pPr algn="ctr" defTabSz="914400" fontAlgn="base">
                <a:spcBef>
                  <a:spcPct val="0"/>
                </a:spcBef>
                <a:spcAft>
                  <a:spcPct val="0"/>
                </a:spcAft>
              </a:pPr>
              <a:r>
                <a:rPr lang="en-US" dirty="0">
                  <a:solidFill>
                    <a:srgbClr val="5C5C5C"/>
                  </a:solidFill>
                  <a:latin typeface="Arial Black" pitchFamily="34" charset="0"/>
                  <a:cs typeface="Arial" pitchFamily="34" charset="0"/>
                </a:rPr>
                <a:t>=</a:t>
              </a:r>
            </a:p>
          </p:txBody>
        </p:sp>
      </p:grpSp>
      <p:sp>
        <p:nvSpPr>
          <p:cNvPr id="144" name="TextBox 143"/>
          <p:cNvSpPr txBox="1"/>
          <p:nvPr userDrawn="1"/>
        </p:nvSpPr>
        <p:spPr>
          <a:xfrm>
            <a:off x="7100654" y="205680"/>
            <a:ext cx="1619699" cy="646331"/>
          </a:xfrm>
          <a:prstGeom prst="rect">
            <a:avLst/>
          </a:prstGeom>
          <a:noFill/>
        </p:spPr>
        <p:txBody>
          <a:bodyPr wrap="square" rtlCol="0" anchor="ctr">
            <a:spAutoFit/>
          </a:bodyPr>
          <a:lstStyle/>
          <a:p>
            <a:pPr algn="ctr"/>
            <a:r>
              <a:rPr lang="en-US" b="1" dirty="0">
                <a:solidFill>
                  <a:srgbClr val="F77C00"/>
                </a:solidFill>
              </a:rPr>
              <a:t>Vested Relationship</a:t>
            </a:r>
          </a:p>
        </p:txBody>
      </p:sp>
      <p:pic>
        <p:nvPicPr>
          <p:cNvPr id="145" name="Picture 14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3600" y="6326281"/>
            <a:ext cx="1473200" cy="484408"/>
          </a:xfrm>
          <a:prstGeom prst="rect">
            <a:avLst/>
          </a:prstGeom>
        </p:spPr>
      </p:pic>
    </p:spTree>
    <p:extLst>
      <p:ext uri="{BB962C8B-B14F-4D97-AF65-F5344CB8AC3E}">
        <p14:creationId xmlns:p14="http://schemas.microsoft.com/office/powerpoint/2010/main" val="1052478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End Slide- All PPT's">
    <p:spTree>
      <p:nvGrpSpPr>
        <p:cNvPr id="1" name=""/>
        <p:cNvGrpSpPr/>
        <p:nvPr/>
      </p:nvGrpSpPr>
      <p:grpSpPr>
        <a:xfrm>
          <a:off x="0" y="0"/>
          <a:ext cx="0" cy="0"/>
          <a:chOff x="0" y="0"/>
          <a:chExt cx="0" cy="0"/>
        </a:xfrm>
      </p:grpSpPr>
      <p:pic>
        <p:nvPicPr>
          <p:cNvPr id="4" name="Picture 3" descr="PowerPoint_mono-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0722" y="115918"/>
            <a:ext cx="3600074" cy="6394824"/>
          </a:xfrm>
          <a:prstGeom prst="rect">
            <a:avLst/>
          </a:prstGeom>
        </p:spPr>
      </p:pic>
      <p:pic>
        <p:nvPicPr>
          <p:cNvPr id="5" name="Picture 4" descr="Vested_copyright-pa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950" y="5455518"/>
            <a:ext cx="8420100" cy="1351682"/>
          </a:xfrm>
          <a:prstGeom prst="rect">
            <a:avLst/>
          </a:prstGeom>
        </p:spPr>
      </p:pic>
    </p:spTree>
    <p:extLst>
      <p:ext uri="{BB962C8B-B14F-4D97-AF65-F5344CB8AC3E}">
        <p14:creationId xmlns:p14="http://schemas.microsoft.com/office/powerpoint/2010/main" val="863628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lvl1pPr algn="ctr">
              <a:defRPr sz="3600">
                <a:solidFill>
                  <a:srgbClr val="F87F0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Tree>
    <p:extLst>
      <p:ext uri="{BB962C8B-B14F-4D97-AF65-F5344CB8AC3E}">
        <p14:creationId xmlns:p14="http://schemas.microsoft.com/office/powerpoint/2010/main" val="275194607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eractiv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855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dirty="0"/>
              <a:t>Click to edit Master title style</a:t>
            </a:r>
          </a:p>
        </p:txBody>
      </p:sp>
      <p:sp>
        <p:nvSpPr>
          <p:cNvPr id="6" name="Slide Number Placeholder 6"/>
          <p:cNvSpPr>
            <a:spLocks noGrp="1"/>
          </p:cNvSpPr>
          <p:nvPr>
            <p:ph type="sldNum" sz="quarter" idx="4"/>
          </p:nvPr>
        </p:nvSpPr>
        <p:spPr>
          <a:xfrm>
            <a:off x="8686800" y="6487837"/>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eractive- 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501540" y="2747962"/>
            <a:ext cx="8275409" cy="1362075"/>
          </a:xfrm>
        </p:spPr>
        <p:txBody>
          <a:bodyPr anchor="ctr"/>
          <a:lstStyle>
            <a:lvl1pPr algn="ctr">
              <a:defRPr sz="4000" b="0" cap="none">
                <a:solidFill>
                  <a:srgbClr val="5C5C5C"/>
                </a:solidFill>
              </a:defRPr>
            </a:lvl1pPr>
          </a:lstStyle>
          <a:p>
            <a:r>
              <a:rPr lang="en-US" dirty="0"/>
              <a:t>Click to edit Master title style</a:t>
            </a:r>
          </a:p>
        </p:txBody>
      </p:sp>
      <p:sp>
        <p:nvSpPr>
          <p:cNvPr id="5" name="Slide Number Placeholder 6"/>
          <p:cNvSpPr>
            <a:spLocks noGrp="1"/>
          </p:cNvSpPr>
          <p:nvPr>
            <p:ph type="sldNum" sz="quarter" idx="4"/>
          </p:nvPr>
        </p:nvSpPr>
        <p:spPr>
          <a:xfrm>
            <a:off x="8671394" y="6487837"/>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34440"/>
            <a:ext cx="4038600" cy="50026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34440"/>
            <a:ext cx="4038600" cy="50026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6" name="Slide Number Placeholder 6"/>
          <p:cNvSpPr>
            <a:spLocks noGrp="1"/>
          </p:cNvSpPr>
          <p:nvPr>
            <p:ph type="sldNum" sz="quarter" idx="4"/>
          </p:nvPr>
        </p:nvSpPr>
        <p:spPr>
          <a:xfrm>
            <a:off x="8699992" y="6473389"/>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34440"/>
            <a:ext cx="4040188" cy="960943"/>
          </a:xfrm>
        </p:spPr>
        <p:txBody>
          <a:bodyPr anchor="b"/>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27080"/>
            <a:ext cx="4040188" cy="38908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34440"/>
            <a:ext cx="4041775" cy="960943"/>
          </a:xfrm>
        </p:spPr>
        <p:txBody>
          <a:bodyPr anchor="b"/>
          <a:lstStyle>
            <a:lvl1pPr marL="0" indent="0" algn="ctr">
              <a:buNone/>
              <a:defRPr sz="2400" b="0">
                <a:solidFill>
                  <a:srgbClr val="5C5C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27080"/>
            <a:ext cx="4041775" cy="38908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
        <p:nvSpPr>
          <p:cNvPr id="9" name="Slide Number Placeholder 6"/>
          <p:cNvSpPr>
            <a:spLocks noGrp="1"/>
          </p:cNvSpPr>
          <p:nvPr>
            <p:ph type="sldNum" sz="quarter" idx="10"/>
          </p:nvPr>
        </p:nvSpPr>
        <p:spPr>
          <a:xfrm>
            <a:off x="8686800" y="6487837"/>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5" name="Slide Number Placeholder 6"/>
          <p:cNvSpPr>
            <a:spLocks noGrp="1"/>
          </p:cNvSpPr>
          <p:nvPr>
            <p:ph type="sldNum" sz="quarter" idx="4"/>
          </p:nvPr>
        </p:nvSpPr>
        <p:spPr>
          <a:xfrm>
            <a:off x="8699992" y="6487837"/>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
        <p:nvSpPr>
          <p:cNvPr id="10" name="Rectangle 9"/>
          <p:cNvSpPr/>
          <p:nvPr userDrawn="1"/>
        </p:nvSpPr>
        <p:spPr>
          <a:xfrm rot="5400000">
            <a:off x="-2742882" y="2743200"/>
            <a:ext cx="6858000" cy="1371600"/>
          </a:xfrm>
          <a:prstGeom prst="rect">
            <a:avLst/>
          </a:prstGeom>
          <a:solidFill>
            <a:srgbClr val="5C5C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Vertical Title 1"/>
          <p:cNvSpPr>
            <a:spLocks noGrp="1"/>
          </p:cNvSpPr>
          <p:nvPr userDrawn="1">
            <p:ph type="title" orient="vert"/>
          </p:nvPr>
        </p:nvSpPr>
        <p:spPr>
          <a:xfrm>
            <a:off x="221278" y="491889"/>
            <a:ext cx="965200" cy="5624844"/>
          </a:xfrm>
        </p:spPr>
        <p:txBody>
          <a:bodyPr vert="vert270"/>
          <a:lstStyle>
            <a:lvl1pPr>
              <a:defRPr>
                <a:solidFill>
                  <a:srgbClr val="FFFFFF"/>
                </a:solidFill>
              </a:defRPr>
            </a:lvl1pPr>
          </a:lstStyle>
          <a:p>
            <a:r>
              <a:rPr lang="en-US" dirty="0"/>
              <a:t>Click to edit Master title style</a:t>
            </a:r>
          </a:p>
        </p:txBody>
      </p:sp>
      <p:sp>
        <p:nvSpPr>
          <p:cNvPr id="5" name="Content Placeholder 2"/>
          <p:cNvSpPr>
            <a:spLocks noGrp="1"/>
          </p:cNvSpPr>
          <p:nvPr>
            <p:ph idx="1"/>
          </p:nvPr>
        </p:nvSpPr>
        <p:spPr>
          <a:xfrm>
            <a:off x="1579180" y="491890"/>
            <a:ext cx="7107619" cy="57128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6"/>
          <p:cNvSpPr>
            <a:spLocks noGrp="1"/>
          </p:cNvSpPr>
          <p:nvPr>
            <p:ph type="sldNum" sz="quarter" idx="4"/>
          </p:nvPr>
        </p:nvSpPr>
        <p:spPr>
          <a:xfrm>
            <a:off x="8686800" y="6472178"/>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3600" y="6326281"/>
            <a:ext cx="1473200" cy="484408"/>
          </a:xfrm>
          <a:prstGeom prst="rect">
            <a:avLst/>
          </a:prstGeom>
        </p:spPr>
      </p:pic>
      <p:sp>
        <p:nvSpPr>
          <p:cNvPr id="9" name="TextBox 8"/>
          <p:cNvSpPr txBox="1"/>
          <p:nvPr userDrawn="1"/>
        </p:nvSpPr>
        <p:spPr>
          <a:xfrm>
            <a:off x="0" y="48838"/>
            <a:ext cx="1372974" cy="276999"/>
          </a:xfrm>
          <a:prstGeom prst="rect">
            <a:avLst/>
          </a:prstGeom>
          <a:noFill/>
        </p:spPr>
        <p:txBody>
          <a:bodyPr wrap="square" rtlCol="0">
            <a:spAutoFit/>
          </a:bodyPr>
          <a:lstStyle/>
          <a:p>
            <a:pPr algn="ctr"/>
            <a:r>
              <a:rPr lang="en-US" sz="1200" b="1" dirty="0">
                <a:solidFill>
                  <a:schemeClr val="bg1"/>
                </a:solidFill>
              </a:rPr>
              <a:t>CASE STUDY</a:t>
            </a:r>
          </a:p>
        </p:txBody>
      </p:sp>
      <p:cxnSp>
        <p:nvCxnSpPr>
          <p:cNvPr id="11" name="Straight Connector 10"/>
          <p:cNvCxnSpPr/>
          <p:nvPr userDrawn="1"/>
        </p:nvCxnSpPr>
        <p:spPr>
          <a:xfrm>
            <a:off x="0" y="353297"/>
            <a:ext cx="137297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extBox 5"/>
          <p:cNvSpPr txBox="1">
            <a:spLocks noChangeArrowheads="1"/>
          </p:cNvSpPr>
          <p:nvPr userDrawn="1"/>
        </p:nvSpPr>
        <p:spPr bwMode="auto">
          <a:xfrm>
            <a:off x="471947" y="213954"/>
            <a:ext cx="8229601" cy="584775"/>
          </a:xfrm>
          <a:prstGeom prst="rect">
            <a:avLst/>
          </a:prstGeom>
          <a:noFill/>
          <a:ln w="9525">
            <a:noFill/>
            <a:miter lim="800000"/>
            <a:headEnd/>
            <a:tailEnd/>
          </a:ln>
        </p:spPr>
        <p:txBody>
          <a:bodyPr wrap="square">
            <a:prstTxWarp prst="textNoShape">
              <a:avLst/>
            </a:prstTxWarp>
            <a:spAutoFit/>
          </a:bodyPr>
          <a:lstStyle/>
          <a:p>
            <a:r>
              <a:rPr lang="en-US" sz="3200" i="1" dirty="0">
                <a:solidFill>
                  <a:schemeClr val="bg1"/>
                </a:solidFill>
              </a:rPr>
              <a:t>Based on research with……</a:t>
            </a:r>
          </a:p>
        </p:txBody>
      </p:sp>
      <p:pic>
        <p:nvPicPr>
          <p:cNvPr id="2" name="Picture 1" descr="vestedway_book_all_6 book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0" y="2478518"/>
            <a:ext cx="9144000" cy="3230708"/>
          </a:xfrm>
          <a:prstGeom prst="rect">
            <a:avLst/>
          </a:prstGeom>
        </p:spPr>
      </p:pic>
      <p:pic>
        <p:nvPicPr>
          <p:cNvPr id="4" name="Picture 3" descr="HCO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848" y="1175798"/>
            <a:ext cx="4507308" cy="1126827"/>
          </a:xfrm>
          <a:prstGeom prst="rect">
            <a:avLst/>
          </a:prstGeom>
        </p:spPr>
      </p:pic>
      <p:sp>
        <p:nvSpPr>
          <p:cNvPr id="7" name="Rectangle 6"/>
          <p:cNvSpPr/>
          <p:nvPr userDrawn="1"/>
        </p:nvSpPr>
        <p:spPr>
          <a:xfrm>
            <a:off x="63500" y="2600915"/>
            <a:ext cx="9144000" cy="642579"/>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503697" y="2664415"/>
            <a:ext cx="595035" cy="338554"/>
          </a:xfrm>
          <a:prstGeom prst="rect">
            <a:avLst/>
          </a:prstGeom>
          <a:noFill/>
        </p:spPr>
        <p:txBody>
          <a:bodyPr wrap="none" rtlCol="0">
            <a:spAutoFit/>
          </a:bodyPr>
          <a:lstStyle/>
          <a:p>
            <a:r>
              <a:rPr lang="en-US" sz="1600" b="0" dirty="0"/>
              <a:t>Why</a:t>
            </a:r>
          </a:p>
        </p:txBody>
      </p:sp>
      <p:sp>
        <p:nvSpPr>
          <p:cNvPr id="10" name="TextBox 9"/>
          <p:cNvSpPr txBox="1"/>
          <p:nvPr userDrawn="1"/>
        </p:nvSpPr>
        <p:spPr>
          <a:xfrm>
            <a:off x="1872623" y="2664415"/>
            <a:ext cx="663563" cy="338554"/>
          </a:xfrm>
          <a:prstGeom prst="rect">
            <a:avLst/>
          </a:prstGeom>
          <a:noFill/>
        </p:spPr>
        <p:txBody>
          <a:bodyPr wrap="none" rtlCol="0">
            <a:spAutoFit/>
          </a:bodyPr>
          <a:lstStyle/>
          <a:p>
            <a:r>
              <a:rPr lang="en-US" sz="1600" b="0" dirty="0"/>
              <a:t>What</a:t>
            </a:r>
          </a:p>
        </p:txBody>
      </p:sp>
      <p:sp>
        <p:nvSpPr>
          <p:cNvPr id="12" name="TextBox 11"/>
          <p:cNvSpPr txBox="1"/>
          <p:nvPr userDrawn="1"/>
        </p:nvSpPr>
        <p:spPr>
          <a:xfrm>
            <a:off x="3388602" y="2664415"/>
            <a:ext cx="595135" cy="338554"/>
          </a:xfrm>
          <a:prstGeom prst="rect">
            <a:avLst/>
          </a:prstGeom>
          <a:noFill/>
        </p:spPr>
        <p:txBody>
          <a:bodyPr wrap="none" rtlCol="0">
            <a:spAutoFit/>
          </a:bodyPr>
          <a:lstStyle/>
          <a:p>
            <a:r>
              <a:rPr lang="en-US" sz="1600" b="0" dirty="0"/>
              <a:t>How</a:t>
            </a:r>
          </a:p>
        </p:txBody>
      </p:sp>
      <p:sp>
        <p:nvSpPr>
          <p:cNvPr id="13" name="TextBox 12"/>
          <p:cNvSpPr txBox="1"/>
          <p:nvPr userDrawn="1"/>
        </p:nvSpPr>
        <p:spPr>
          <a:xfrm>
            <a:off x="4757528" y="2664415"/>
            <a:ext cx="720670" cy="338554"/>
          </a:xfrm>
          <a:prstGeom prst="rect">
            <a:avLst/>
          </a:prstGeom>
          <a:noFill/>
        </p:spPr>
        <p:txBody>
          <a:bodyPr wrap="none" rtlCol="0">
            <a:spAutoFit/>
          </a:bodyPr>
          <a:lstStyle/>
          <a:p>
            <a:r>
              <a:rPr lang="en-US" sz="1600" b="0" dirty="0"/>
              <a:t>When</a:t>
            </a:r>
          </a:p>
        </p:txBody>
      </p:sp>
      <p:sp>
        <p:nvSpPr>
          <p:cNvPr id="14" name="TextBox 13"/>
          <p:cNvSpPr txBox="1"/>
          <p:nvPr userDrawn="1"/>
        </p:nvSpPr>
        <p:spPr>
          <a:xfrm>
            <a:off x="5774623" y="2664415"/>
            <a:ext cx="2080361" cy="584776"/>
          </a:xfrm>
          <a:prstGeom prst="rect">
            <a:avLst/>
          </a:prstGeom>
          <a:noFill/>
        </p:spPr>
        <p:txBody>
          <a:bodyPr wrap="square" rtlCol="0">
            <a:spAutoFit/>
          </a:bodyPr>
          <a:lstStyle/>
          <a:p>
            <a:r>
              <a:rPr lang="en-US" sz="1600" b="0" dirty="0"/>
              <a:t>Negotiating</a:t>
            </a:r>
            <a:r>
              <a:rPr lang="en-US" sz="1600" b="0" baseline="0" dirty="0"/>
              <a:t> the Relationship</a:t>
            </a:r>
            <a:endParaRPr lang="en-US" sz="1600" b="0" dirty="0"/>
          </a:p>
        </p:txBody>
      </p:sp>
      <p:sp>
        <p:nvSpPr>
          <p:cNvPr id="15" name="TextBox 14"/>
          <p:cNvSpPr txBox="1"/>
          <p:nvPr userDrawn="1"/>
        </p:nvSpPr>
        <p:spPr>
          <a:xfrm>
            <a:off x="7577853" y="2664415"/>
            <a:ext cx="2080361" cy="584776"/>
          </a:xfrm>
          <a:prstGeom prst="rect">
            <a:avLst/>
          </a:prstGeom>
          <a:noFill/>
        </p:spPr>
        <p:txBody>
          <a:bodyPr wrap="square" rtlCol="0">
            <a:spAutoFit/>
          </a:bodyPr>
          <a:lstStyle/>
          <a:p>
            <a:r>
              <a:rPr lang="en-US" sz="1600" b="0" dirty="0"/>
              <a:t>Success </a:t>
            </a:r>
          </a:p>
          <a:p>
            <a:r>
              <a:rPr lang="en-US" sz="1600" b="0" dirty="0"/>
              <a:t>Stories</a:t>
            </a:r>
          </a:p>
        </p:txBody>
      </p:sp>
    </p:spTree>
    <p:extLst>
      <p:ext uri="{BB962C8B-B14F-4D97-AF65-F5344CB8AC3E}">
        <p14:creationId xmlns:p14="http://schemas.microsoft.com/office/powerpoint/2010/main" val="31618474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p:spPr>
        <p:txBody>
          <a:bodyPr/>
          <a:lstStyle>
            <a:lvl1pPr algn="ctr">
              <a:defRPr sz="3600">
                <a:solidFill>
                  <a:srgbClr val="5C5C5C"/>
                </a:solidFill>
              </a:defRPr>
            </a:lvl1pPr>
          </a:lstStyle>
          <a:p>
            <a:r>
              <a:rPr lang="en-US" dirty="0"/>
              <a:t>Click to edit Master title style</a:t>
            </a:r>
          </a:p>
        </p:txBody>
      </p:sp>
      <p:sp>
        <p:nvSpPr>
          <p:cNvPr id="4" name="Slide Number Placeholder 6"/>
          <p:cNvSpPr>
            <a:spLocks noGrp="1"/>
          </p:cNvSpPr>
          <p:nvPr>
            <p:ph type="sldNum" sz="quarter" idx="4"/>
          </p:nvPr>
        </p:nvSpPr>
        <p:spPr>
          <a:xfrm>
            <a:off x="8684691" y="6488689"/>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sp>
        <p:nvSpPr>
          <p:cNvPr id="5" name="Rectangle 2"/>
          <p:cNvSpPr txBox="1">
            <a:spLocks noChangeArrowheads="1"/>
          </p:cNvSpPr>
          <p:nvPr userDrawn="1"/>
        </p:nvSpPr>
        <p:spPr>
          <a:xfrm>
            <a:off x="685800" y="3429000"/>
            <a:ext cx="7772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5C5C5C"/>
                </a:solidFill>
                <a:latin typeface="Arial"/>
                <a:ea typeface="+mj-ea"/>
                <a:cs typeface="Arial"/>
              </a:defRPr>
            </a:lvl1pPr>
          </a:lstStyle>
          <a:p>
            <a:r>
              <a:rPr lang="en-US" sz="2400"/>
              <a:t>Click to edit Master title style</a:t>
            </a:r>
            <a:endParaRPr lang="en-US" sz="2400"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855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lements - Quick Qu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0053"/>
            <a:ext cx="8229598" cy="4215740"/>
          </a:xfrm>
        </p:spPr>
        <p:txBody>
          <a:bodyPr>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graphicFrame>
        <p:nvGraphicFramePr>
          <p:cNvPr id="6" name="Content Placeholder 4"/>
          <p:cNvGraphicFramePr>
            <a:graphicFrameLocks/>
          </p:cNvGraphicFramePr>
          <p:nvPr userDrawn="1">
            <p:extLst>
              <p:ext uri="{D42A27DB-BD31-4B8C-83A1-F6EECF244321}">
                <p14:modId xmlns:p14="http://schemas.microsoft.com/office/powerpoint/2010/main" val="1503221032"/>
              </p:ext>
            </p:extLst>
          </p:nvPr>
        </p:nvGraphicFramePr>
        <p:xfrm>
          <a:off x="457202" y="994031"/>
          <a:ext cx="8229595" cy="820139"/>
        </p:xfrm>
        <a:graphic>
          <a:graphicData uri="http://schemas.openxmlformats.org/drawingml/2006/table">
            <a:tbl>
              <a:tblPr firstRow="1" bandRow="1">
                <a:tableStyleId>{69012ECD-51FC-41F1-AA8D-1B2483CD663E}</a:tableStyleId>
              </a:tblPr>
              <a:tblGrid>
                <a:gridCol w="427544">
                  <a:extLst>
                    <a:ext uri="{9D8B030D-6E8A-4147-A177-3AD203B41FA5}">
                      <a16:colId xmlns:a16="http://schemas.microsoft.com/office/drawing/2014/main" val="20000"/>
                    </a:ext>
                  </a:extLst>
                </a:gridCol>
                <a:gridCol w="3800691">
                  <a:extLst>
                    <a:ext uri="{9D8B030D-6E8A-4147-A177-3AD203B41FA5}">
                      <a16:colId xmlns:a16="http://schemas.microsoft.com/office/drawing/2014/main" val="20001"/>
                    </a:ext>
                  </a:extLst>
                </a:gridCol>
                <a:gridCol w="646924">
                  <a:extLst>
                    <a:ext uri="{9D8B030D-6E8A-4147-A177-3AD203B41FA5}">
                      <a16:colId xmlns:a16="http://schemas.microsoft.com/office/drawing/2014/main" val="20002"/>
                    </a:ext>
                  </a:extLst>
                </a:gridCol>
                <a:gridCol w="646924">
                  <a:extLst>
                    <a:ext uri="{9D8B030D-6E8A-4147-A177-3AD203B41FA5}">
                      <a16:colId xmlns:a16="http://schemas.microsoft.com/office/drawing/2014/main" val="20003"/>
                    </a:ext>
                  </a:extLst>
                </a:gridCol>
                <a:gridCol w="646924">
                  <a:extLst>
                    <a:ext uri="{9D8B030D-6E8A-4147-A177-3AD203B41FA5}">
                      <a16:colId xmlns:a16="http://schemas.microsoft.com/office/drawing/2014/main" val="20004"/>
                    </a:ext>
                  </a:extLst>
                </a:gridCol>
                <a:gridCol w="646924">
                  <a:extLst>
                    <a:ext uri="{9D8B030D-6E8A-4147-A177-3AD203B41FA5}">
                      <a16:colId xmlns:a16="http://schemas.microsoft.com/office/drawing/2014/main" val="20005"/>
                    </a:ext>
                  </a:extLst>
                </a:gridCol>
                <a:gridCol w="646924">
                  <a:extLst>
                    <a:ext uri="{9D8B030D-6E8A-4147-A177-3AD203B41FA5}">
                      <a16:colId xmlns:a16="http://schemas.microsoft.com/office/drawing/2014/main" val="20006"/>
                    </a:ext>
                  </a:extLst>
                </a:gridCol>
                <a:gridCol w="766740">
                  <a:extLst>
                    <a:ext uri="{9D8B030D-6E8A-4147-A177-3AD203B41FA5}">
                      <a16:colId xmlns:a16="http://schemas.microsoft.com/office/drawing/2014/main" val="20007"/>
                    </a:ext>
                  </a:extLst>
                </a:gridCol>
              </a:tblGrid>
              <a:tr h="309140">
                <a:tc gridSpan="2">
                  <a:txBody>
                    <a:bodyPr/>
                    <a:lstStyle/>
                    <a:p>
                      <a:pPr algn="ctr"/>
                      <a:endParaRPr lang="en-US"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hMerge="1">
                  <a:txBody>
                    <a:bodyPr/>
                    <a:lstStyle/>
                    <a:p>
                      <a:endParaRPr lang="en-US" dirty="0"/>
                    </a:p>
                  </a:txBody>
                  <a:tcPr>
                    <a:lnR w="12700" cap="flat" cmpd="sng" algn="ctr">
                      <a:solidFill>
                        <a:schemeClr val="accent1"/>
                      </a:solidFill>
                      <a:prstDash val="solid"/>
                      <a:round/>
                      <a:headEnd type="none" w="med" len="med"/>
                      <a:tailEnd type="none" w="med" len="med"/>
                    </a:lnR>
                  </a:tcPr>
                </a:tc>
                <a:tc>
                  <a:txBody>
                    <a:bodyPr/>
                    <a:lstStyle/>
                    <a:p>
                      <a:pPr algn="ctr"/>
                      <a:r>
                        <a:rPr lang="en-US" sz="1600" b="1" dirty="0">
                          <a:solidFill>
                            <a:schemeClr val="bg1"/>
                          </a:solidFill>
                        </a:rPr>
                        <a:t>1</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pPr algn="ctr"/>
                      <a:r>
                        <a:rPr lang="en-US" sz="1600" b="1" dirty="0">
                          <a:solidFill>
                            <a:schemeClr val="bg1"/>
                          </a:solidFill>
                        </a:rPr>
                        <a:t>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pPr algn="ctr"/>
                      <a:r>
                        <a:rPr lang="en-US" sz="1600" b="1" dirty="0">
                          <a:solidFill>
                            <a:schemeClr val="bg1"/>
                          </a:solidFill>
                        </a:rPr>
                        <a:t>3</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pPr algn="ctr"/>
                      <a:r>
                        <a:rPr lang="en-US" sz="1600" b="1" dirty="0">
                          <a:solidFill>
                            <a:schemeClr val="bg1"/>
                          </a:solidFill>
                        </a:rPr>
                        <a:t>4</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pPr algn="ctr"/>
                      <a:r>
                        <a:rPr lang="en-US" sz="1600" b="1" dirty="0">
                          <a:solidFill>
                            <a:schemeClr val="bg1"/>
                          </a:solidFill>
                        </a:rPr>
                        <a:t>5</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a:txBody>
                    <a:bodyPr/>
                    <a:lstStyle/>
                    <a:p>
                      <a:pPr algn="ctr"/>
                      <a:r>
                        <a:rPr lang="en-US" sz="1600" b="1" dirty="0">
                          <a:solidFill>
                            <a:schemeClr val="bg1"/>
                          </a:solidFill>
                        </a:rPr>
                        <a:t>Score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marL="0" marR="0">
                        <a:lnSpc>
                          <a:spcPct val="115000"/>
                        </a:lnSpc>
                        <a:spcBef>
                          <a:spcPts val="0"/>
                        </a:spcBef>
                        <a:spcAft>
                          <a:spcPts val="0"/>
                        </a:spcAft>
                      </a:pPr>
                      <a:endParaRPr lang="en-US" sz="1800" b="0" dirty="0">
                        <a:latin typeface="+mj-lt"/>
                        <a:ea typeface="Calibri"/>
                        <a:cs typeface="Times New Roman"/>
                      </a:endParaRPr>
                    </a:p>
                  </a:txBody>
                  <a:tcPr marL="38858" marR="388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0" name="Content Placeholder 2"/>
          <p:cNvSpPr>
            <a:spLocks noGrp="1"/>
          </p:cNvSpPr>
          <p:nvPr>
            <p:ph idx="11"/>
          </p:nvPr>
        </p:nvSpPr>
        <p:spPr>
          <a:xfrm>
            <a:off x="457201" y="994031"/>
            <a:ext cx="4197925" cy="359756"/>
          </a:xfrm>
        </p:spPr>
        <p:txBody>
          <a:bodyPr>
            <a:noAutofit/>
          </a:bodyPr>
          <a:lstStyle>
            <a:lvl1pPr marL="0" indent="0" algn="ctr">
              <a:buNone/>
              <a:defRPr sz="1800">
                <a:solidFill>
                  <a:schemeClr val="bg1"/>
                </a:solidFill>
              </a:defRPr>
            </a:lvl1pPr>
            <a:lvl2pPr>
              <a:defRPr sz="2400"/>
            </a:lvl2pPr>
            <a:lvl3pPr>
              <a:defRPr sz="2000"/>
            </a:lvl3pPr>
            <a:lvl4pPr>
              <a:defRPr sz="1800"/>
            </a:lvl4pPr>
            <a:lvl5pPr>
              <a:defRPr sz="1800"/>
            </a:lvl5pPr>
          </a:lstStyle>
          <a:p>
            <a:pPr lvl="0"/>
            <a:r>
              <a:rPr lang="en-US" dirty="0"/>
              <a:t>Click to edit Master text styles</a:t>
            </a:r>
          </a:p>
        </p:txBody>
      </p:sp>
      <p:sp>
        <p:nvSpPr>
          <p:cNvPr id="11" name="Content Placeholder 2"/>
          <p:cNvSpPr>
            <a:spLocks noGrp="1"/>
          </p:cNvSpPr>
          <p:nvPr>
            <p:ph idx="12"/>
          </p:nvPr>
        </p:nvSpPr>
        <p:spPr>
          <a:xfrm>
            <a:off x="902525" y="1411183"/>
            <a:ext cx="3752602" cy="359756"/>
          </a:xfrm>
        </p:spPr>
        <p:txBody>
          <a:bodyPr>
            <a:noAutofit/>
          </a:bodyPr>
          <a:lstStyle>
            <a:lvl1pPr marL="0" indent="0" algn="l">
              <a:buNone/>
              <a:defRPr sz="1800"/>
            </a:lvl1pPr>
            <a:lvl2pPr>
              <a:defRPr sz="2400"/>
            </a:lvl2pPr>
            <a:lvl3pPr>
              <a:defRPr sz="2000"/>
            </a:lvl3pPr>
            <a:lvl4pPr>
              <a:defRPr sz="1800"/>
            </a:lvl4pPr>
            <a:lvl5pPr>
              <a:defRPr sz="1800"/>
            </a:lvl5pPr>
          </a:lstStyle>
          <a:p>
            <a:pPr lvl="0"/>
            <a:r>
              <a:rPr lang="en-US" dirty="0"/>
              <a:t>Click to edit Master text styles</a:t>
            </a:r>
          </a:p>
        </p:txBody>
      </p:sp>
      <p:sp>
        <p:nvSpPr>
          <p:cNvPr id="12" name="Content Placeholder 2"/>
          <p:cNvSpPr>
            <a:spLocks noGrp="1"/>
          </p:cNvSpPr>
          <p:nvPr>
            <p:ph idx="13"/>
          </p:nvPr>
        </p:nvSpPr>
        <p:spPr>
          <a:xfrm>
            <a:off x="457202" y="1411183"/>
            <a:ext cx="445323" cy="359756"/>
          </a:xfrm>
        </p:spPr>
        <p:txBody>
          <a:bodyPr>
            <a:noAutofit/>
          </a:bodyPr>
          <a:lstStyle>
            <a:lvl1pPr marL="0" indent="0" algn="ctr">
              <a:buNone/>
              <a:defRPr sz="1800"/>
            </a:lvl1pPr>
            <a:lvl2pPr>
              <a:defRPr sz="2400"/>
            </a:lvl2pPr>
            <a:lvl3pPr>
              <a:defRPr sz="2000"/>
            </a:lvl3pPr>
            <a:lvl4pPr>
              <a:defRPr sz="1800"/>
            </a:lvl4pPr>
            <a:lvl5pPr>
              <a:defRPr sz="1800"/>
            </a:lvl5pPr>
          </a:lstStyle>
          <a:p>
            <a:pPr lvl="0"/>
            <a:r>
              <a:rPr lang="en-US" dirty="0"/>
              <a:t>Click to edit Master text styles</a:t>
            </a:r>
          </a:p>
        </p:txBody>
      </p:sp>
      <p:sp>
        <p:nvSpPr>
          <p:cNvPr id="13" name="Content Placeholder 2"/>
          <p:cNvSpPr>
            <a:spLocks noGrp="1"/>
          </p:cNvSpPr>
          <p:nvPr>
            <p:ph idx="14"/>
          </p:nvPr>
        </p:nvSpPr>
        <p:spPr>
          <a:xfrm>
            <a:off x="7912926" y="1424575"/>
            <a:ext cx="773871" cy="359756"/>
          </a:xfrm>
        </p:spPr>
        <p:txBody>
          <a:bodyPr>
            <a:noAutofit/>
          </a:bodyPr>
          <a:lstStyle>
            <a:lvl1pPr marL="0" indent="0" algn="ctr">
              <a:buNone/>
              <a:defRPr sz="1800"/>
            </a:lvl1pPr>
            <a:lvl2pPr>
              <a:defRPr sz="2400"/>
            </a:lvl2pPr>
            <a:lvl3pPr>
              <a:defRPr sz="2000"/>
            </a:lvl3pPr>
            <a:lvl4pPr>
              <a:defRPr sz="1800"/>
            </a:lvl4pPr>
            <a:lvl5pPr>
              <a:defRPr sz="1800"/>
            </a:lvl5pPr>
          </a:lstStyle>
          <a:p>
            <a:pPr lvl="0"/>
            <a:r>
              <a:rPr lang="en-US" dirty="0"/>
              <a:t>Click to edit Master text styles</a:t>
            </a:r>
          </a:p>
        </p:txBody>
      </p:sp>
    </p:spTree>
    <p:extLst>
      <p:ext uri="{BB962C8B-B14F-4D97-AF65-F5344CB8AC3E}">
        <p14:creationId xmlns:p14="http://schemas.microsoft.com/office/powerpoint/2010/main" val="231140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lm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0053"/>
            <a:ext cx="8229598" cy="4215740"/>
          </a:xfrm>
        </p:spPr>
        <p:txBody>
          <a:bodyPr>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graphicFrame>
        <p:nvGraphicFramePr>
          <p:cNvPr id="6" name="Content Placeholder 4"/>
          <p:cNvGraphicFramePr>
            <a:graphicFrameLocks/>
          </p:cNvGraphicFramePr>
          <p:nvPr userDrawn="1">
            <p:extLst>
              <p:ext uri="{D42A27DB-BD31-4B8C-83A1-F6EECF244321}">
                <p14:modId xmlns:p14="http://schemas.microsoft.com/office/powerpoint/2010/main" val="2320537590"/>
              </p:ext>
            </p:extLst>
          </p:nvPr>
        </p:nvGraphicFramePr>
        <p:xfrm>
          <a:off x="457202" y="994031"/>
          <a:ext cx="8229595" cy="820139"/>
        </p:xfrm>
        <a:graphic>
          <a:graphicData uri="http://schemas.openxmlformats.org/drawingml/2006/table">
            <a:tbl>
              <a:tblPr firstRow="1" bandRow="1">
                <a:tableStyleId>{69012ECD-51FC-41F1-AA8D-1B2483CD663E}</a:tableStyleId>
              </a:tblPr>
              <a:tblGrid>
                <a:gridCol w="480949">
                  <a:extLst>
                    <a:ext uri="{9D8B030D-6E8A-4147-A177-3AD203B41FA5}">
                      <a16:colId xmlns:a16="http://schemas.microsoft.com/office/drawing/2014/main" val="20000"/>
                    </a:ext>
                  </a:extLst>
                </a:gridCol>
                <a:gridCol w="2719449">
                  <a:extLst>
                    <a:ext uri="{9D8B030D-6E8A-4147-A177-3AD203B41FA5}">
                      <a16:colId xmlns:a16="http://schemas.microsoft.com/office/drawing/2014/main" val="20001"/>
                    </a:ext>
                  </a:extLst>
                </a:gridCol>
                <a:gridCol w="4381995">
                  <a:extLst>
                    <a:ext uri="{9D8B030D-6E8A-4147-A177-3AD203B41FA5}">
                      <a16:colId xmlns:a16="http://schemas.microsoft.com/office/drawing/2014/main" val="20002"/>
                    </a:ext>
                  </a:extLst>
                </a:gridCol>
                <a:gridCol w="647202">
                  <a:extLst>
                    <a:ext uri="{9D8B030D-6E8A-4147-A177-3AD203B41FA5}">
                      <a16:colId xmlns:a16="http://schemas.microsoft.com/office/drawing/2014/main" val="20003"/>
                    </a:ext>
                  </a:extLst>
                </a:gridCol>
              </a:tblGrid>
              <a:tr h="309140">
                <a:tc gridSpan="2">
                  <a:txBody>
                    <a:bodyPr/>
                    <a:lstStyle/>
                    <a:p>
                      <a:pPr algn="ctr"/>
                      <a:endParaRPr lang="en-US"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tc hMerge="1">
                  <a:txBody>
                    <a:bodyPr/>
                    <a:lstStyle/>
                    <a:p>
                      <a:endParaRPr lang="en-US" dirty="0"/>
                    </a:p>
                  </a:txBody>
                  <a:tcPr>
                    <a:lnR w="12700" cap="flat" cmpd="sng" algn="ctr">
                      <a:solidFill>
                        <a:schemeClr val="accent1"/>
                      </a:solidFill>
                      <a:prstDash val="solid"/>
                      <a:round/>
                      <a:headEnd type="none" w="med" len="med"/>
                      <a:tailEnd type="none" w="med" len="med"/>
                    </a:lnR>
                  </a:tcPr>
                </a:tc>
                <a:tc>
                  <a:txBody>
                    <a:bodyPr/>
                    <a:lstStyle/>
                    <a:p>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gradFill flip="none" rotWithShape="1">
                      <a:gsLst>
                        <a:gs pos="32000">
                          <a:srgbClr val="FF0000"/>
                        </a:gs>
                        <a:gs pos="69000">
                          <a:srgbClr val="FFFF00"/>
                        </a:gs>
                        <a:gs pos="92000">
                          <a:srgbClr val="00B050"/>
                        </a:gs>
                      </a:gsLst>
                      <a:lin ang="0" scaled="1"/>
                      <a:tileRect/>
                    </a:gradFill>
                  </a:tcPr>
                </a:tc>
                <a:tc>
                  <a:txBody>
                    <a:bodyPr/>
                    <a:lstStyle/>
                    <a:p>
                      <a:pPr algn="ctr"/>
                      <a:r>
                        <a:rPr lang="en-US" sz="1200" b="1" dirty="0">
                          <a:solidFill>
                            <a:schemeClr val="bg1"/>
                          </a:solidFill>
                        </a:rPr>
                        <a:t>Score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7F00"/>
                    </a:solidFill>
                  </a:tcPr>
                </a:tc>
                <a:extLst>
                  <a:ext uri="{0D108BD9-81ED-4DB2-BD59-A6C34878D82A}">
                    <a16:rowId xmlns:a16="http://schemas.microsoft.com/office/drawing/2014/main" val="10000"/>
                  </a:ext>
                </a:extLst>
              </a:tr>
              <a:tr h="454379">
                <a:tc>
                  <a:txBody>
                    <a:bodyPr/>
                    <a:lstStyle/>
                    <a:p>
                      <a:pPr algn="ct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marL="0" marR="0">
                        <a:lnSpc>
                          <a:spcPct val="115000"/>
                        </a:lnSpc>
                        <a:spcBef>
                          <a:spcPts val="0"/>
                        </a:spcBef>
                        <a:spcAft>
                          <a:spcPts val="0"/>
                        </a:spcAft>
                      </a:pPr>
                      <a:endParaRPr lang="en-US" sz="1800" b="0" dirty="0">
                        <a:latin typeface="+mj-lt"/>
                        <a:ea typeface="Calibri"/>
                        <a:cs typeface="Times New Roman"/>
                      </a:endParaRPr>
                    </a:p>
                  </a:txBody>
                  <a:tcPr marL="38858" marR="38858"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tc>
                  <a:txBody>
                    <a:bodyPr/>
                    <a:lstStyle/>
                    <a:p>
                      <a:pPr algn="ct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0E0E0"/>
                    </a:solidFill>
                  </a:tcPr>
                </a:tc>
                <a:extLst>
                  <a:ext uri="{0D108BD9-81ED-4DB2-BD59-A6C34878D82A}">
                    <a16:rowId xmlns:a16="http://schemas.microsoft.com/office/drawing/2014/main" val="10001"/>
                  </a:ext>
                </a:extLst>
              </a:tr>
            </a:tbl>
          </a:graphicData>
        </a:graphic>
      </p:graphicFrame>
      <p:sp>
        <p:nvSpPr>
          <p:cNvPr id="10" name="Content Placeholder 2"/>
          <p:cNvSpPr>
            <a:spLocks noGrp="1"/>
          </p:cNvSpPr>
          <p:nvPr>
            <p:ph idx="11"/>
          </p:nvPr>
        </p:nvSpPr>
        <p:spPr>
          <a:xfrm>
            <a:off x="457202" y="994031"/>
            <a:ext cx="3152898" cy="359756"/>
          </a:xfrm>
        </p:spPr>
        <p:txBody>
          <a:bodyPr>
            <a:noAutofit/>
          </a:bodyPr>
          <a:lstStyle>
            <a:lvl1pPr marL="0" indent="0" algn="ctr">
              <a:buNone/>
              <a:defRPr sz="1600">
                <a:solidFill>
                  <a:schemeClr val="bg1"/>
                </a:solidFill>
              </a:defRPr>
            </a:lvl1pPr>
            <a:lvl2pPr>
              <a:defRPr sz="2400"/>
            </a:lvl2pPr>
            <a:lvl3pPr>
              <a:defRPr sz="2000"/>
            </a:lvl3pPr>
            <a:lvl4pPr>
              <a:defRPr sz="1800"/>
            </a:lvl4pPr>
            <a:lvl5pPr>
              <a:defRPr sz="1800"/>
            </a:lvl5pPr>
          </a:lstStyle>
          <a:p>
            <a:pPr lvl="0"/>
            <a:r>
              <a:rPr lang="en-US" dirty="0"/>
              <a:t>Click to edit Master text styles</a:t>
            </a:r>
          </a:p>
        </p:txBody>
      </p:sp>
      <p:sp>
        <p:nvSpPr>
          <p:cNvPr id="11" name="Content Placeholder 2"/>
          <p:cNvSpPr>
            <a:spLocks noGrp="1"/>
          </p:cNvSpPr>
          <p:nvPr>
            <p:ph idx="12"/>
          </p:nvPr>
        </p:nvSpPr>
        <p:spPr>
          <a:xfrm>
            <a:off x="985653" y="1411183"/>
            <a:ext cx="2624448" cy="359756"/>
          </a:xfrm>
        </p:spPr>
        <p:txBody>
          <a:bodyPr>
            <a:noAutofit/>
          </a:bodyPr>
          <a:lstStyle>
            <a:lvl1pPr marL="0" indent="0" algn="l">
              <a:buNone/>
              <a:defRPr sz="1400"/>
            </a:lvl1pPr>
            <a:lvl2pPr>
              <a:defRPr sz="2400"/>
            </a:lvl2pPr>
            <a:lvl3pPr>
              <a:defRPr sz="2000"/>
            </a:lvl3pPr>
            <a:lvl4pPr>
              <a:defRPr sz="1800"/>
            </a:lvl4pPr>
            <a:lvl5pPr>
              <a:defRPr sz="1800"/>
            </a:lvl5pPr>
          </a:lstStyle>
          <a:p>
            <a:pPr lvl="0"/>
            <a:r>
              <a:rPr lang="en-US" dirty="0"/>
              <a:t>Click to edit Master text styles</a:t>
            </a:r>
          </a:p>
        </p:txBody>
      </p:sp>
      <p:sp>
        <p:nvSpPr>
          <p:cNvPr id="12" name="Content Placeholder 2"/>
          <p:cNvSpPr>
            <a:spLocks noGrp="1"/>
          </p:cNvSpPr>
          <p:nvPr>
            <p:ph idx="13"/>
          </p:nvPr>
        </p:nvSpPr>
        <p:spPr>
          <a:xfrm>
            <a:off x="457202" y="1411183"/>
            <a:ext cx="445323" cy="359756"/>
          </a:xfr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Click to edit Master text styles</a:t>
            </a:r>
          </a:p>
        </p:txBody>
      </p:sp>
      <p:sp>
        <p:nvSpPr>
          <p:cNvPr id="13" name="Content Placeholder 2"/>
          <p:cNvSpPr>
            <a:spLocks noGrp="1"/>
          </p:cNvSpPr>
          <p:nvPr>
            <p:ph idx="14"/>
          </p:nvPr>
        </p:nvSpPr>
        <p:spPr>
          <a:xfrm>
            <a:off x="8075221" y="1424575"/>
            <a:ext cx="611576" cy="359756"/>
          </a:xfrm>
        </p:spPr>
        <p:txBody>
          <a:bodyPr>
            <a:noAutofit/>
          </a:bodyPr>
          <a:lstStyle>
            <a:lvl1pPr marL="0" indent="0" algn="ctr">
              <a:buNone/>
              <a:defRPr sz="1400"/>
            </a:lvl1pPr>
            <a:lvl2pPr>
              <a:defRPr sz="2400"/>
            </a:lvl2pPr>
            <a:lvl3pPr>
              <a:defRPr sz="2000"/>
            </a:lvl3pPr>
            <a:lvl4pPr>
              <a:defRPr sz="1800"/>
            </a:lvl4pPr>
            <a:lvl5pPr>
              <a:defRPr sz="1800"/>
            </a:lvl5pPr>
          </a:lstStyle>
          <a:p>
            <a:pPr lvl="0"/>
            <a:r>
              <a:rPr lang="en-US" dirty="0"/>
              <a:t>Click to edit Master text styles</a:t>
            </a:r>
          </a:p>
        </p:txBody>
      </p:sp>
      <p:sp>
        <p:nvSpPr>
          <p:cNvPr id="2" name="TextBox 1"/>
          <p:cNvSpPr txBox="1"/>
          <p:nvPr userDrawn="1"/>
        </p:nvSpPr>
        <p:spPr>
          <a:xfrm>
            <a:off x="3598221" y="971044"/>
            <a:ext cx="4548249" cy="369332"/>
          </a:xfrm>
          <a:prstGeom prst="rect">
            <a:avLst/>
          </a:prstGeom>
          <a:noFill/>
        </p:spPr>
        <p:txBody>
          <a:bodyPr wrap="square" rtlCol="0">
            <a:spAutoFit/>
          </a:bodyPr>
          <a:lstStyle/>
          <a:p>
            <a:r>
              <a:rPr lang="en-US" dirty="0">
                <a:solidFill>
                  <a:schemeClr val="bg1"/>
                </a:solidFill>
              </a:rPr>
              <a:t>Severe     Fever     Runny</a:t>
            </a:r>
            <a:r>
              <a:rPr lang="en-US" baseline="0" dirty="0">
                <a:solidFill>
                  <a:schemeClr val="bg1"/>
                </a:solidFill>
              </a:rPr>
              <a:t> </a:t>
            </a:r>
            <a:r>
              <a:rPr lang="en-US" dirty="0">
                <a:solidFill>
                  <a:schemeClr val="bg1"/>
                </a:solidFill>
              </a:rPr>
              <a:t>Nose     Healthy</a:t>
            </a:r>
          </a:p>
        </p:txBody>
      </p:sp>
      <p:sp>
        <p:nvSpPr>
          <p:cNvPr id="7" name="TextBox 6"/>
          <p:cNvSpPr txBox="1"/>
          <p:nvPr userDrawn="1"/>
        </p:nvSpPr>
        <p:spPr>
          <a:xfrm>
            <a:off x="3633851" y="1424575"/>
            <a:ext cx="4441370" cy="369332"/>
          </a:xfrm>
          <a:prstGeom prst="rect">
            <a:avLst/>
          </a:prstGeom>
          <a:noFill/>
        </p:spPr>
        <p:txBody>
          <a:bodyPr wrap="square" rtlCol="0">
            <a:spAutoFit/>
          </a:bodyPr>
          <a:lstStyle/>
          <a:p>
            <a:r>
              <a:rPr lang="en-US" dirty="0">
                <a:solidFill>
                  <a:schemeClr val="bg1">
                    <a:lumMod val="75000"/>
                  </a:schemeClr>
                </a:solidFill>
              </a:rPr>
              <a:t>1</a:t>
            </a:r>
            <a:r>
              <a:rPr lang="en-US" baseline="0" dirty="0">
                <a:solidFill>
                  <a:schemeClr val="bg1">
                    <a:lumMod val="75000"/>
                  </a:schemeClr>
                </a:solidFill>
              </a:rPr>
              <a:t>              2              3              4              5</a:t>
            </a:r>
            <a:endParaRPr lang="en-US" dirty="0">
              <a:solidFill>
                <a:schemeClr val="bg1">
                  <a:lumMod val="75000"/>
                </a:schemeClr>
              </a:solidFill>
            </a:endParaRPr>
          </a:p>
        </p:txBody>
      </p:sp>
    </p:spTree>
    <p:extLst>
      <p:ext uri="{BB962C8B-B14F-4D97-AF65-F5344CB8AC3E}">
        <p14:creationId xmlns:p14="http://schemas.microsoft.com/office/powerpoint/2010/main" val="246130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Stagg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3846"/>
            <a:ext cx="1727860" cy="1237016"/>
          </a:xfrm>
        </p:spPr>
        <p:txBody>
          <a:bodyPr>
            <a:no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
        <p:nvSpPr>
          <p:cNvPr id="6" name="Content Placeholder 2"/>
          <p:cNvSpPr>
            <a:spLocks noGrp="1"/>
          </p:cNvSpPr>
          <p:nvPr>
            <p:ph idx="11"/>
          </p:nvPr>
        </p:nvSpPr>
        <p:spPr>
          <a:xfrm>
            <a:off x="2337459" y="1055619"/>
            <a:ext cx="6349339" cy="1215243"/>
          </a:xfrm>
        </p:spPr>
        <p:txBody>
          <a:bodyPr>
            <a:normAutofit/>
          </a:bodyPr>
          <a:lstStyle>
            <a:lvl1pPr>
              <a:defRPr sz="2000"/>
            </a:lvl1pPr>
          </a:lstStyle>
          <a:p>
            <a:pPr lvl="0"/>
            <a:r>
              <a:rPr lang="en-US" dirty="0"/>
              <a:t>Click to edit Master text styles</a:t>
            </a:r>
          </a:p>
        </p:txBody>
      </p:sp>
      <p:sp>
        <p:nvSpPr>
          <p:cNvPr id="7" name="Content Placeholder 2"/>
          <p:cNvSpPr>
            <a:spLocks noGrp="1"/>
          </p:cNvSpPr>
          <p:nvPr>
            <p:ph idx="12"/>
          </p:nvPr>
        </p:nvSpPr>
        <p:spPr>
          <a:xfrm>
            <a:off x="457200" y="3663539"/>
            <a:ext cx="1727860" cy="1229095"/>
          </a:xfrm>
        </p:spPr>
        <p:txBody>
          <a:bodyPr>
            <a:no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p:txBody>
      </p:sp>
      <p:sp>
        <p:nvSpPr>
          <p:cNvPr id="8" name="Content Placeholder 2"/>
          <p:cNvSpPr>
            <a:spLocks noGrp="1"/>
          </p:cNvSpPr>
          <p:nvPr>
            <p:ph idx="13"/>
          </p:nvPr>
        </p:nvSpPr>
        <p:spPr>
          <a:xfrm>
            <a:off x="2337459" y="3663539"/>
            <a:ext cx="6349339" cy="1229095"/>
          </a:xfrm>
        </p:spPr>
        <p:txBody>
          <a:bodyPr>
            <a:normAutofit/>
          </a:bodyPr>
          <a:lstStyle>
            <a:lvl1pPr>
              <a:defRPr sz="2000"/>
            </a:lvl1pPr>
          </a:lstStyle>
          <a:p>
            <a:pPr lvl="0"/>
            <a:r>
              <a:rPr lang="en-US" dirty="0"/>
              <a:t>Click to edit Master text styles</a:t>
            </a:r>
          </a:p>
        </p:txBody>
      </p:sp>
      <p:sp>
        <p:nvSpPr>
          <p:cNvPr id="9" name="Content Placeholder 2"/>
          <p:cNvSpPr>
            <a:spLocks noGrp="1"/>
          </p:cNvSpPr>
          <p:nvPr>
            <p:ph idx="14"/>
          </p:nvPr>
        </p:nvSpPr>
        <p:spPr>
          <a:xfrm>
            <a:off x="6934224" y="2369718"/>
            <a:ext cx="1727860" cy="1181055"/>
          </a:xfrm>
        </p:spPr>
        <p:txBody>
          <a:bodyPr>
            <a:no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p:txBody>
      </p:sp>
      <p:sp>
        <p:nvSpPr>
          <p:cNvPr id="10" name="Content Placeholder 2"/>
          <p:cNvSpPr>
            <a:spLocks noGrp="1"/>
          </p:cNvSpPr>
          <p:nvPr>
            <p:ph idx="15"/>
          </p:nvPr>
        </p:nvSpPr>
        <p:spPr>
          <a:xfrm>
            <a:off x="459178" y="2369718"/>
            <a:ext cx="6349339" cy="1207322"/>
          </a:xfrm>
        </p:spPr>
        <p:txBody>
          <a:bodyPr>
            <a:normAutofit/>
          </a:bodyPr>
          <a:lstStyle>
            <a:lvl1pPr>
              <a:defRPr sz="2000"/>
            </a:lvl1pPr>
          </a:lstStyle>
          <a:p>
            <a:pPr lvl="0"/>
            <a:r>
              <a:rPr lang="en-US" dirty="0"/>
              <a:t>Click to edit Master text styles</a:t>
            </a:r>
          </a:p>
        </p:txBody>
      </p:sp>
      <p:sp>
        <p:nvSpPr>
          <p:cNvPr id="11" name="Content Placeholder 2"/>
          <p:cNvSpPr>
            <a:spLocks noGrp="1"/>
          </p:cNvSpPr>
          <p:nvPr>
            <p:ph idx="16"/>
          </p:nvPr>
        </p:nvSpPr>
        <p:spPr>
          <a:xfrm>
            <a:off x="6958940" y="4982127"/>
            <a:ext cx="1727860" cy="1181055"/>
          </a:xfrm>
        </p:spPr>
        <p:txBody>
          <a:bodyPr>
            <a:no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p:txBody>
      </p:sp>
      <p:sp>
        <p:nvSpPr>
          <p:cNvPr id="12" name="Content Placeholder 2"/>
          <p:cNvSpPr>
            <a:spLocks noGrp="1"/>
          </p:cNvSpPr>
          <p:nvPr>
            <p:ph idx="17"/>
          </p:nvPr>
        </p:nvSpPr>
        <p:spPr>
          <a:xfrm>
            <a:off x="483894" y="4982127"/>
            <a:ext cx="6349339" cy="1207322"/>
          </a:xfrm>
        </p:spPr>
        <p:txBody>
          <a:bodyPr>
            <a:normAutofit/>
          </a:bodyPr>
          <a:lstStyle>
            <a:lvl1pPr>
              <a:defRPr sz="2000"/>
            </a:lvl1pPr>
          </a:lstStyle>
          <a:p>
            <a:pPr lvl="0"/>
            <a:r>
              <a:rPr lang="en-US" dirty="0"/>
              <a:t>Click to edit Master text styles</a:t>
            </a:r>
          </a:p>
        </p:txBody>
      </p:sp>
    </p:spTree>
    <p:extLst>
      <p:ext uri="{BB962C8B-B14F-4D97-AF65-F5344CB8AC3E}">
        <p14:creationId xmlns:p14="http://schemas.microsoft.com/office/powerpoint/2010/main" val="188770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 In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3846"/>
            <a:ext cx="1727860" cy="1237016"/>
          </a:xfrm>
        </p:spPr>
        <p:txBody>
          <a:bodyPr>
            <a:no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0A9724E5-0A80-3C41-8955-F8E17D92E2DB}" type="slidenum">
              <a:rPr lang="en-US" smtClean="0"/>
              <a:pPr/>
              <a:t>‹#›</a:t>
            </a:fld>
            <a:endParaRPr lang="en-US" dirty="0"/>
          </a:p>
        </p:txBody>
      </p:sp>
      <p:sp>
        <p:nvSpPr>
          <p:cNvPr id="5" name="Title 4"/>
          <p:cNvSpPr>
            <a:spLocks noGrp="1"/>
          </p:cNvSpPr>
          <p:nvPr>
            <p:ph type="title"/>
          </p:nvPr>
        </p:nvSpPr>
        <p:spPr/>
        <p:txBody>
          <a:bodyPr/>
          <a:lstStyle/>
          <a:p>
            <a:r>
              <a:rPr lang="en-US" dirty="0"/>
              <a:t>Click to edit Master title style</a:t>
            </a:r>
          </a:p>
        </p:txBody>
      </p:sp>
      <p:sp>
        <p:nvSpPr>
          <p:cNvPr id="6" name="Content Placeholder 2"/>
          <p:cNvSpPr>
            <a:spLocks noGrp="1"/>
          </p:cNvSpPr>
          <p:nvPr>
            <p:ph idx="11"/>
          </p:nvPr>
        </p:nvSpPr>
        <p:spPr>
          <a:xfrm>
            <a:off x="2337459" y="1055619"/>
            <a:ext cx="6349339" cy="1215243"/>
          </a:xfrm>
        </p:spPr>
        <p:txBody>
          <a:bodyPr>
            <a:normAutofit/>
          </a:bodyPr>
          <a:lstStyle>
            <a:lvl1pPr>
              <a:defRPr sz="2000"/>
            </a:lvl1pPr>
          </a:lstStyle>
          <a:p>
            <a:pPr lvl="0"/>
            <a:r>
              <a:rPr lang="en-US" dirty="0"/>
              <a:t>Click to edit Master text styles</a:t>
            </a:r>
          </a:p>
        </p:txBody>
      </p:sp>
      <p:sp>
        <p:nvSpPr>
          <p:cNvPr id="7" name="Content Placeholder 2"/>
          <p:cNvSpPr>
            <a:spLocks noGrp="1"/>
          </p:cNvSpPr>
          <p:nvPr>
            <p:ph idx="12"/>
          </p:nvPr>
        </p:nvSpPr>
        <p:spPr>
          <a:xfrm>
            <a:off x="457200" y="3663539"/>
            <a:ext cx="1727860" cy="1229095"/>
          </a:xfrm>
        </p:spPr>
        <p:txBody>
          <a:bodyPr>
            <a:no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p:txBody>
      </p:sp>
      <p:sp>
        <p:nvSpPr>
          <p:cNvPr id="8" name="Content Placeholder 2"/>
          <p:cNvSpPr>
            <a:spLocks noGrp="1"/>
          </p:cNvSpPr>
          <p:nvPr>
            <p:ph idx="13"/>
          </p:nvPr>
        </p:nvSpPr>
        <p:spPr>
          <a:xfrm>
            <a:off x="2337459" y="3663539"/>
            <a:ext cx="6349339" cy="1229095"/>
          </a:xfrm>
        </p:spPr>
        <p:txBody>
          <a:bodyPr>
            <a:normAutofit/>
          </a:bodyPr>
          <a:lstStyle>
            <a:lvl1pPr>
              <a:defRPr sz="2000"/>
            </a:lvl1pPr>
          </a:lstStyle>
          <a:p>
            <a:pPr lvl="0"/>
            <a:r>
              <a:rPr lang="en-US" dirty="0"/>
              <a:t>Click to edit Master text styles</a:t>
            </a:r>
          </a:p>
        </p:txBody>
      </p:sp>
      <p:sp>
        <p:nvSpPr>
          <p:cNvPr id="9" name="Content Placeholder 2"/>
          <p:cNvSpPr>
            <a:spLocks noGrp="1"/>
          </p:cNvSpPr>
          <p:nvPr>
            <p:ph idx="14"/>
          </p:nvPr>
        </p:nvSpPr>
        <p:spPr>
          <a:xfrm>
            <a:off x="457200" y="2403199"/>
            <a:ext cx="1727860" cy="1181055"/>
          </a:xfrm>
        </p:spPr>
        <p:txBody>
          <a:bodyPr>
            <a:no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p:txBody>
      </p:sp>
      <p:sp>
        <p:nvSpPr>
          <p:cNvPr id="10" name="Content Placeholder 2"/>
          <p:cNvSpPr>
            <a:spLocks noGrp="1"/>
          </p:cNvSpPr>
          <p:nvPr>
            <p:ph idx="15"/>
          </p:nvPr>
        </p:nvSpPr>
        <p:spPr>
          <a:xfrm>
            <a:off x="2337461" y="2374102"/>
            <a:ext cx="6349339" cy="1207322"/>
          </a:xfrm>
        </p:spPr>
        <p:txBody>
          <a:bodyPr>
            <a:normAutofit/>
          </a:bodyPr>
          <a:lstStyle>
            <a:lvl1pPr>
              <a:defRPr sz="2000"/>
            </a:lvl1pPr>
          </a:lstStyle>
          <a:p>
            <a:pPr lvl="0"/>
            <a:r>
              <a:rPr lang="en-US" dirty="0"/>
              <a:t>Click to edit Master text styles</a:t>
            </a:r>
          </a:p>
        </p:txBody>
      </p:sp>
      <p:sp>
        <p:nvSpPr>
          <p:cNvPr id="11" name="Content Placeholder 2"/>
          <p:cNvSpPr>
            <a:spLocks noGrp="1"/>
          </p:cNvSpPr>
          <p:nvPr>
            <p:ph idx="16"/>
          </p:nvPr>
        </p:nvSpPr>
        <p:spPr>
          <a:xfrm>
            <a:off x="457200" y="4982127"/>
            <a:ext cx="1727860" cy="1181055"/>
          </a:xfrm>
        </p:spPr>
        <p:txBody>
          <a:bodyPr>
            <a:no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p:txBody>
      </p:sp>
      <p:sp>
        <p:nvSpPr>
          <p:cNvPr id="12" name="Content Placeholder 2"/>
          <p:cNvSpPr>
            <a:spLocks noGrp="1"/>
          </p:cNvSpPr>
          <p:nvPr>
            <p:ph idx="17"/>
          </p:nvPr>
        </p:nvSpPr>
        <p:spPr>
          <a:xfrm>
            <a:off x="2337459" y="4982127"/>
            <a:ext cx="6349339" cy="1207322"/>
          </a:xfrm>
        </p:spPr>
        <p:txBody>
          <a:bodyPr>
            <a:normAutofit/>
          </a:bodyPr>
          <a:lstStyle>
            <a:lvl1pPr>
              <a:defRPr sz="2000"/>
            </a:lvl1pPr>
          </a:lstStyle>
          <a:p>
            <a:pPr lvl="0"/>
            <a:r>
              <a:rPr lang="en-US" dirty="0"/>
              <a:t>Click to edit Master text styles</a:t>
            </a:r>
          </a:p>
        </p:txBody>
      </p:sp>
    </p:spTree>
    <p:extLst>
      <p:ext uri="{BB962C8B-B14F-4D97-AF65-F5344CB8AC3E}">
        <p14:creationId xmlns:p14="http://schemas.microsoft.com/office/powerpoint/2010/main" val="39183713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914400"/>
          </a:xfrm>
          <a:prstGeom prst="rect">
            <a:avLst/>
          </a:prstGeom>
          <a:solidFill>
            <a:srgbClr val="F7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9097"/>
              </a:solidFill>
              <a:latin typeface="Arial"/>
            </a:endParaRPr>
          </a:p>
        </p:txBody>
      </p:sp>
      <p:sp>
        <p:nvSpPr>
          <p:cNvPr id="2" name="Title Placeholder 1"/>
          <p:cNvSpPr>
            <a:spLocks noGrp="1"/>
          </p:cNvSpPr>
          <p:nvPr userDrawn="1">
            <p:ph type="title"/>
          </p:nvPr>
        </p:nvSpPr>
        <p:spPr>
          <a:xfrm>
            <a:off x="457200" y="61278"/>
            <a:ext cx="8229600" cy="7826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457200" y="1264920"/>
            <a:ext cx="8229600" cy="496499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userDrawn="1">
            <p:ph type="sldNum" sz="quarter" idx="4"/>
          </p:nvPr>
        </p:nvSpPr>
        <p:spPr>
          <a:xfrm>
            <a:off x="8686800" y="6472178"/>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pic>
        <p:nvPicPr>
          <p:cNvPr id="4" name="Picture 3"/>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13600" y="6326281"/>
            <a:ext cx="1473200" cy="484408"/>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53" r:id="rId2"/>
    <p:sldLayoutId id="2147483751" r:id="rId3"/>
    <p:sldLayoutId id="2147483715" r:id="rId4"/>
    <p:sldLayoutId id="2147483650" r:id="rId5"/>
    <p:sldLayoutId id="2147483703" r:id="rId6"/>
    <p:sldLayoutId id="2147483704" r:id="rId7"/>
    <p:sldLayoutId id="2147483705" r:id="rId8"/>
    <p:sldLayoutId id="2147483706" r:id="rId9"/>
    <p:sldLayoutId id="2147483707" r:id="rId10"/>
    <p:sldLayoutId id="2147483708" r:id="rId11"/>
    <p:sldLayoutId id="2147483713" r:id="rId12"/>
    <p:sldLayoutId id="2147483651" r:id="rId13"/>
    <p:sldLayoutId id="2147483709" r:id="rId14"/>
    <p:sldLayoutId id="2147483652" r:id="rId15"/>
    <p:sldLayoutId id="2147483710" r:id="rId16"/>
    <p:sldLayoutId id="2147483653" r:id="rId17"/>
    <p:sldLayoutId id="2147483654" r:id="rId18"/>
    <p:sldLayoutId id="2147483677" r:id="rId19"/>
    <p:sldLayoutId id="2147483731" r:id="rId20"/>
    <p:sldLayoutId id="2147483732" r:id="rId21"/>
    <p:sldLayoutId id="2147483733" r:id="rId22"/>
    <p:sldLayoutId id="2147483734" r:id="rId23"/>
    <p:sldLayoutId id="2147483711" r:id="rId24"/>
    <p:sldLayoutId id="2147483725" r:id="rId25"/>
    <p:sldLayoutId id="2147483726" r:id="rId26"/>
    <p:sldLayoutId id="2147483727" r:id="rId27"/>
    <p:sldLayoutId id="2147483728" r:id="rId28"/>
    <p:sldLayoutId id="2147483729" r:id="rId29"/>
    <p:sldLayoutId id="2147483741" r:id="rId30"/>
    <p:sldLayoutId id="2147483730" r:id="rId31"/>
    <p:sldLayoutId id="2147483714" r:id="rId32"/>
    <p:sldLayoutId id="2147483754" r:id="rId33"/>
  </p:sldLayoutIdLst>
  <p:hf hdr="0" ftr="0" dt="0"/>
  <p:txStyles>
    <p:titleStyle>
      <a:lvl1pPr algn="l" defTabSz="457200" rtl="0" eaLnBrk="1" latinLnBrk="0" hangingPunct="1">
        <a:spcBef>
          <a:spcPct val="0"/>
        </a:spcBef>
        <a:buNone/>
        <a:defRPr sz="32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5C5C5C"/>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Arial"/>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1"/>
            <a:ext cx="9144000" cy="914400"/>
          </a:xfrm>
          <a:prstGeom prst="rect">
            <a:avLst/>
          </a:prstGeom>
          <a:solidFill>
            <a:srgbClr val="5C5C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 name="Title Placeholder 1"/>
          <p:cNvSpPr>
            <a:spLocks noGrp="1"/>
          </p:cNvSpPr>
          <p:nvPr userDrawn="1">
            <p:ph type="title"/>
          </p:nvPr>
        </p:nvSpPr>
        <p:spPr>
          <a:xfrm>
            <a:off x="457200" y="76518"/>
            <a:ext cx="8229600" cy="7826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457200" y="1264920"/>
            <a:ext cx="8229600" cy="50381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6"/>
          <p:cNvSpPr>
            <a:spLocks noGrp="1"/>
          </p:cNvSpPr>
          <p:nvPr>
            <p:ph type="sldNum" sz="quarter" idx="4"/>
          </p:nvPr>
        </p:nvSpPr>
        <p:spPr>
          <a:xfrm>
            <a:off x="8686800" y="6441580"/>
            <a:ext cx="367503" cy="338511"/>
          </a:xfrm>
          <a:prstGeom prst="rect">
            <a:avLst/>
          </a:prstGeom>
        </p:spPr>
        <p:txBody>
          <a:bodyPr vert="horz" lIns="91440" tIns="45720" rIns="91440" bIns="45720" rtlCol="0" anchor="ctr"/>
          <a:lstStyle>
            <a:lvl1pPr algn="ctr">
              <a:defRPr sz="800">
                <a:solidFill>
                  <a:srgbClr val="5C5C5C"/>
                </a:solidFill>
                <a:latin typeface="Arial" pitchFamily="34" charset="0"/>
                <a:cs typeface="Arial" pitchFamily="34" charset="0"/>
              </a:defRPr>
            </a:lvl1pPr>
          </a:lstStyle>
          <a:p>
            <a:fld id="{0A9724E5-0A80-3C41-8955-F8E17D92E2DB}" type="slidenum">
              <a:rPr lang="en-US" smtClean="0"/>
              <a:pPr/>
              <a:t>‹#›</a:t>
            </a:fld>
            <a:endParaRPr lang="en-US" dirty="0"/>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213600" y="6326281"/>
            <a:ext cx="1473200" cy="48440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5" r:id="rId7"/>
  </p:sldLayoutIdLst>
  <p:hf hdr="0" ftr="0" dt="0"/>
  <p:txStyles>
    <p:titleStyle>
      <a:lvl1pPr algn="l" defTabSz="457200" rtl="0" eaLnBrk="1" latinLnBrk="0" hangingPunct="1">
        <a:spcBef>
          <a:spcPct val="0"/>
        </a:spcBef>
        <a:buNone/>
        <a:defRPr sz="32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5C5C5C"/>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Arial"/>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vestedway.com/" TargetMode="External"/><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kvitasek@utk.edu"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783" y="2455458"/>
            <a:ext cx="5766435" cy="3094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82880" y="182880"/>
            <a:ext cx="8778240" cy="649224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758791" y="196948"/>
            <a:ext cx="5626417" cy="1569660"/>
          </a:xfrm>
          <a:prstGeom prst="rect">
            <a:avLst/>
          </a:prstGeom>
          <a:noFill/>
        </p:spPr>
        <p:txBody>
          <a:bodyPr wrap="square" rtlCol="0">
            <a:spAutoFit/>
          </a:bodyPr>
          <a:lstStyle/>
          <a:p>
            <a:pPr algn="ctr"/>
            <a:r>
              <a:rPr lang="en-US" sz="3200" dirty="0">
                <a:solidFill>
                  <a:srgbClr val="F8981D"/>
                </a:solidFill>
                <a:latin typeface="Gotham Book" panose="02000603040000020004" pitchFamily="2" charset="0"/>
              </a:rPr>
              <a:t>STRATEGIC </a:t>
            </a:r>
          </a:p>
          <a:p>
            <a:pPr algn="ctr"/>
            <a:r>
              <a:rPr lang="en-US" sz="3200" dirty="0">
                <a:solidFill>
                  <a:srgbClr val="F8981D"/>
                </a:solidFill>
                <a:latin typeface="Gotham Book" panose="02000603040000020004" pitchFamily="2" charset="0"/>
              </a:rPr>
              <a:t>SOURCING IN THE </a:t>
            </a:r>
          </a:p>
          <a:p>
            <a:pPr algn="ctr"/>
            <a:r>
              <a:rPr lang="en-US" sz="3200" dirty="0">
                <a:solidFill>
                  <a:srgbClr val="7A7B7D"/>
                </a:solidFill>
                <a:latin typeface="Gotham Book" panose="02000603040000020004" pitchFamily="2" charset="0"/>
              </a:rPr>
              <a:t>NEW ECONOMY</a:t>
            </a:r>
          </a:p>
        </p:txBody>
      </p:sp>
      <p:sp>
        <p:nvSpPr>
          <p:cNvPr id="7" name="TextBox 6"/>
          <p:cNvSpPr txBox="1"/>
          <p:nvPr/>
        </p:nvSpPr>
        <p:spPr>
          <a:xfrm>
            <a:off x="2293034" y="1786597"/>
            <a:ext cx="4515729" cy="523220"/>
          </a:xfrm>
          <a:prstGeom prst="rect">
            <a:avLst/>
          </a:prstGeom>
          <a:noFill/>
        </p:spPr>
        <p:txBody>
          <a:bodyPr wrap="square" rtlCol="0">
            <a:spAutoFit/>
          </a:bodyPr>
          <a:lstStyle/>
          <a:p>
            <a:pPr algn="ctr"/>
            <a:r>
              <a:rPr lang="en-US" sz="1400" dirty="0">
                <a:solidFill>
                  <a:schemeClr val="tx2">
                    <a:lumMod val="50000"/>
                    <a:lumOff val="50000"/>
                  </a:schemeClr>
                </a:solidFill>
                <a:latin typeface="Gotham Book" panose="02000603040000020004" pitchFamily="2" charset="0"/>
              </a:rPr>
              <a:t>Harnessing Sourcing Business Models</a:t>
            </a:r>
          </a:p>
          <a:p>
            <a:pPr algn="ctr"/>
            <a:r>
              <a:rPr lang="en-US" sz="1400" dirty="0">
                <a:solidFill>
                  <a:schemeClr val="tx2">
                    <a:lumMod val="50000"/>
                    <a:lumOff val="50000"/>
                  </a:schemeClr>
                </a:solidFill>
                <a:latin typeface="Gotham Book" panose="02000603040000020004" pitchFamily="2" charset="0"/>
              </a:rPr>
              <a:t>For Modern Procurement</a:t>
            </a:r>
          </a:p>
        </p:txBody>
      </p:sp>
    </p:spTree>
    <p:extLst>
      <p:ext uri="{BB962C8B-B14F-4D97-AF65-F5344CB8AC3E}">
        <p14:creationId xmlns:p14="http://schemas.microsoft.com/office/powerpoint/2010/main" val="336819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tshållare för innehåll 3"/>
          <p:cNvGraphicFramePr>
            <a:graphicFrameLocks/>
          </p:cNvGraphicFramePr>
          <p:nvPr>
            <p:extLst>
              <p:ext uri="{D42A27DB-BD31-4B8C-83A1-F6EECF244321}">
                <p14:modId xmlns:p14="http://schemas.microsoft.com/office/powerpoint/2010/main" val="260273186"/>
              </p:ext>
            </p:extLst>
          </p:nvPr>
        </p:nvGraphicFramePr>
        <p:xfrm>
          <a:off x="273410" y="1235708"/>
          <a:ext cx="8597179" cy="4519056"/>
        </p:xfrm>
        <a:graphic>
          <a:graphicData uri="http://schemas.openxmlformats.org/drawingml/2006/table">
            <a:tbl>
              <a:tblPr firstRow="1" bandRow="1">
                <a:tableStyleId>{5C22544A-7EE6-4342-B048-85BDC9FD1C3A}</a:tableStyleId>
              </a:tblPr>
              <a:tblGrid>
                <a:gridCol w="376131">
                  <a:extLst>
                    <a:ext uri="{9D8B030D-6E8A-4147-A177-3AD203B41FA5}">
                      <a16:colId xmlns:a16="http://schemas.microsoft.com/office/drawing/2014/main" val="20000"/>
                    </a:ext>
                  </a:extLst>
                </a:gridCol>
                <a:gridCol w="2207365">
                  <a:extLst>
                    <a:ext uri="{9D8B030D-6E8A-4147-A177-3AD203B41FA5}">
                      <a16:colId xmlns:a16="http://schemas.microsoft.com/office/drawing/2014/main" val="20001"/>
                    </a:ext>
                  </a:extLst>
                </a:gridCol>
                <a:gridCol w="2004561">
                  <a:extLst>
                    <a:ext uri="{9D8B030D-6E8A-4147-A177-3AD203B41FA5}">
                      <a16:colId xmlns:a16="http://schemas.microsoft.com/office/drawing/2014/main" val="20002"/>
                    </a:ext>
                  </a:extLst>
                </a:gridCol>
                <a:gridCol w="2004561">
                  <a:extLst>
                    <a:ext uri="{9D8B030D-6E8A-4147-A177-3AD203B41FA5}">
                      <a16:colId xmlns:a16="http://schemas.microsoft.com/office/drawing/2014/main" val="20003"/>
                    </a:ext>
                  </a:extLst>
                </a:gridCol>
                <a:gridCol w="2004561">
                  <a:extLst>
                    <a:ext uri="{9D8B030D-6E8A-4147-A177-3AD203B41FA5}">
                      <a16:colId xmlns:a16="http://schemas.microsoft.com/office/drawing/2014/main" val="20004"/>
                    </a:ext>
                  </a:extLst>
                </a:gridCol>
              </a:tblGrid>
              <a:tr h="314292">
                <a:tc gridSpan="2">
                  <a:txBody>
                    <a:bodyPr/>
                    <a:lstStyle/>
                    <a:p>
                      <a:endParaRPr lang="en-GB" sz="1500" dirty="0">
                        <a:latin typeface="Century Gothic"/>
                        <a:cs typeface="Century Gothic"/>
                      </a:endParaRPr>
                    </a:p>
                  </a:txBody>
                  <a:tcPr marL="85691" marR="85691" marT="42846" marB="42846">
                    <a:lnL w="12700" cmpd="sng">
                      <a:noFill/>
                    </a:lnL>
                    <a:lnT w="12700" cmpd="sng">
                      <a:noFill/>
                    </a:lnT>
                    <a:lnB w="38100" cmpd="sng">
                      <a:noFill/>
                    </a:lnB>
                    <a:noFill/>
                  </a:tcPr>
                </a:tc>
                <a:tc hMerge="1">
                  <a:txBody>
                    <a:bodyPr/>
                    <a:lstStyle/>
                    <a:p>
                      <a:endParaRPr lang="en-GB" sz="1500" dirty="0">
                        <a:latin typeface="Century Gothic"/>
                        <a:cs typeface="Century Gothic"/>
                      </a:endParaRPr>
                    </a:p>
                  </a:txBody>
                  <a:tcPr marL="85691" marR="85691" marT="42846" marB="42846">
                    <a:lnT w="12700" cmpd="sng">
                      <a:noFill/>
                    </a:lnT>
                    <a:noFill/>
                  </a:tcPr>
                </a:tc>
                <a:tc gridSpan="3">
                  <a:txBody>
                    <a:bodyPr/>
                    <a:lstStyle/>
                    <a:p>
                      <a:pPr algn="ctr"/>
                      <a:r>
                        <a:rPr lang="en-GB" sz="1500" b="1" dirty="0">
                          <a:solidFill>
                            <a:schemeClr val="bg1"/>
                          </a:solidFill>
                          <a:latin typeface="Century Gothic"/>
                          <a:cs typeface="Century Gothic"/>
                        </a:rPr>
                        <a:t>Relationship/Contract  Model</a:t>
                      </a:r>
                    </a:p>
                  </a:txBody>
                  <a:tcPr marL="85691" marR="85691" marT="42846" marB="42846">
                    <a:solidFill>
                      <a:schemeClr val="accent1">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731151">
                <a:tc gridSpan="2">
                  <a:txBody>
                    <a:bodyPr/>
                    <a:lstStyle/>
                    <a:p>
                      <a:endParaRPr lang="en-GB" sz="1500" dirty="0">
                        <a:latin typeface="Century Gothic"/>
                        <a:cs typeface="Century Gothic"/>
                      </a:endParaRPr>
                    </a:p>
                  </a:txBody>
                  <a:tcPr marL="85691" marR="85691" marT="42846" marB="42846">
                    <a:lnL w="12700" cmpd="sng">
                      <a:noFill/>
                    </a:lnL>
                    <a:lnT w="38100" cmpd="sng">
                      <a:noFill/>
                    </a:lnT>
                    <a:noFill/>
                  </a:tcPr>
                </a:tc>
                <a:tc hMerge="1">
                  <a:txBody>
                    <a:bodyPr/>
                    <a:lstStyle/>
                    <a:p>
                      <a:endParaRPr lang="en-GB" sz="1500" dirty="0">
                        <a:latin typeface="Century Gothic"/>
                        <a:cs typeface="Century Gothic"/>
                      </a:endParaRPr>
                    </a:p>
                  </a:txBody>
                  <a:tcPr marL="85691" marR="85691" marT="42846" marB="42846">
                    <a:lnT w="38100" cmpd="sng">
                      <a:noFill/>
                    </a:lnT>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latin typeface="Century Gothic"/>
                          <a:cs typeface="Century Gothic"/>
                        </a:rPr>
                        <a:t>Transactional Contract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latin typeface="Century Gothic"/>
                          <a:cs typeface="Century Gothic"/>
                        </a:rPr>
                        <a:t> </a:t>
                      </a:r>
                      <a:r>
                        <a:rPr lang="en-US" sz="1100" b="1" baseline="0" dirty="0">
                          <a:solidFill>
                            <a:schemeClr val="bg1"/>
                          </a:solidFill>
                          <a:latin typeface="Century Gothic"/>
                          <a:cs typeface="Century Gothic"/>
                        </a:rPr>
                        <a:t>(Market)</a:t>
                      </a:r>
                    </a:p>
                  </a:txBody>
                  <a:tcPr marL="85691" marR="85691" marT="42846" marB="42846">
                    <a:solidFill>
                      <a:schemeClr val="accent1">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latin typeface="Century Gothic"/>
                          <a:cs typeface="Century Gothic"/>
                        </a:rPr>
                        <a:t>Relational Contract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1" baseline="0" dirty="0">
                          <a:solidFill>
                            <a:schemeClr val="bg1"/>
                          </a:solidFill>
                          <a:latin typeface="Century Gothic"/>
                          <a:cs typeface="Century Gothic"/>
                        </a:rPr>
                        <a:t>(Hybrid)</a:t>
                      </a:r>
                    </a:p>
                  </a:txBody>
                  <a:tcPr marL="85691" marR="85691" marT="42846" marB="42846">
                    <a:solidFill>
                      <a:schemeClr val="accent1">
                        <a:lumMod val="60000"/>
                        <a:lumOff val="40000"/>
                      </a:schemeClr>
                    </a:solidFill>
                  </a:tcPr>
                </a:tc>
                <a:tc>
                  <a:txBody>
                    <a:bodyPr/>
                    <a:lstStyle/>
                    <a:p>
                      <a:pPr algn="ctr"/>
                      <a:r>
                        <a:rPr lang="en-US" sz="1400" b="1" baseline="0" dirty="0">
                          <a:solidFill>
                            <a:schemeClr val="bg1"/>
                          </a:solidFill>
                          <a:latin typeface="Century Gothic"/>
                          <a:cs typeface="Century Gothic"/>
                        </a:rPr>
                        <a:t>Investment</a:t>
                      </a:r>
                    </a:p>
                    <a:p>
                      <a:pPr algn="ctr"/>
                      <a:r>
                        <a:rPr lang="en-US" sz="1100" b="1" baseline="0" dirty="0">
                          <a:solidFill>
                            <a:schemeClr val="bg1"/>
                          </a:solidFill>
                          <a:latin typeface="Century Gothic"/>
                          <a:cs typeface="Century Gothic"/>
                        </a:rPr>
                        <a:t>(Vertical Integration / Hierarchy)</a:t>
                      </a:r>
                      <a:endParaRPr lang="en-US" sz="1100" dirty="0">
                        <a:latin typeface="Century Gothic"/>
                        <a:cs typeface="Century Gothic"/>
                      </a:endParaRPr>
                    </a:p>
                  </a:txBody>
                  <a:tcPr marL="85691" marR="85691" marT="42846" marB="42846">
                    <a:solidFill>
                      <a:schemeClr val="accent1">
                        <a:lumMod val="60000"/>
                        <a:lumOff val="40000"/>
                      </a:schemeClr>
                    </a:solidFill>
                  </a:tcPr>
                </a:tc>
                <a:extLst>
                  <a:ext uri="{0D108BD9-81ED-4DB2-BD59-A6C34878D82A}">
                    <a16:rowId xmlns:a16="http://schemas.microsoft.com/office/drawing/2014/main" val="10001"/>
                  </a:ext>
                </a:extLst>
              </a:tr>
              <a:tr h="1053881">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500" b="1" dirty="0">
                          <a:solidFill>
                            <a:srgbClr val="FFFFFF"/>
                          </a:solidFill>
                          <a:latin typeface="Century Gothic"/>
                          <a:cs typeface="Century Gothic"/>
                        </a:rPr>
                        <a:t>Economic </a:t>
                      </a:r>
                      <a:r>
                        <a:rPr lang="en-GB" sz="1500" b="1" dirty="0">
                          <a:solidFill>
                            <a:schemeClr val="bg1"/>
                          </a:solidFill>
                          <a:latin typeface="Century Gothic"/>
                          <a:cs typeface="Century Gothic"/>
                        </a:rPr>
                        <a:t>Model</a:t>
                      </a:r>
                    </a:p>
                    <a:p>
                      <a:endParaRPr lang="en-US" sz="1500" dirty="0">
                        <a:latin typeface="Century Gothic"/>
                        <a:cs typeface="Century Gothic"/>
                      </a:endParaRPr>
                    </a:p>
                  </a:txBody>
                  <a:tcPr marL="85691" marR="85691" marT="42846" marB="42846" vert="vert270">
                    <a:solidFill>
                      <a:schemeClr val="bg1">
                        <a:lumMod val="85000"/>
                      </a:schemeClr>
                    </a:solidFill>
                  </a:tcPr>
                </a:tc>
                <a:tc>
                  <a:txBody>
                    <a:bodyPr/>
                    <a:lstStyle/>
                    <a:p>
                      <a:pPr algn="ctr"/>
                      <a:r>
                        <a:rPr lang="en-US" sz="1400" b="1" dirty="0">
                          <a:solidFill>
                            <a:schemeClr val="bg1"/>
                          </a:solidFill>
                          <a:latin typeface="Century Gothic"/>
                          <a:cs typeface="Century Gothic"/>
                        </a:rPr>
                        <a:t>Outcome-Based</a:t>
                      </a:r>
                    </a:p>
                    <a:p>
                      <a:pPr algn="ctr"/>
                      <a:r>
                        <a:rPr lang="en-US" sz="1200" b="0" i="1" dirty="0">
                          <a:solidFill>
                            <a:schemeClr val="bg1"/>
                          </a:solidFill>
                          <a:latin typeface="Century Gothic"/>
                          <a:cs typeface="Century Gothic"/>
                        </a:rPr>
                        <a:t>Economics tied to Boundary Spanning/Business Outcomes</a:t>
                      </a:r>
                    </a:p>
                  </a:txBody>
                  <a:tcPr marL="85691" marR="85691" marT="42846" marB="42846"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 Mismatch</a:t>
                      </a:r>
                      <a:r>
                        <a:rPr lang="en-GB" sz="1600" b="0" baseline="0" dirty="0">
                          <a:solidFill>
                            <a:schemeClr val="bg1"/>
                          </a:solidFill>
                          <a:latin typeface="Century Gothic"/>
                          <a:cs typeface="Century Gothic"/>
                        </a:rPr>
                        <a:t> – </a:t>
                      </a: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solidFill>
                            <a:schemeClr val="bg1"/>
                          </a:solidFill>
                          <a:latin typeface="Century Gothic"/>
                          <a:cs typeface="Century Gothic"/>
                        </a:rPr>
                        <a:t>Not a Viable Strategy</a:t>
                      </a:r>
                    </a:p>
                  </a:txBody>
                  <a:tcPr marL="85691" marR="85691" marT="42846" marB="42846" anchor="ctr">
                    <a:no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Vested</a:t>
                      </a:r>
                    </a:p>
                  </a:txBody>
                  <a:tcPr marL="85691" marR="85691" marT="42846" marB="42846" anchor="ctr">
                    <a:no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Equitable</a:t>
                      </a:r>
                      <a:r>
                        <a:rPr lang="en-GB" sz="1600" b="0" baseline="0" dirty="0">
                          <a:solidFill>
                            <a:schemeClr val="bg1"/>
                          </a:solidFill>
                          <a:latin typeface="Century Gothic"/>
                          <a:cs typeface="Century Gothic"/>
                        </a:rPr>
                        <a:t> Partner </a:t>
                      </a:r>
                    </a:p>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GB" sz="1600" b="0" baseline="0" dirty="0">
                        <a:solidFill>
                          <a:schemeClr val="bg1"/>
                        </a:solidFill>
                        <a:latin typeface="Century Gothic"/>
                        <a:cs typeface="Century Gothic"/>
                      </a:endParaRP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solidFill>
                            <a:schemeClr val="bg1"/>
                          </a:solidFill>
                          <a:latin typeface="Century Gothic"/>
                          <a:cs typeface="Century Gothic"/>
                        </a:rPr>
                        <a:t>Vested Shared Services </a:t>
                      </a:r>
                    </a:p>
                  </a:txBody>
                  <a:tcPr marL="85691" marR="85691" marT="42846" marB="42846" anchor="ctr">
                    <a:noFill/>
                  </a:tcPr>
                </a:tc>
                <a:extLst>
                  <a:ext uri="{0D108BD9-81ED-4DB2-BD59-A6C34878D82A}">
                    <a16:rowId xmlns:a16="http://schemas.microsoft.com/office/drawing/2014/main" val="10002"/>
                  </a:ext>
                </a:extLst>
              </a:tr>
              <a:tr h="1107669">
                <a:tc vMerge="1">
                  <a:txBody>
                    <a:bodyPr/>
                    <a:lstStyle/>
                    <a:p>
                      <a:endParaRPr lang="en-GB"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entury Gothic"/>
                          <a:cs typeface="Century Gothic"/>
                        </a:rPr>
                        <a:t>Output-Based</a:t>
                      </a:r>
                      <a:r>
                        <a:rPr lang="en-US" sz="1400" b="1" baseline="0" dirty="0">
                          <a:solidFill>
                            <a:schemeClr val="bg1"/>
                          </a:solidFill>
                          <a:latin typeface="Century Gothic"/>
                          <a:cs typeface="Century Gothic"/>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latin typeface="Century Gothic"/>
                          <a:cs typeface="Century Gothic"/>
                        </a:rPr>
                        <a:t>(</a:t>
                      </a:r>
                      <a:r>
                        <a:rPr lang="en-US" sz="1400" b="1" dirty="0">
                          <a:solidFill>
                            <a:schemeClr val="bg1"/>
                          </a:solidFill>
                          <a:latin typeface="Century Gothic"/>
                          <a:cs typeface="Century Gothic"/>
                        </a:rPr>
                        <a:t>Performance-Based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entury Gothic"/>
                          <a:cs typeface="Century Gothic"/>
                        </a:rPr>
                        <a:t>/ Managed Services)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0" i="1" dirty="0">
                          <a:solidFill>
                            <a:schemeClr val="bg1"/>
                          </a:solidFill>
                          <a:latin typeface="Century Gothic"/>
                          <a:cs typeface="Century Gothic"/>
                        </a:rPr>
                        <a:t>Economics</a:t>
                      </a:r>
                      <a:r>
                        <a:rPr lang="en-US" sz="1200" b="0" i="1" baseline="0" dirty="0">
                          <a:solidFill>
                            <a:schemeClr val="bg1"/>
                          </a:solidFill>
                          <a:latin typeface="Century Gothic"/>
                          <a:cs typeface="Century Gothic"/>
                        </a:rPr>
                        <a:t> tied to </a:t>
                      </a:r>
                      <a:r>
                        <a:rPr lang="en-US" sz="1200" b="0" i="1" dirty="0">
                          <a:solidFill>
                            <a:schemeClr val="bg1"/>
                          </a:solidFill>
                          <a:latin typeface="Century Gothic"/>
                          <a:cs typeface="Century Gothic"/>
                        </a:rPr>
                        <a:t>Supplier Output</a:t>
                      </a:r>
                    </a:p>
                  </a:txBody>
                  <a:tcPr marL="85691" marR="85691" marT="42846" marB="42846" anchor="c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 Mismatch</a:t>
                      </a:r>
                      <a:r>
                        <a:rPr lang="en-GB" sz="1600" b="0" baseline="0" dirty="0">
                          <a:solidFill>
                            <a:schemeClr val="bg1"/>
                          </a:solidFill>
                          <a:latin typeface="Century Gothic"/>
                          <a:cs typeface="Century Gothic"/>
                        </a:rPr>
                        <a:t> – </a:t>
                      </a: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solidFill>
                            <a:schemeClr val="bg1"/>
                          </a:solidFill>
                          <a:latin typeface="Century Gothic"/>
                          <a:cs typeface="Century Gothic"/>
                        </a:rPr>
                        <a:t>Not a Viable Strategy</a:t>
                      </a:r>
                    </a:p>
                  </a:txBody>
                  <a:tcPr marL="85691" marR="85691" marT="42846" marB="42846" anchor="ctr">
                    <a:noFill/>
                  </a:tcPr>
                </a:tc>
                <a:tc>
                  <a:txBody>
                    <a:bodyPr/>
                    <a:lstStyle/>
                    <a:p>
                      <a:pPr marL="0" indent="0" algn="ctr">
                        <a:buFont typeface="Arial"/>
                        <a:buNone/>
                      </a:pPr>
                      <a:r>
                        <a:rPr lang="en-GB" sz="1600" b="0" dirty="0">
                          <a:solidFill>
                            <a:schemeClr val="bg1"/>
                          </a:solidFill>
                          <a:latin typeface="Century Gothic"/>
                          <a:cs typeface="Century Gothic"/>
                        </a:rPr>
                        <a:t>Performance</a:t>
                      </a:r>
                      <a:r>
                        <a:rPr lang="en-GB" sz="1600" b="0" baseline="0" dirty="0">
                          <a:solidFill>
                            <a:schemeClr val="bg1"/>
                          </a:solidFill>
                          <a:latin typeface="Century Gothic"/>
                          <a:cs typeface="Century Gothic"/>
                        </a:rPr>
                        <a:t>-</a:t>
                      </a:r>
                      <a:r>
                        <a:rPr lang="en-GB" sz="1600" b="0" dirty="0">
                          <a:solidFill>
                            <a:schemeClr val="bg1"/>
                          </a:solidFill>
                          <a:latin typeface="Century Gothic"/>
                          <a:cs typeface="Century Gothic"/>
                        </a:rPr>
                        <a:t>Based (Managed Services) Agreement</a:t>
                      </a:r>
                      <a:endParaRPr lang="en-GB" sz="1100" b="0" dirty="0">
                        <a:solidFill>
                          <a:schemeClr val="bg1"/>
                        </a:solidFill>
                        <a:latin typeface="Century Gothic"/>
                        <a:cs typeface="Century Gothic"/>
                      </a:endParaRPr>
                    </a:p>
                  </a:txBody>
                  <a:tcPr marL="85691" marR="85691" marT="42846" marB="42846" anchor="ctr">
                    <a:no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Equitable</a:t>
                      </a:r>
                      <a:r>
                        <a:rPr lang="en-GB" sz="1600" b="0" baseline="0" dirty="0">
                          <a:solidFill>
                            <a:schemeClr val="bg1"/>
                          </a:solidFill>
                          <a:latin typeface="Century Gothic"/>
                          <a:cs typeface="Century Gothic"/>
                        </a:rPr>
                        <a:t> Partner  </a:t>
                      </a:r>
                    </a:p>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GB" sz="1600" b="0" dirty="0">
                        <a:solidFill>
                          <a:schemeClr val="bg1"/>
                        </a:solidFill>
                        <a:latin typeface="Century Gothic"/>
                        <a:cs typeface="Century Gothic"/>
                      </a:endParaRP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Shared Services</a:t>
                      </a:r>
                    </a:p>
                  </a:txBody>
                  <a:tcPr marL="85691" marR="85691" marT="42846" marB="42846" anchor="ctr">
                    <a:noFill/>
                  </a:tcPr>
                </a:tc>
                <a:extLst>
                  <a:ext uri="{0D108BD9-81ED-4DB2-BD59-A6C34878D82A}">
                    <a16:rowId xmlns:a16="http://schemas.microsoft.com/office/drawing/2014/main" val="10003"/>
                  </a:ext>
                </a:extLst>
              </a:tr>
              <a:tr h="1053881">
                <a:tc vMerge="1">
                  <a:txBody>
                    <a:bodyPr/>
                    <a:lstStyle/>
                    <a:p>
                      <a:pPr algn="ctr"/>
                      <a:endParaRPr lang="en-GB" b="1" dirty="0"/>
                    </a:p>
                  </a:txBody>
                  <a:tcPr vert="vert270"/>
                </a:tc>
                <a:tc>
                  <a:txBody>
                    <a:bodyPr/>
                    <a:lstStyle/>
                    <a:p>
                      <a:pPr algn="ctr"/>
                      <a:r>
                        <a:rPr lang="en-US" sz="1400" b="1" dirty="0">
                          <a:solidFill>
                            <a:schemeClr val="bg1"/>
                          </a:solidFill>
                          <a:latin typeface="Century Gothic"/>
                          <a:cs typeface="Century Gothic"/>
                        </a:rPr>
                        <a:t>Transaction-Based</a:t>
                      </a:r>
                    </a:p>
                    <a:p>
                      <a:pPr algn="ctr"/>
                      <a:r>
                        <a:rPr lang="en-US" sz="1200" b="0" i="1" dirty="0">
                          <a:solidFill>
                            <a:schemeClr val="bg1"/>
                          </a:solidFill>
                          <a:latin typeface="Century Gothic"/>
                          <a:cs typeface="Century Gothic"/>
                        </a:rPr>
                        <a:t>Economics tied to activities</a:t>
                      </a:r>
                      <a:r>
                        <a:rPr lang="en-US" sz="1200" b="0" i="1" baseline="0" dirty="0">
                          <a:solidFill>
                            <a:schemeClr val="bg1"/>
                          </a:solidFill>
                          <a:latin typeface="Century Gothic"/>
                          <a:cs typeface="Century Gothic"/>
                        </a:rPr>
                        <a:t> drive behavior</a:t>
                      </a:r>
                      <a:endParaRPr lang="en-US" sz="1200" b="0" i="1" dirty="0">
                        <a:solidFill>
                          <a:schemeClr val="bg1"/>
                        </a:solidFill>
                        <a:latin typeface="Century Gothic"/>
                        <a:cs typeface="Century Gothic"/>
                      </a:endParaRPr>
                    </a:p>
                  </a:txBody>
                  <a:tcPr marL="85691" marR="85691" marT="42846" marB="42846" anchor="ctr">
                    <a:solidFill>
                      <a:schemeClr val="bg1">
                        <a:lumMod val="85000"/>
                      </a:schemeClr>
                    </a:solidFill>
                  </a:tcPr>
                </a:tc>
                <a:tc>
                  <a:txBody>
                    <a:bodyPr/>
                    <a:lstStyle/>
                    <a:p>
                      <a:pPr marL="0" indent="0" algn="ctr">
                        <a:buFont typeface="Arial"/>
                        <a:buNone/>
                      </a:pPr>
                      <a:r>
                        <a:rPr lang="en-GB" sz="1600" b="0" dirty="0">
                          <a:solidFill>
                            <a:schemeClr val="bg1"/>
                          </a:solidFill>
                          <a:latin typeface="Century Gothic"/>
                          <a:cs typeface="Century Gothic"/>
                        </a:rPr>
                        <a:t>Basic Provider</a:t>
                      </a:r>
                      <a:endParaRPr lang="en-GB" sz="1600" b="0" baseline="0" dirty="0">
                        <a:solidFill>
                          <a:schemeClr val="bg1"/>
                        </a:solidFill>
                        <a:latin typeface="Century Gothic"/>
                        <a:cs typeface="Century Gothic"/>
                      </a:endParaRPr>
                    </a:p>
                    <a:p>
                      <a:pPr marL="0" indent="0" algn="ctr">
                        <a:buFont typeface="Arial"/>
                        <a:buNone/>
                      </a:pPr>
                      <a:endParaRPr lang="en-GB" sz="1600" b="0" baseline="0" dirty="0">
                        <a:solidFill>
                          <a:schemeClr val="bg1"/>
                        </a:solidFill>
                        <a:latin typeface="Century Gothic"/>
                        <a:cs typeface="Century Gothic"/>
                      </a:endParaRPr>
                    </a:p>
                    <a:p>
                      <a:pPr marL="0" indent="0" algn="ctr">
                        <a:buFont typeface="Arial"/>
                        <a:buNone/>
                      </a:pPr>
                      <a:r>
                        <a:rPr lang="en-GB" sz="1600" b="0" baseline="0" dirty="0">
                          <a:solidFill>
                            <a:schemeClr val="bg1"/>
                          </a:solidFill>
                          <a:latin typeface="Century Gothic"/>
                          <a:cs typeface="Century Gothic"/>
                        </a:rPr>
                        <a:t>Approved Provider</a:t>
                      </a:r>
                    </a:p>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GB" sz="1600" b="0" baseline="0" dirty="0">
                        <a:solidFill>
                          <a:schemeClr val="bg1"/>
                        </a:solidFill>
                        <a:latin typeface="Century Gothic"/>
                        <a:cs typeface="Century Gothic"/>
                      </a:endParaRPr>
                    </a:p>
                  </a:txBody>
                  <a:tcPr marL="85691" marR="85691" marT="42846" marB="42846" anchor="ctr">
                    <a:no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Preferred</a:t>
                      </a:r>
                      <a:r>
                        <a:rPr lang="en-GB" sz="1600" b="0" baseline="0" dirty="0">
                          <a:solidFill>
                            <a:schemeClr val="bg1"/>
                          </a:solidFill>
                          <a:latin typeface="Century Gothic"/>
                          <a:cs typeface="Century Gothic"/>
                        </a:rPr>
                        <a:t> Provider</a:t>
                      </a:r>
                      <a:endParaRPr lang="en-GB" sz="1600" b="0" dirty="0">
                        <a:solidFill>
                          <a:schemeClr val="bg1"/>
                        </a:solidFill>
                        <a:latin typeface="Century Gothic"/>
                        <a:cs typeface="Century Gothic"/>
                      </a:endParaRPr>
                    </a:p>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GB" sz="1600" b="0" baseline="0" dirty="0">
                        <a:solidFill>
                          <a:schemeClr val="bg1"/>
                        </a:solidFill>
                        <a:latin typeface="Century Gothic"/>
                        <a:cs typeface="Century Gothic"/>
                      </a:endParaRPr>
                    </a:p>
                  </a:txBody>
                  <a:tcPr marL="85691" marR="85691" marT="42846" marB="42846" anchor="ctr">
                    <a:no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Equity Partner</a:t>
                      </a:r>
                      <a:r>
                        <a:rPr lang="en-GB" sz="1600" b="0" baseline="0" dirty="0">
                          <a:solidFill>
                            <a:schemeClr val="bg1"/>
                          </a:solidFill>
                          <a:latin typeface="Century Gothic"/>
                          <a:cs typeface="Century Gothic"/>
                        </a:rPr>
                        <a:t>   </a:t>
                      </a: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solidFill>
                            <a:schemeClr val="bg1"/>
                          </a:solidFill>
                          <a:latin typeface="Century Gothic"/>
                          <a:cs typeface="Century Gothic"/>
                        </a:rPr>
                        <a:t> </a:t>
                      </a: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solidFill>
                            <a:schemeClr val="bg1"/>
                          </a:solidFill>
                          <a:latin typeface="Century Gothic"/>
                          <a:cs typeface="Century Gothic"/>
                        </a:rPr>
                        <a:t>Shared Services </a:t>
                      </a:r>
                    </a:p>
                  </a:txBody>
                  <a:tcPr marL="85691" marR="85691" marT="42846" marB="42846" anchor="ctr">
                    <a:noFill/>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4294967295"/>
          </p:nvPr>
        </p:nvSpPr>
        <p:spPr>
          <a:xfrm>
            <a:off x="8686800" y="6319189"/>
            <a:ext cx="367503" cy="338511"/>
          </a:xfrm>
          <a:prstGeom prst="rect">
            <a:avLst/>
          </a:prstGeom>
        </p:spPr>
        <p:txBody>
          <a:bodyPr lIns="91429" tIns="45715" rIns="91429" bIns="45715"/>
          <a:lstStyle/>
          <a:p>
            <a:fld id="{0A9724E5-0A80-3C41-8955-F8E17D92E2DB}" type="slidenum">
              <a:rPr lang="en-US" smtClean="0"/>
              <a:pPr/>
              <a:t>10</a:t>
            </a:fld>
            <a:endParaRPr lang="en-US" dirty="0"/>
          </a:p>
        </p:txBody>
      </p:sp>
      <p:sp>
        <p:nvSpPr>
          <p:cNvPr id="7" name="TextBox 6"/>
          <p:cNvSpPr txBox="1"/>
          <p:nvPr/>
        </p:nvSpPr>
        <p:spPr>
          <a:xfrm>
            <a:off x="2939142" y="3774399"/>
            <a:ext cx="5015020" cy="1565929"/>
          </a:xfrm>
          <a:prstGeom prst="rect">
            <a:avLst/>
          </a:prstGeom>
          <a:solidFill>
            <a:schemeClr val="bg1"/>
          </a:solidFill>
        </p:spPr>
        <p:txBody>
          <a:bodyPr wrap="square" lIns="91429" tIns="45715" rIns="91429" bIns="45715" rtlCol="0">
            <a:spAutoFit/>
          </a:bodyPr>
          <a:lstStyle/>
          <a:p>
            <a:pPr>
              <a:lnSpc>
                <a:spcPct val="90000"/>
              </a:lnSpc>
            </a:pPr>
            <a:r>
              <a:rPr lang="en-US" sz="2100" dirty="0">
                <a:solidFill>
                  <a:srgbClr val="5C5C5C"/>
                </a:solidFill>
              </a:rPr>
              <a:t>Most organizations understand the need to have more strategic supplier relationships. As you work with suppliers in a more strategic manner your dependency increases.</a:t>
            </a:r>
          </a:p>
        </p:txBody>
      </p:sp>
      <p:sp>
        <p:nvSpPr>
          <p:cNvPr id="2" name="Title 1"/>
          <p:cNvSpPr>
            <a:spLocks noGrp="1"/>
          </p:cNvSpPr>
          <p:nvPr>
            <p:ph type="title"/>
          </p:nvPr>
        </p:nvSpPr>
        <p:spPr/>
        <p:txBody>
          <a:bodyPr/>
          <a:lstStyle/>
          <a:p>
            <a:r>
              <a:rPr lang="en-US" dirty="0"/>
              <a:t>Level of Dependency</a:t>
            </a:r>
          </a:p>
        </p:txBody>
      </p:sp>
      <p:sp>
        <p:nvSpPr>
          <p:cNvPr id="6" name="Right Arrow 5"/>
          <p:cNvSpPr/>
          <p:nvPr/>
        </p:nvSpPr>
        <p:spPr>
          <a:xfrm>
            <a:off x="2939142" y="2289845"/>
            <a:ext cx="5931447" cy="1830294"/>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sz="2400" dirty="0"/>
              <a:t>Dependency increases </a:t>
            </a:r>
          </a:p>
          <a:p>
            <a:pPr algn="ctr"/>
            <a:r>
              <a:rPr lang="en-US" sz="2400" dirty="0"/>
              <a:t>As you move across the continuum</a:t>
            </a:r>
          </a:p>
        </p:txBody>
      </p:sp>
      <p:sp>
        <p:nvSpPr>
          <p:cNvPr id="11" name="Rectangle 10"/>
          <p:cNvSpPr/>
          <p:nvPr/>
        </p:nvSpPr>
        <p:spPr>
          <a:xfrm>
            <a:off x="-1" y="6491821"/>
            <a:ext cx="5878287" cy="356968"/>
          </a:xfrm>
          <a:prstGeom prst="rect">
            <a:avLst/>
          </a:prstGeom>
        </p:spPr>
        <p:txBody>
          <a:bodyPr wrap="square" lIns="79195" tIns="39598" rIns="79195" bIns="39598">
            <a:spAutoFit/>
          </a:bodyPr>
          <a:lstStyle/>
          <a:p>
            <a:r>
              <a:rPr lang="en-US" sz="900" dirty="0">
                <a:solidFill>
                  <a:srgbClr val="5C5C5C"/>
                </a:solidFill>
              </a:rPr>
              <a:t>Source: STRATEGIC SOURCING IN THE NEW ECONOMY: HARNESSING THE POTENTIAL OF SOURCING BUSINESS MODELS FOR MODERN PROCUREMENT, Keith, Vitasek Manrodt &amp; Kling, Palgrave 2015</a:t>
            </a:r>
          </a:p>
        </p:txBody>
      </p:sp>
    </p:spTree>
    <p:extLst>
      <p:ext uri="{BB962C8B-B14F-4D97-AF65-F5344CB8AC3E}">
        <p14:creationId xmlns:p14="http://schemas.microsoft.com/office/powerpoint/2010/main" val="99357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tshållare för innehåll 3"/>
          <p:cNvGraphicFramePr>
            <a:graphicFrameLocks/>
          </p:cNvGraphicFramePr>
          <p:nvPr>
            <p:extLst>
              <p:ext uri="{D42A27DB-BD31-4B8C-83A1-F6EECF244321}">
                <p14:modId xmlns:p14="http://schemas.microsoft.com/office/powerpoint/2010/main" val="428240241"/>
              </p:ext>
            </p:extLst>
          </p:nvPr>
        </p:nvGraphicFramePr>
        <p:xfrm>
          <a:off x="273372" y="1188352"/>
          <a:ext cx="8597179" cy="4519056"/>
        </p:xfrm>
        <a:graphic>
          <a:graphicData uri="http://schemas.openxmlformats.org/drawingml/2006/table">
            <a:tbl>
              <a:tblPr firstRow="1" bandRow="1">
                <a:tableStyleId>{5C22544A-7EE6-4342-B048-85BDC9FD1C3A}</a:tableStyleId>
              </a:tblPr>
              <a:tblGrid>
                <a:gridCol w="376131">
                  <a:extLst>
                    <a:ext uri="{9D8B030D-6E8A-4147-A177-3AD203B41FA5}">
                      <a16:colId xmlns:a16="http://schemas.microsoft.com/office/drawing/2014/main" val="20000"/>
                    </a:ext>
                  </a:extLst>
                </a:gridCol>
                <a:gridCol w="2207365">
                  <a:extLst>
                    <a:ext uri="{9D8B030D-6E8A-4147-A177-3AD203B41FA5}">
                      <a16:colId xmlns:a16="http://schemas.microsoft.com/office/drawing/2014/main" val="20001"/>
                    </a:ext>
                  </a:extLst>
                </a:gridCol>
                <a:gridCol w="2004561">
                  <a:extLst>
                    <a:ext uri="{9D8B030D-6E8A-4147-A177-3AD203B41FA5}">
                      <a16:colId xmlns:a16="http://schemas.microsoft.com/office/drawing/2014/main" val="20002"/>
                    </a:ext>
                  </a:extLst>
                </a:gridCol>
                <a:gridCol w="2004561">
                  <a:extLst>
                    <a:ext uri="{9D8B030D-6E8A-4147-A177-3AD203B41FA5}">
                      <a16:colId xmlns:a16="http://schemas.microsoft.com/office/drawing/2014/main" val="20003"/>
                    </a:ext>
                  </a:extLst>
                </a:gridCol>
                <a:gridCol w="2004561">
                  <a:extLst>
                    <a:ext uri="{9D8B030D-6E8A-4147-A177-3AD203B41FA5}">
                      <a16:colId xmlns:a16="http://schemas.microsoft.com/office/drawing/2014/main" val="20004"/>
                    </a:ext>
                  </a:extLst>
                </a:gridCol>
              </a:tblGrid>
              <a:tr h="314292">
                <a:tc gridSpan="2">
                  <a:txBody>
                    <a:bodyPr/>
                    <a:lstStyle/>
                    <a:p>
                      <a:endParaRPr lang="en-GB" sz="1500" dirty="0">
                        <a:latin typeface="Century Gothic"/>
                        <a:cs typeface="Century Gothic"/>
                      </a:endParaRPr>
                    </a:p>
                  </a:txBody>
                  <a:tcPr marL="85691" marR="85691" marT="42846" marB="42846">
                    <a:lnL w="12700" cmpd="sng">
                      <a:noFill/>
                    </a:lnL>
                    <a:lnT w="12700" cmpd="sng">
                      <a:noFill/>
                    </a:lnT>
                    <a:lnB w="38100" cmpd="sng">
                      <a:noFill/>
                    </a:lnB>
                    <a:noFill/>
                  </a:tcPr>
                </a:tc>
                <a:tc hMerge="1">
                  <a:txBody>
                    <a:bodyPr/>
                    <a:lstStyle/>
                    <a:p>
                      <a:endParaRPr lang="en-GB" sz="1500" dirty="0">
                        <a:latin typeface="Century Gothic"/>
                        <a:cs typeface="Century Gothic"/>
                      </a:endParaRPr>
                    </a:p>
                  </a:txBody>
                  <a:tcPr marL="85691" marR="85691" marT="42846" marB="42846">
                    <a:lnT w="12700" cmpd="sng">
                      <a:noFill/>
                    </a:lnT>
                    <a:noFill/>
                  </a:tcPr>
                </a:tc>
                <a:tc gridSpan="3">
                  <a:txBody>
                    <a:bodyPr/>
                    <a:lstStyle/>
                    <a:p>
                      <a:pPr algn="ctr"/>
                      <a:r>
                        <a:rPr lang="en-GB" sz="1500" b="1" dirty="0">
                          <a:solidFill>
                            <a:schemeClr val="bg1"/>
                          </a:solidFill>
                          <a:latin typeface="Century Gothic"/>
                          <a:cs typeface="Century Gothic"/>
                        </a:rPr>
                        <a:t>Relationship/Contract  Model</a:t>
                      </a:r>
                    </a:p>
                  </a:txBody>
                  <a:tcPr marL="85691" marR="85691" marT="42846" marB="42846">
                    <a:solidFill>
                      <a:schemeClr val="bg1">
                        <a:lumMod val="85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731151">
                <a:tc gridSpan="2">
                  <a:txBody>
                    <a:bodyPr/>
                    <a:lstStyle/>
                    <a:p>
                      <a:endParaRPr lang="en-GB" sz="1500" dirty="0">
                        <a:latin typeface="Century Gothic"/>
                        <a:cs typeface="Century Gothic"/>
                      </a:endParaRPr>
                    </a:p>
                  </a:txBody>
                  <a:tcPr marL="85691" marR="85691" marT="42846" marB="42846">
                    <a:lnL w="12700" cmpd="sng">
                      <a:noFill/>
                    </a:lnL>
                    <a:lnT w="38100" cmpd="sng">
                      <a:noFill/>
                    </a:lnT>
                    <a:noFill/>
                  </a:tcPr>
                </a:tc>
                <a:tc hMerge="1">
                  <a:txBody>
                    <a:bodyPr/>
                    <a:lstStyle/>
                    <a:p>
                      <a:endParaRPr lang="en-GB" sz="1500" dirty="0">
                        <a:latin typeface="Century Gothic"/>
                        <a:cs typeface="Century Gothic"/>
                      </a:endParaRPr>
                    </a:p>
                  </a:txBody>
                  <a:tcPr marL="85691" marR="85691" marT="42846" marB="42846">
                    <a:lnT w="38100" cmpd="sng">
                      <a:noFill/>
                    </a:lnT>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latin typeface="Century Gothic"/>
                          <a:cs typeface="Century Gothic"/>
                        </a:rPr>
                        <a:t>Transactional Contract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latin typeface="Century Gothic"/>
                          <a:cs typeface="Century Gothic"/>
                        </a:rPr>
                        <a:t> </a:t>
                      </a:r>
                      <a:r>
                        <a:rPr lang="en-US" sz="1100" b="1" baseline="0" dirty="0">
                          <a:solidFill>
                            <a:schemeClr val="bg1"/>
                          </a:solidFill>
                          <a:latin typeface="Century Gothic"/>
                          <a:cs typeface="Century Gothic"/>
                        </a:rPr>
                        <a:t>(Market)</a:t>
                      </a:r>
                    </a:p>
                  </a:txBody>
                  <a:tcPr marL="85691" marR="85691" marT="42846" marB="42846">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latin typeface="Century Gothic"/>
                          <a:cs typeface="Century Gothic"/>
                        </a:rPr>
                        <a:t>Relational Contract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1" baseline="0" dirty="0">
                          <a:solidFill>
                            <a:schemeClr val="bg1"/>
                          </a:solidFill>
                          <a:latin typeface="Century Gothic"/>
                          <a:cs typeface="Century Gothic"/>
                        </a:rPr>
                        <a:t>(Hybrid)</a:t>
                      </a:r>
                    </a:p>
                  </a:txBody>
                  <a:tcPr marL="85691" marR="85691" marT="42846" marB="42846">
                    <a:solidFill>
                      <a:schemeClr val="bg1">
                        <a:lumMod val="85000"/>
                      </a:schemeClr>
                    </a:solidFill>
                  </a:tcPr>
                </a:tc>
                <a:tc>
                  <a:txBody>
                    <a:bodyPr/>
                    <a:lstStyle/>
                    <a:p>
                      <a:pPr algn="ctr"/>
                      <a:r>
                        <a:rPr lang="en-US" sz="1400" b="1" baseline="0" dirty="0">
                          <a:solidFill>
                            <a:schemeClr val="bg1"/>
                          </a:solidFill>
                          <a:latin typeface="Century Gothic"/>
                          <a:cs typeface="Century Gothic"/>
                        </a:rPr>
                        <a:t>Investment</a:t>
                      </a:r>
                    </a:p>
                    <a:p>
                      <a:pPr algn="ctr"/>
                      <a:r>
                        <a:rPr lang="en-US" sz="1100" b="1" baseline="0" dirty="0">
                          <a:solidFill>
                            <a:schemeClr val="bg1"/>
                          </a:solidFill>
                          <a:latin typeface="Century Gothic"/>
                          <a:cs typeface="Century Gothic"/>
                        </a:rPr>
                        <a:t>(Vertical Integration / Hierarchy)</a:t>
                      </a:r>
                      <a:endParaRPr lang="en-US" sz="1100" dirty="0">
                        <a:latin typeface="Century Gothic"/>
                        <a:cs typeface="Century Gothic"/>
                      </a:endParaRPr>
                    </a:p>
                  </a:txBody>
                  <a:tcPr marL="85691" marR="85691" marT="42846" marB="42846">
                    <a:solidFill>
                      <a:schemeClr val="bg1">
                        <a:lumMod val="85000"/>
                      </a:schemeClr>
                    </a:solidFill>
                  </a:tcPr>
                </a:tc>
                <a:extLst>
                  <a:ext uri="{0D108BD9-81ED-4DB2-BD59-A6C34878D82A}">
                    <a16:rowId xmlns:a16="http://schemas.microsoft.com/office/drawing/2014/main" val="10001"/>
                  </a:ext>
                </a:extLst>
              </a:tr>
              <a:tr h="1053881">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500" b="1" dirty="0">
                          <a:solidFill>
                            <a:srgbClr val="FFFFFF"/>
                          </a:solidFill>
                          <a:latin typeface="Century Gothic"/>
                          <a:cs typeface="Century Gothic"/>
                        </a:rPr>
                        <a:t>Economic </a:t>
                      </a:r>
                      <a:r>
                        <a:rPr lang="en-GB" sz="1500" b="1" dirty="0">
                          <a:solidFill>
                            <a:schemeClr val="bg1"/>
                          </a:solidFill>
                          <a:latin typeface="Century Gothic"/>
                          <a:cs typeface="Century Gothic"/>
                        </a:rPr>
                        <a:t>Model</a:t>
                      </a:r>
                    </a:p>
                    <a:p>
                      <a:endParaRPr lang="en-US" sz="1500" dirty="0">
                        <a:latin typeface="Century Gothic"/>
                        <a:cs typeface="Century Gothic"/>
                      </a:endParaRPr>
                    </a:p>
                  </a:txBody>
                  <a:tcPr marL="85691" marR="85691" marT="42846" marB="42846" vert="vert270">
                    <a:solidFill>
                      <a:schemeClr val="accent1">
                        <a:lumMod val="75000"/>
                      </a:schemeClr>
                    </a:solidFill>
                  </a:tcPr>
                </a:tc>
                <a:tc>
                  <a:txBody>
                    <a:bodyPr/>
                    <a:lstStyle/>
                    <a:p>
                      <a:pPr algn="ctr"/>
                      <a:r>
                        <a:rPr lang="en-US" sz="1400" b="1" dirty="0">
                          <a:solidFill>
                            <a:schemeClr val="bg1"/>
                          </a:solidFill>
                          <a:latin typeface="Century Gothic"/>
                          <a:cs typeface="Century Gothic"/>
                        </a:rPr>
                        <a:t>Outcome-Based</a:t>
                      </a:r>
                    </a:p>
                    <a:p>
                      <a:pPr algn="ctr"/>
                      <a:r>
                        <a:rPr lang="en-US" sz="1200" b="0" i="1" dirty="0">
                          <a:solidFill>
                            <a:schemeClr val="bg1"/>
                          </a:solidFill>
                          <a:latin typeface="Century Gothic"/>
                          <a:cs typeface="Century Gothic"/>
                        </a:rPr>
                        <a:t>Economics tied to Boundary Spanning/Business Outcomes</a:t>
                      </a:r>
                    </a:p>
                  </a:txBody>
                  <a:tcPr marL="85691" marR="85691" marT="42846" marB="42846" anchor="ctr">
                    <a:solidFill>
                      <a:schemeClr val="accent1">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 Mismatch</a:t>
                      </a:r>
                      <a:r>
                        <a:rPr lang="en-GB" sz="1600" b="0" baseline="0" dirty="0">
                          <a:solidFill>
                            <a:schemeClr val="bg1"/>
                          </a:solidFill>
                          <a:latin typeface="Century Gothic"/>
                          <a:cs typeface="Century Gothic"/>
                        </a:rPr>
                        <a:t> – </a:t>
                      </a: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solidFill>
                            <a:schemeClr val="bg1"/>
                          </a:solidFill>
                          <a:latin typeface="Century Gothic"/>
                          <a:cs typeface="Century Gothic"/>
                        </a:rPr>
                        <a:t>Not a Viable Strategy</a:t>
                      </a:r>
                    </a:p>
                  </a:txBody>
                  <a:tcPr marL="85691" marR="85691" marT="42846" marB="42846" anchor="ctr">
                    <a:no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Vested</a:t>
                      </a:r>
                    </a:p>
                  </a:txBody>
                  <a:tcPr marL="85691" marR="85691" marT="42846" marB="42846" anchor="ctr">
                    <a:no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Equitable</a:t>
                      </a:r>
                      <a:r>
                        <a:rPr lang="en-GB" sz="1600" b="0" baseline="0" dirty="0">
                          <a:solidFill>
                            <a:schemeClr val="bg1"/>
                          </a:solidFill>
                          <a:latin typeface="Century Gothic"/>
                          <a:cs typeface="Century Gothic"/>
                        </a:rPr>
                        <a:t> Partner </a:t>
                      </a:r>
                    </a:p>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GB" sz="1600" b="0" baseline="0" dirty="0">
                        <a:solidFill>
                          <a:schemeClr val="bg1"/>
                        </a:solidFill>
                        <a:latin typeface="Century Gothic"/>
                        <a:cs typeface="Century Gothic"/>
                      </a:endParaRP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solidFill>
                            <a:schemeClr val="bg1"/>
                          </a:solidFill>
                          <a:latin typeface="Century Gothic"/>
                          <a:cs typeface="Century Gothic"/>
                        </a:rPr>
                        <a:t>Vested Shared Services </a:t>
                      </a:r>
                    </a:p>
                  </a:txBody>
                  <a:tcPr marL="85691" marR="85691" marT="42846" marB="42846" anchor="ctr">
                    <a:noFill/>
                  </a:tcPr>
                </a:tc>
                <a:extLst>
                  <a:ext uri="{0D108BD9-81ED-4DB2-BD59-A6C34878D82A}">
                    <a16:rowId xmlns:a16="http://schemas.microsoft.com/office/drawing/2014/main" val="10002"/>
                  </a:ext>
                </a:extLst>
              </a:tr>
              <a:tr h="1107669">
                <a:tc vMerge="1">
                  <a:txBody>
                    <a:bodyPr/>
                    <a:lstStyle/>
                    <a:p>
                      <a:endParaRPr lang="en-GB"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entury Gothic"/>
                          <a:cs typeface="Century Gothic"/>
                        </a:rPr>
                        <a:t>Output-Based</a:t>
                      </a:r>
                      <a:r>
                        <a:rPr lang="en-US" sz="1400" b="1" baseline="0" dirty="0">
                          <a:solidFill>
                            <a:schemeClr val="bg1"/>
                          </a:solidFill>
                          <a:latin typeface="Century Gothic"/>
                          <a:cs typeface="Century Gothic"/>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latin typeface="Century Gothic"/>
                          <a:cs typeface="Century Gothic"/>
                        </a:rPr>
                        <a:t>(</a:t>
                      </a:r>
                      <a:r>
                        <a:rPr lang="en-US" sz="1400" b="1" dirty="0">
                          <a:solidFill>
                            <a:schemeClr val="bg1"/>
                          </a:solidFill>
                          <a:latin typeface="Century Gothic"/>
                          <a:cs typeface="Century Gothic"/>
                        </a:rPr>
                        <a:t>Performance-Based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entury Gothic"/>
                          <a:cs typeface="Century Gothic"/>
                        </a:rPr>
                        <a:t>/ Managed Services)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0" i="1" dirty="0">
                          <a:solidFill>
                            <a:schemeClr val="bg1"/>
                          </a:solidFill>
                          <a:latin typeface="Century Gothic"/>
                          <a:cs typeface="Century Gothic"/>
                        </a:rPr>
                        <a:t>Economics</a:t>
                      </a:r>
                      <a:r>
                        <a:rPr lang="en-US" sz="1200" b="0" i="1" baseline="0" dirty="0">
                          <a:solidFill>
                            <a:schemeClr val="bg1"/>
                          </a:solidFill>
                          <a:latin typeface="Century Gothic"/>
                          <a:cs typeface="Century Gothic"/>
                        </a:rPr>
                        <a:t> tied to </a:t>
                      </a:r>
                      <a:r>
                        <a:rPr lang="en-US" sz="1200" b="0" i="1" dirty="0">
                          <a:solidFill>
                            <a:schemeClr val="bg1"/>
                          </a:solidFill>
                          <a:latin typeface="Century Gothic"/>
                          <a:cs typeface="Century Gothic"/>
                        </a:rPr>
                        <a:t>Supplier Output</a:t>
                      </a:r>
                    </a:p>
                  </a:txBody>
                  <a:tcPr marL="85691" marR="85691" marT="42846" marB="42846" anchor="ctr">
                    <a:solidFill>
                      <a:schemeClr val="accent1">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 Mismatch</a:t>
                      </a:r>
                      <a:r>
                        <a:rPr lang="en-GB" sz="1600" b="0" baseline="0" dirty="0">
                          <a:solidFill>
                            <a:schemeClr val="bg1"/>
                          </a:solidFill>
                          <a:latin typeface="Century Gothic"/>
                          <a:cs typeface="Century Gothic"/>
                        </a:rPr>
                        <a:t> – </a:t>
                      </a: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solidFill>
                            <a:schemeClr val="bg1"/>
                          </a:solidFill>
                          <a:latin typeface="Century Gothic"/>
                          <a:cs typeface="Century Gothic"/>
                        </a:rPr>
                        <a:t>Not a Viable Strategy</a:t>
                      </a:r>
                    </a:p>
                  </a:txBody>
                  <a:tcPr marL="85691" marR="85691" marT="42846" marB="42846" anchor="ctr">
                    <a:noFill/>
                  </a:tcPr>
                </a:tc>
                <a:tc>
                  <a:txBody>
                    <a:bodyPr/>
                    <a:lstStyle/>
                    <a:p>
                      <a:pPr marL="0" indent="0" algn="ctr">
                        <a:buFont typeface="Arial"/>
                        <a:buNone/>
                      </a:pPr>
                      <a:r>
                        <a:rPr lang="en-GB" sz="1600" b="0" dirty="0">
                          <a:solidFill>
                            <a:schemeClr val="bg1"/>
                          </a:solidFill>
                          <a:latin typeface="Century Gothic"/>
                          <a:cs typeface="Century Gothic"/>
                        </a:rPr>
                        <a:t>Performance</a:t>
                      </a:r>
                      <a:r>
                        <a:rPr lang="en-GB" sz="1600" b="0" baseline="0" dirty="0">
                          <a:solidFill>
                            <a:schemeClr val="bg1"/>
                          </a:solidFill>
                          <a:latin typeface="Century Gothic"/>
                          <a:cs typeface="Century Gothic"/>
                        </a:rPr>
                        <a:t>-</a:t>
                      </a:r>
                      <a:r>
                        <a:rPr lang="en-GB" sz="1600" b="0" dirty="0">
                          <a:solidFill>
                            <a:schemeClr val="bg1"/>
                          </a:solidFill>
                          <a:latin typeface="Century Gothic"/>
                          <a:cs typeface="Century Gothic"/>
                        </a:rPr>
                        <a:t>Based (Managed Services) Agreement</a:t>
                      </a:r>
                      <a:endParaRPr lang="en-GB" sz="1100" b="0" dirty="0">
                        <a:solidFill>
                          <a:schemeClr val="bg1"/>
                        </a:solidFill>
                        <a:latin typeface="Century Gothic"/>
                        <a:cs typeface="Century Gothic"/>
                      </a:endParaRPr>
                    </a:p>
                  </a:txBody>
                  <a:tcPr marL="85691" marR="85691" marT="42846" marB="42846" anchor="ctr">
                    <a:no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Equitable</a:t>
                      </a:r>
                      <a:r>
                        <a:rPr lang="en-GB" sz="1600" b="0" baseline="0" dirty="0">
                          <a:solidFill>
                            <a:schemeClr val="bg1"/>
                          </a:solidFill>
                          <a:latin typeface="Century Gothic"/>
                          <a:cs typeface="Century Gothic"/>
                        </a:rPr>
                        <a:t> Partner  </a:t>
                      </a:r>
                    </a:p>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GB" sz="1600" b="0" dirty="0">
                        <a:solidFill>
                          <a:schemeClr val="bg1"/>
                        </a:solidFill>
                        <a:latin typeface="Century Gothic"/>
                        <a:cs typeface="Century Gothic"/>
                      </a:endParaRP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Shared Services</a:t>
                      </a:r>
                    </a:p>
                  </a:txBody>
                  <a:tcPr marL="85691" marR="85691" marT="42846" marB="42846" anchor="ctr">
                    <a:noFill/>
                  </a:tcPr>
                </a:tc>
                <a:extLst>
                  <a:ext uri="{0D108BD9-81ED-4DB2-BD59-A6C34878D82A}">
                    <a16:rowId xmlns:a16="http://schemas.microsoft.com/office/drawing/2014/main" val="10003"/>
                  </a:ext>
                </a:extLst>
              </a:tr>
              <a:tr h="1053881">
                <a:tc vMerge="1">
                  <a:txBody>
                    <a:bodyPr/>
                    <a:lstStyle/>
                    <a:p>
                      <a:pPr algn="ctr"/>
                      <a:endParaRPr lang="en-GB" b="1" dirty="0"/>
                    </a:p>
                  </a:txBody>
                  <a:tcPr vert="vert270"/>
                </a:tc>
                <a:tc>
                  <a:txBody>
                    <a:bodyPr/>
                    <a:lstStyle/>
                    <a:p>
                      <a:pPr algn="ctr"/>
                      <a:r>
                        <a:rPr lang="en-US" sz="1400" b="1" dirty="0">
                          <a:solidFill>
                            <a:schemeClr val="bg1"/>
                          </a:solidFill>
                          <a:latin typeface="Century Gothic"/>
                          <a:cs typeface="Century Gothic"/>
                        </a:rPr>
                        <a:t>Transaction-Based</a:t>
                      </a:r>
                    </a:p>
                    <a:p>
                      <a:pPr algn="ctr"/>
                      <a:r>
                        <a:rPr lang="en-US" sz="1200" b="0" i="1" dirty="0">
                          <a:solidFill>
                            <a:schemeClr val="bg1"/>
                          </a:solidFill>
                          <a:latin typeface="Century Gothic"/>
                          <a:cs typeface="Century Gothic"/>
                        </a:rPr>
                        <a:t>Economics tied to activities</a:t>
                      </a:r>
                      <a:r>
                        <a:rPr lang="en-US" sz="1200" b="0" i="1" baseline="0" dirty="0">
                          <a:solidFill>
                            <a:schemeClr val="bg1"/>
                          </a:solidFill>
                          <a:latin typeface="Century Gothic"/>
                          <a:cs typeface="Century Gothic"/>
                        </a:rPr>
                        <a:t> drive behavior</a:t>
                      </a:r>
                      <a:endParaRPr lang="en-US" sz="1200" b="0" i="1" dirty="0">
                        <a:solidFill>
                          <a:schemeClr val="bg1"/>
                        </a:solidFill>
                        <a:latin typeface="Century Gothic"/>
                        <a:cs typeface="Century Gothic"/>
                      </a:endParaRPr>
                    </a:p>
                  </a:txBody>
                  <a:tcPr marL="85691" marR="85691" marT="42846" marB="42846" anchor="ctr">
                    <a:solidFill>
                      <a:schemeClr val="accent1">
                        <a:lumMod val="75000"/>
                      </a:schemeClr>
                    </a:solidFill>
                  </a:tcPr>
                </a:tc>
                <a:tc>
                  <a:txBody>
                    <a:bodyPr/>
                    <a:lstStyle/>
                    <a:p>
                      <a:pPr marL="0" indent="0" algn="ctr">
                        <a:buFont typeface="Arial"/>
                        <a:buNone/>
                      </a:pPr>
                      <a:r>
                        <a:rPr lang="en-GB" sz="1600" b="0" dirty="0">
                          <a:solidFill>
                            <a:schemeClr val="bg1"/>
                          </a:solidFill>
                          <a:latin typeface="Century Gothic"/>
                          <a:cs typeface="Century Gothic"/>
                        </a:rPr>
                        <a:t>Basic Provider</a:t>
                      </a:r>
                      <a:endParaRPr lang="en-GB" sz="1600" b="0" baseline="0" dirty="0">
                        <a:solidFill>
                          <a:schemeClr val="bg1"/>
                        </a:solidFill>
                        <a:latin typeface="Century Gothic"/>
                        <a:cs typeface="Century Gothic"/>
                      </a:endParaRPr>
                    </a:p>
                    <a:p>
                      <a:pPr marL="0" indent="0" algn="ctr">
                        <a:buFont typeface="Arial"/>
                        <a:buNone/>
                      </a:pPr>
                      <a:endParaRPr lang="en-GB" sz="1600" b="0" baseline="0" dirty="0">
                        <a:solidFill>
                          <a:schemeClr val="bg1"/>
                        </a:solidFill>
                        <a:latin typeface="Century Gothic"/>
                        <a:cs typeface="Century Gothic"/>
                      </a:endParaRPr>
                    </a:p>
                    <a:p>
                      <a:pPr marL="0" indent="0" algn="ctr">
                        <a:buFont typeface="Arial"/>
                        <a:buNone/>
                      </a:pPr>
                      <a:r>
                        <a:rPr lang="en-GB" sz="1600" b="0" baseline="0" dirty="0">
                          <a:solidFill>
                            <a:schemeClr val="bg1"/>
                          </a:solidFill>
                          <a:latin typeface="Century Gothic"/>
                          <a:cs typeface="Century Gothic"/>
                        </a:rPr>
                        <a:t>Approved Provider</a:t>
                      </a:r>
                    </a:p>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GB" sz="1600" b="0" baseline="0" dirty="0">
                        <a:solidFill>
                          <a:schemeClr val="bg1"/>
                        </a:solidFill>
                        <a:latin typeface="Century Gothic"/>
                        <a:cs typeface="Century Gothic"/>
                      </a:endParaRPr>
                    </a:p>
                  </a:txBody>
                  <a:tcPr marL="85691" marR="85691" marT="42846" marB="42846" anchor="ctr">
                    <a:no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Preferred</a:t>
                      </a:r>
                      <a:r>
                        <a:rPr lang="en-GB" sz="1600" b="0" baseline="0" dirty="0">
                          <a:solidFill>
                            <a:schemeClr val="bg1"/>
                          </a:solidFill>
                          <a:latin typeface="Century Gothic"/>
                          <a:cs typeface="Century Gothic"/>
                        </a:rPr>
                        <a:t> Provider</a:t>
                      </a:r>
                      <a:endParaRPr lang="en-GB" sz="1600" b="0" dirty="0">
                        <a:solidFill>
                          <a:schemeClr val="bg1"/>
                        </a:solidFill>
                        <a:latin typeface="Century Gothic"/>
                        <a:cs typeface="Century Gothic"/>
                      </a:endParaRPr>
                    </a:p>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GB" sz="1600" b="0" baseline="0" dirty="0">
                        <a:solidFill>
                          <a:schemeClr val="bg1"/>
                        </a:solidFill>
                        <a:latin typeface="Century Gothic"/>
                        <a:cs typeface="Century Gothic"/>
                      </a:endParaRPr>
                    </a:p>
                  </a:txBody>
                  <a:tcPr marL="85691" marR="85691" marT="42846" marB="42846" anchor="ctr">
                    <a:no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solidFill>
                          <a:latin typeface="Century Gothic"/>
                          <a:cs typeface="Century Gothic"/>
                        </a:rPr>
                        <a:t>Equity Partner</a:t>
                      </a:r>
                      <a:r>
                        <a:rPr lang="en-GB" sz="1600" b="0" baseline="0" dirty="0">
                          <a:solidFill>
                            <a:schemeClr val="bg1"/>
                          </a:solidFill>
                          <a:latin typeface="Century Gothic"/>
                          <a:cs typeface="Century Gothic"/>
                        </a:rPr>
                        <a:t>   </a:t>
                      </a: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solidFill>
                            <a:schemeClr val="bg1"/>
                          </a:solidFill>
                          <a:latin typeface="Century Gothic"/>
                          <a:cs typeface="Century Gothic"/>
                        </a:rPr>
                        <a:t> </a:t>
                      </a: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solidFill>
                            <a:schemeClr val="bg1"/>
                          </a:solidFill>
                          <a:latin typeface="Century Gothic"/>
                          <a:cs typeface="Century Gothic"/>
                        </a:rPr>
                        <a:t>Shared Services </a:t>
                      </a:r>
                    </a:p>
                  </a:txBody>
                  <a:tcPr marL="85691" marR="85691" marT="42846" marB="42846" anchor="ctr">
                    <a:noFill/>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4294967295"/>
          </p:nvPr>
        </p:nvSpPr>
        <p:spPr>
          <a:xfrm>
            <a:off x="8686800" y="6319189"/>
            <a:ext cx="367503" cy="338511"/>
          </a:xfrm>
          <a:prstGeom prst="rect">
            <a:avLst/>
          </a:prstGeom>
        </p:spPr>
        <p:txBody>
          <a:bodyPr lIns="91429" tIns="45715" rIns="91429" bIns="45715"/>
          <a:lstStyle/>
          <a:p>
            <a:fld id="{0A9724E5-0A80-3C41-8955-F8E17D92E2DB}" type="slidenum">
              <a:rPr lang="en-US" smtClean="0"/>
              <a:pPr/>
              <a:t>11</a:t>
            </a:fld>
            <a:endParaRPr lang="en-US" dirty="0"/>
          </a:p>
        </p:txBody>
      </p:sp>
      <p:sp>
        <p:nvSpPr>
          <p:cNvPr id="7" name="TextBox 6"/>
          <p:cNvSpPr txBox="1"/>
          <p:nvPr/>
        </p:nvSpPr>
        <p:spPr>
          <a:xfrm>
            <a:off x="5389492" y="2897815"/>
            <a:ext cx="3481059" cy="2238285"/>
          </a:xfrm>
          <a:prstGeom prst="rect">
            <a:avLst/>
          </a:prstGeom>
          <a:solidFill>
            <a:schemeClr val="bg1"/>
          </a:solidFill>
        </p:spPr>
        <p:txBody>
          <a:bodyPr wrap="square" lIns="91429" tIns="45715" rIns="91429" bIns="45715" rtlCol="0">
            <a:spAutoFit/>
          </a:bodyPr>
          <a:lstStyle/>
          <a:p>
            <a:pPr>
              <a:lnSpc>
                <a:spcPct val="90000"/>
              </a:lnSpc>
            </a:pPr>
            <a:r>
              <a:rPr lang="en-US" sz="2200" dirty="0">
                <a:solidFill>
                  <a:srgbClr val="5C5C5C"/>
                </a:solidFill>
              </a:rPr>
              <a:t>When appropriately applied, an organization can derive more value by thinking in terms of “outputs” or “outcomes” versus simple “transactions”.   </a:t>
            </a:r>
          </a:p>
        </p:txBody>
      </p:sp>
      <p:sp>
        <p:nvSpPr>
          <p:cNvPr id="2" name="Title 1"/>
          <p:cNvSpPr>
            <a:spLocks noGrp="1"/>
          </p:cNvSpPr>
          <p:nvPr>
            <p:ph type="title"/>
          </p:nvPr>
        </p:nvSpPr>
        <p:spPr/>
        <p:txBody>
          <a:bodyPr/>
          <a:lstStyle/>
          <a:p>
            <a:r>
              <a:rPr lang="en-US" dirty="0"/>
              <a:t>The Value Connection</a:t>
            </a:r>
          </a:p>
        </p:txBody>
      </p:sp>
      <p:sp>
        <p:nvSpPr>
          <p:cNvPr id="6" name="Right Arrow 5"/>
          <p:cNvSpPr/>
          <p:nvPr/>
        </p:nvSpPr>
        <p:spPr>
          <a:xfrm rot="16200000">
            <a:off x="2473868" y="2791784"/>
            <a:ext cx="3380897" cy="2450349"/>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r>
              <a:rPr lang="en-US" sz="2400" dirty="0"/>
              <a:t>Value increases as you move up the continuum</a:t>
            </a:r>
          </a:p>
        </p:txBody>
      </p:sp>
      <p:sp>
        <p:nvSpPr>
          <p:cNvPr id="11" name="Rectangle 10"/>
          <p:cNvSpPr/>
          <p:nvPr/>
        </p:nvSpPr>
        <p:spPr>
          <a:xfrm>
            <a:off x="-1" y="6491821"/>
            <a:ext cx="5878287" cy="356968"/>
          </a:xfrm>
          <a:prstGeom prst="rect">
            <a:avLst/>
          </a:prstGeom>
        </p:spPr>
        <p:txBody>
          <a:bodyPr wrap="square" lIns="79195" tIns="39598" rIns="79195" bIns="39598">
            <a:spAutoFit/>
          </a:bodyPr>
          <a:lstStyle/>
          <a:p>
            <a:r>
              <a:rPr lang="en-US" sz="900" dirty="0">
                <a:solidFill>
                  <a:srgbClr val="5C5C5C"/>
                </a:solidFill>
              </a:rPr>
              <a:t>Source: STRATEGIC SOURCING IN THE NEW ECONOMY: HARNESSING THE POTENTIAL OF SOURCING BUSINESS MODELS FOR MODERN PROCUREMENT, Keith, Vitasek Manrodt &amp; Kling, Palgrave 2015</a:t>
            </a:r>
          </a:p>
        </p:txBody>
      </p:sp>
    </p:spTree>
    <p:extLst>
      <p:ext uri="{BB962C8B-B14F-4D97-AF65-F5344CB8AC3E}">
        <p14:creationId xmlns:p14="http://schemas.microsoft.com/office/powerpoint/2010/main" val="204885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Toolkit to Get Started! </a:t>
            </a:r>
          </a:p>
        </p:txBody>
      </p:sp>
      <p:pic>
        <p:nvPicPr>
          <p:cNvPr id="4" name="Picture 3"/>
          <p:cNvPicPr>
            <a:picLocks noChangeAspect="1"/>
          </p:cNvPicPr>
          <p:nvPr/>
        </p:nvPicPr>
        <p:blipFill>
          <a:blip r:embed="rId2"/>
          <a:stretch>
            <a:fillRect/>
          </a:stretch>
        </p:blipFill>
        <p:spPr>
          <a:xfrm>
            <a:off x="4208796" y="1627532"/>
            <a:ext cx="4642127" cy="3708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187568" y="1627532"/>
            <a:ext cx="3692770" cy="4081117"/>
          </a:xfrm>
          <a:prstGeom prst="rect">
            <a:avLst/>
          </a:prstGeom>
        </p:spPr>
        <p:txBody>
          <a:bodyPr wrap="square">
            <a:spAutoFit/>
          </a:bodyPr>
          <a:lstStyle/>
          <a:p>
            <a:pPr>
              <a:lnSpc>
                <a:spcPct val="90000"/>
              </a:lnSpc>
            </a:pPr>
            <a:r>
              <a:rPr lang="en-US" sz="2400" dirty="0">
                <a:solidFill>
                  <a:srgbClr val="595959"/>
                </a:solidFill>
              </a:rPr>
              <a:t>The Sourcing Business Model Toolkit is an open source toolkit designed to help you identify the most appropriate Sourcing Business Model for each of your spend categories. </a:t>
            </a:r>
          </a:p>
          <a:p>
            <a:pPr>
              <a:lnSpc>
                <a:spcPct val="90000"/>
              </a:lnSpc>
            </a:pPr>
            <a:endParaRPr lang="en-US" sz="2400" dirty="0">
              <a:solidFill>
                <a:srgbClr val="595959"/>
              </a:solidFill>
            </a:endParaRPr>
          </a:p>
          <a:p>
            <a:pPr>
              <a:lnSpc>
                <a:spcPct val="90000"/>
              </a:lnSpc>
            </a:pPr>
            <a:r>
              <a:rPr lang="en-US" sz="2400" dirty="0">
                <a:solidFill>
                  <a:srgbClr val="595959"/>
                </a:solidFill>
              </a:rPr>
              <a:t>Visit </a:t>
            </a:r>
            <a:r>
              <a:rPr lang="en-US" sz="2400" dirty="0">
                <a:solidFill>
                  <a:srgbClr val="595959"/>
                </a:solidFill>
                <a:hlinkClick r:id="rId3"/>
              </a:rPr>
              <a:t>www.vestedway.com</a:t>
            </a:r>
            <a:r>
              <a:rPr lang="en-US" sz="2400" dirty="0">
                <a:solidFill>
                  <a:srgbClr val="595959"/>
                </a:solidFill>
              </a:rPr>
              <a:t> to download the latest Business Model Mapping toolkit.</a:t>
            </a:r>
          </a:p>
        </p:txBody>
      </p:sp>
    </p:spTree>
    <p:extLst>
      <p:ext uri="{BB962C8B-B14F-4D97-AF65-F5344CB8AC3E}">
        <p14:creationId xmlns:p14="http://schemas.microsoft.com/office/powerpoint/2010/main" val="1527910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Model Mapping</a:t>
            </a:r>
          </a:p>
        </p:txBody>
      </p:sp>
      <p:sp>
        <p:nvSpPr>
          <p:cNvPr id="3" name="Content Placeholder 2"/>
          <p:cNvSpPr>
            <a:spLocks noGrp="1"/>
          </p:cNvSpPr>
          <p:nvPr>
            <p:ph idx="1"/>
          </p:nvPr>
        </p:nvSpPr>
        <p:spPr>
          <a:xfrm>
            <a:off x="457200" y="1156592"/>
            <a:ext cx="8229600" cy="4985561"/>
          </a:xfrm>
        </p:spPr>
        <p:txBody>
          <a:bodyPr>
            <a:normAutofit fontScale="70000" lnSpcReduction="20000"/>
          </a:bodyPr>
          <a:lstStyle/>
          <a:p>
            <a:pPr marL="0" indent="0">
              <a:buNone/>
            </a:pPr>
            <a:r>
              <a:rPr lang="en-US" dirty="0"/>
              <a:t>The Business Model Mapping exercise includes four steps that – when properly completed – will help you determine what is the most appropriate Sourcing Business Model for your specific situation.</a:t>
            </a:r>
          </a:p>
          <a:p>
            <a:pPr marL="0" indent="0">
              <a:buNone/>
            </a:pPr>
            <a:endParaRPr lang="en-US" i="1" dirty="0"/>
          </a:p>
          <a:p>
            <a:r>
              <a:rPr lang="en-US" dirty="0"/>
              <a:t>Step 1: Select the defined spend category/categories you are sourcing/potentially sourcing.  </a:t>
            </a:r>
          </a:p>
          <a:p>
            <a:r>
              <a:rPr lang="en-US" dirty="0"/>
              <a:t>Step 2: Use the </a:t>
            </a:r>
            <a:r>
              <a:rPr lang="en-US" b="1" i="1" dirty="0"/>
              <a:t>Business Model Mapping Template </a:t>
            </a:r>
            <a:r>
              <a:rPr lang="en-US" dirty="0"/>
              <a:t>to determine the best relationship model for what you are sourcing (map the first 14 attributes on the first page of the template)</a:t>
            </a:r>
          </a:p>
          <a:p>
            <a:r>
              <a:rPr lang="en-US" dirty="0"/>
              <a:t>Step 3: Use the </a:t>
            </a:r>
            <a:r>
              <a:rPr lang="en-US" b="1" i="1" dirty="0"/>
              <a:t>Business Model Mapping Template </a:t>
            </a:r>
            <a:r>
              <a:rPr lang="en-US" dirty="0"/>
              <a:t>to determine the best economic model for what you are sourcing (map the 11 attributes on the second page of the template)</a:t>
            </a:r>
          </a:p>
          <a:p>
            <a:r>
              <a:rPr lang="en-US" dirty="0"/>
              <a:t>Step 4: Use the </a:t>
            </a:r>
            <a:r>
              <a:rPr lang="en-US" b="1" i="1" dirty="0"/>
              <a:t>Sourcing Business Model Matrix</a:t>
            </a:r>
            <a:r>
              <a:rPr lang="en-US" dirty="0"/>
              <a:t> to develop a consensus view of which Sourcing Business Model is right for you.   The best Sourcing Business Model will be a combination of which relationship model and which economic model you choose.   </a:t>
            </a:r>
          </a:p>
        </p:txBody>
      </p:sp>
      <p:sp>
        <p:nvSpPr>
          <p:cNvPr id="8" name="Rectangle 7"/>
          <p:cNvSpPr/>
          <p:nvPr/>
        </p:nvSpPr>
        <p:spPr>
          <a:xfrm>
            <a:off x="-1" y="6491821"/>
            <a:ext cx="5878287" cy="356968"/>
          </a:xfrm>
          <a:prstGeom prst="rect">
            <a:avLst/>
          </a:prstGeom>
        </p:spPr>
        <p:txBody>
          <a:bodyPr wrap="square" lIns="79195" tIns="39598" rIns="79195" bIns="39598">
            <a:spAutoFit/>
          </a:bodyPr>
          <a:lstStyle/>
          <a:p>
            <a:r>
              <a:rPr lang="en-US" sz="900" dirty="0">
                <a:solidFill>
                  <a:srgbClr val="5C5C5C"/>
                </a:solidFill>
              </a:rPr>
              <a:t>Source: STRATEGIC SOURCING IN THE NEW ECONOMY: HARNESSING THE POTENTIAL OF SOURCING BUSINESS MODELS FOR MODERN PROCUREMENT, Keith, Vitasek Manrodt &amp; Kling, Palgrave 2015</a:t>
            </a:r>
          </a:p>
        </p:txBody>
      </p:sp>
    </p:spTree>
    <p:extLst>
      <p:ext uri="{BB962C8B-B14F-4D97-AF65-F5344CB8AC3E}">
        <p14:creationId xmlns:p14="http://schemas.microsoft.com/office/powerpoint/2010/main" val="175150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86747" y="3810724"/>
            <a:ext cx="3962616" cy="1995855"/>
          </a:xfrm>
          <a:prstGeom prst="rect">
            <a:avLst/>
          </a:prstGeom>
        </p:spPr>
      </p:pic>
      <p:pic>
        <p:nvPicPr>
          <p:cNvPr id="13" name="Picture 12"/>
          <p:cNvPicPr>
            <a:picLocks noChangeAspect="1"/>
          </p:cNvPicPr>
          <p:nvPr/>
        </p:nvPicPr>
        <p:blipFill>
          <a:blip r:embed="rId4"/>
          <a:stretch>
            <a:fillRect/>
          </a:stretch>
        </p:blipFill>
        <p:spPr>
          <a:xfrm>
            <a:off x="5818668" y="1075769"/>
            <a:ext cx="2800595" cy="2226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p:txBody>
          <a:bodyPr/>
          <a:lstStyle/>
          <a:p>
            <a:r>
              <a:rPr lang="en-US" dirty="0"/>
              <a:t>Example</a:t>
            </a:r>
          </a:p>
        </p:txBody>
      </p:sp>
      <p:sp>
        <p:nvSpPr>
          <p:cNvPr id="12" name="Up Arrow 11"/>
          <p:cNvSpPr/>
          <p:nvPr/>
        </p:nvSpPr>
        <p:spPr>
          <a:xfrm rot="10800000">
            <a:off x="6084069" y="3822751"/>
            <a:ext cx="2084164" cy="941294"/>
          </a:xfrm>
          <a:prstGeom prst="upArrow">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9214" tIns="39607" rIns="79214" bIns="39607" rtlCol="0" anchor="ctr"/>
          <a:lstStyle/>
          <a:p>
            <a:pPr algn="ctr"/>
            <a:endParaRPr lang="en-US" dirty="0">
              <a:solidFill>
                <a:srgbClr val="CF0E0C"/>
              </a:solidFill>
            </a:endParaRPr>
          </a:p>
        </p:txBody>
      </p:sp>
      <p:pic>
        <p:nvPicPr>
          <p:cNvPr id="14" name="Picture 13"/>
          <p:cNvPicPr>
            <a:picLocks noChangeAspect="1"/>
          </p:cNvPicPr>
          <p:nvPr/>
        </p:nvPicPr>
        <p:blipFill>
          <a:blip r:embed="rId5"/>
          <a:stretch>
            <a:fillRect/>
          </a:stretch>
        </p:blipFill>
        <p:spPr>
          <a:xfrm>
            <a:off x="1025572" y="3697941"/>
            <a:ext cx="2856693" cy="2273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Up Arrow 14"/>
          <p:cNvSpPr/>
          <p:nvPr/>
        </p:nvSpPr>
        <p:spPr>
          <a:xfrm rot="5400000">
            <a:off x="4855726" y="3935439"/>
            <a:ext cx="1210234" cy="2214423"/>
          </a:xfrm>
          <a:prstGeom prst="upArrow">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9214" tIns="39607" rIns="79214" bIns="39607" rtlCol="0" anchor="ctr"/>
          <a:lstStyle/>
          <a:p>
            <a:pPr algn="ctr"/>
            <a:endParaRPr lang="en-US" dirty="0">
              <a:solidFill>
                <a:srgbClr val="CF0E0C"/>
              </a:solidFill>
            </a:endParaRPr>
          </a:p>
        </p:txBody>
      </p:sp>
      <p:sp>
        <p:nvSpPr>
          <p:cNvPr id="16" name="TextBox 15"/>
          <p:cNvSpPr txBox="1"/>
          <p:nvPr/>
        </p:nvSpPr>
        <p:spPr>
          <a:xfrm>
            <a:off x="3320435" y="1162094"/>
            <a:ext cx="1684497" cy="910984"/>
          </a:xfrm>
          <a:prstGeom prst="rect">
            <a:avLst/>
          </a:prstGeom>
          <a:noFill/>
        </p:spPr>
        <p:txBody>
          <a:bodyPr wrap="square" lIns="79214" tIns="39607" rIns="79214" bIns="39607" rtlCol="0" anchor="ctr">
            <a:spAutoFit/>
          </a:bodyPr>
          <a:lstStyle/>
          <a:p>
            <a:r>
              <a:rPr lang="en-US" b="1" dirty="0"/>
              <a:t>Relationship Model is “Relational”</a:t>
            </a:r>
          </a:p>
        </p:txBody>
      </p:sp>
      <p:sp>
        <p:nvSpPr>
          <p:cNvPr id="17" name="TextBox 16"/>
          <p:cNvSpPr txBox="1"/>
          <p:nvPr/>
        </p:nvSpPr>
        <p:spPr>
          <a:xfrm>
            <a:off x="3320435" y="2698033"/>
            <a:ext cx="1758514" cy="910984"/>
          </a:xfrm>
          <a:prstGeom prst="rect">
            <a:avLst/>
          </a:prstGeom>
          <a:noFill/>
        </p:spPr>
        <p:txBody>
          <a:bodyPr wrap="square" lIns="79214" tIns="39607" rIns="79214" bIns="39607" rtlCol="0" anchor="ctr">
            <a:spAutoFit/>
          </a:bodyPr>
          <a:lstStyle/>
          <a:p>
            <a:r>
              <a:rPr lang="en-US" b="1" dirty="0"/>
              <a:t>Economic Model is “Output”</a:t>
            </a:r>
          </a:p>
        </p:txBody>
      </p:sp>
      <p:sp>
        <p:nvSpPr>
          <p:cNvPr id="18" name="Rectangle 17"/>
          <p:cNvSpPr/>
          <p:nvPr/>
        </p:nvSpPr>
        <p:spPr>
          <a:xfrm>
            <a:off x="6568055" y="4773706"/>
            <a:ext cx="1107212" cy="537882"/>
          </a:xfrm>
          <a:prstGeom prst="rect">
            <a:avLst/>
          </a:prstGeom>
          <a:solidFill>
            <a:srgbClr val="CF0E0C">
              <a:alpha val="11000"/>
            </a:srgbClr>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79214" tIns="39607" rIns="79214" bIns="39607" rtlCol="0" anchor="ctr"/>
          <a:lstStyle/>
          <a:p>
            <a:pPr algn="ctr"/>
            <a:endParaRPr lang="en-US"/>
          </a:p>
        </p:txBody>
      </p:sp>
      <p:sp>
        <p:nvSpPr>
          <p:cNvPr id="19" name="Rectangle 18"/>
          <p:cNvSpPr/>
          <p:nvPr/>
        </p:nvSpPr>
        <p:spPr>
          <a:xfrm>
            <a:off x="7558748" y="1479176"/>
            <a:ext cx="325651" cy="1546412"/>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79214" tIns="39607" rIns="79214" bIns="39607" rtlCol="0" anchor="ctr"/>
          <a:lstStyle/>
          <a:p>
            <a:pPr algn="ctr"/>
            <a:endParaRPr lang="en-US"/>
          </a:p>
        </p:txBody>
      </p:sp>
      <p:sp>
        <p:nvSpPr>
          <p:cNvPr id="20" name="Rectangle 19"/>
          <p:cNvSpPr/>
          <p:nvPr/>
        </p:nvSpPr>
        <p:spPr>
          <a:xfrm>
            <a:off x="2877291" y="4184977"/>
            <a:ext cx="325651" cy="1328321"/>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79214" tIns="39607" rIns="79214" bIns="39607" rtlCol="0" anchor="ctr"/>
          <a:lstStyle/>
          <a:p>
            <a:pPr algn="ctr"/>
            <a:endParaRPr lang="en-US"/>
          </a:p>
        </p:txBody>
      </p:sp>
      <p:cxnSp>
        <p:nvCxnSpPr>
          <p:cNvPr id="21" name="Straight Arrow Connector 20"/>
          <p:cNvCxnSpPr>
            <a:stCxn id="16" idx="3"/>
          </p:cNvCxnSpPr>
          <p:nvPr/>
        </p:nvCxnSpPr>
        <p:spPr>
          <a:xfrm>
            <a:off x="5004932" y="1617586"/>
            <a:ext cx="2670335" cy="6542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7" idx="2"/>
          </p:cNvCxnSpPr>
          <p:nvPr/>
        </p:nvCxnSpPr>
        <p:spPr>
          <a:xfrm flipH="1">
            <a:off x="3079162" y="3639849"/>
            <a:ext cx="1120530" cy="12521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747330" y="3313854"/>
            <a:ext cx="2930856" cy="233876"/>
          </a:xfrm>
          <a:prstGeom prst="rect">
            <a:avLst/>
          </a:prstGeom>
          <a:noFill/>
        </p:spPr>
        <p:txBody>
          <a:bodyPr wrap="square" lIns="79214" tIns="39607" rIns="79214" bIns="39607" rtlCol="0">
            <a:spAutoFit/>
          </a:bodyPr>
          <a:lstStyle/>
          <a:p>
            <a:pPr algn="ctr"/>
            <a:r>
              <a:rPr lang="en-US" sz="1000" dirty="0">
                <a:solidFill>
                  <a:schemeClr val="bg1">
                    <a:lumMod val="65000"/>
                  </a:schemeClr>
                </a:solidFill>
              </a:rPr>
              <a:t>Relationship Model Template</a:t>
            </a:r>
          </a:p>
        </p:txBody>
      </p:sp>
      <p:sp>
        <p:nvSpPr>
          <p:cNvPr id="37" name="TextBox 36"/>
          <p:cNvSpPr txBox="1"/>
          <p:nvPr/>
        </p:nvSpPr>
        <p:spPr>
          <a:xfrm>
            <a:off x="951409" y="6008475"/>
            <a:ext cx="2930856" cy="233876"/>
          </a:xfrm>
          <a:prstGeom prst="rect">
            <a:avLst/>
          </a:prstGeom>
          <a:noFill/>
        </p:spPr>
        <p:txBody>
          <a:bodyPr wrap="square" lIns="79214" tIns="39607" rIns="79214" bIns="39607" rtlCol="0">
            <a:spAutoFit/>
          </a:bodyPr>
          <a:lstStyle/>
          <a:p>
            <a:pPr algn="ctr"/>
            <a:r>
              <a:rPr lang="en-US" sz="1000" dirty="0">
                <a:solidFill>
                  <a:srgbClr val="A6A6A6"/>
                </a:solidFill>
              </a:rPr>
              <a:t>Economic Model  Template</a:t>
            </a:r>
          </a:p>
        </p:txBody>
      </p:sp>
      <p:sp>
        <p:nvSpPr>
          <p:cNvPr id="38" name="TextBox 37"/>
          <p:cNvSpPr txBox="1"/>
          <p:nvPr/>
        </p:nvSpPr>
        <p:spPr>
          <a:xfrm>
            <a:off x="4171132" y="5849475"/>
            <a:ext cx="4559109" cy="233876"/>
          </a:xfrm>
          <a:prstGeom prst="rect">
            <a:avLst/>
          </a:prstGeom>
          <a:noFill/>
        </p:spPr>
        <p:txBody>
          <a:bodyPr wrap="square" lIns="79214" tIns="39607" rIns="79214" bIns="39607" rtlCol="0">
            <a:spAutoFit/>
          </a:bodyPr>
          <a:lstStyle/>
          <a:p>
            <a:pPr algn="ctr"/>
            <a:r>
              <a:rPr lang="en-US" sz="1000" dirty="0">
                <a:solidFill>
                  <a:srgbClr val="A6A6A6"/>
                </a:solidFill>
              </a:rPr>
              <a:t>Sourcing Business Model Mapping Matrix</a:t>
            </a:r>
          </a:p>
        </p:txBody>
      </p:sp>
      <p:sp>
        <p:nvSpPr>
          <p:cNvPr id="6" name="Oval 5"/>
          <p:cNvSpPr/>
          <p:nvPr/>
        </p:nvSpPr>
        <p:spPr>
          <a:xfrm>
            <a:off x="5004932" y="1111401"/>
            <a:ext cx="650437" cy="40340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rgbClr val="5C5C5C"/>
                </a:solidFill>
              </a:rPr>
              <a:t>Step 2</a:t>
            </a:r>
          </a:p>
        </p:txBody>
      </p:sp>
      <p:sp>
        <p:nvSpPr>
          <p:cNvPr id="26" name="Oval 25"/>
          <p:cNvSpPr/>
          <p:nvPr/>
        </p:nvSpPr>
        <p:spPr>
          <a:xfrm>
            <a:off x="2595981" y="3335912"/>
            <a:ext cx="650437" cy="40340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rgbClr val="5C5C5C"/>
                </a:solidFill>
              </a:rPr>
              <a:t>Step 3</a:t>
            </a:r>
          </a:p>
        </p:txBody>
      </p:sp>
      <p:sp>
        <p:nvSpPr>
          <p:cNvPr id="27" name="Oval 26"/>
          <p:cNvSpPr/>
          <p:nvPr/>
        </p:nvSpPr>
        <p:spPr>
          <a:xfrm>
            <a:off x="4933734" y="3840985"/>
            <a:ext cx="650437" cy="40340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rgbClr val="5C5C5C"/>
                </a:solidFill>
              </a:rPr>
              <a:t>Step 4</a:t>
            </a:r>
          </a:p>
        </p:txBody>
      </p:sp>
      <p:sp>
        <p:nvSpPr>
          <p:cNvPr id="28" name="Rectangle 27"/>
          <p:cNvSpPr/>
          <p:nvPr/>
        </p:nvSpPr>
        <p:spPr>
          <a:xfrm>
            <a:off x="-1" y="6491821"/>
            <a:ext cx="5878287" cy="356968"/>
          </a:xfrm>
          <a:prstGeom prst="rect">
            <a:avLst/>
          </a:prstGeom>
        </p:spPr>
        <p:txBody>
          <a:bodyPr wrap="square" lIns="79195" tIns="39598" rIns="79195" bIns="39598">
            <a:spAutoFit/>
          </a:bodyPr>
          <a:lstStyle/>
          <a:p>
            <a:r>
              <a:rPr lang="en-US" sz="900" dirty="0">
                <a:solidFill>
                  <a:srgbClr val="5C5C5C"/>
                </a:solidFill>
              </a:rPr>
              <a:t>Source: STRATEGIC SOURCING IN THE NEW ECONOMY: HARNESSING THE POTENTIAL OF SOURCING BUSINESS MODELS FOR MODERN PROCUREMENT, Keith, Vitasek Manrodt &amp; Kling, Palgrave 2015</a:t>
            </a:r>
          </a:p>
        </p:txBody>
      </p:sp>
      <p:sp>
        <p:nvSpPr>
          <p:cNvPr id="2" name="Folded Corner 1"/>
          <p:cNvSpPr/>
          <p:nvPr/>
        </p:nvSpPr>
        <p:spPr>
          <a:xfrm>
            <a:off x="965200" y="1345040"/>
            <a:ext cx="2247900" cy="1753760"/>
          </a:xfrm>
          <a:prstGeom prst="foldedCorner">
            <a:avLst>
              <a:gd name="adj" fmla="val 36111"/>
            </a:avLst>
          </a:prstGeom>
          <a:gradFill>
            <a:gsLst>
              <a:gs pos="0">
                <a:schemeClr val="accent1">
                  <a:lumMod val="40000"/>
                  <a:lumOff val="60000"/>
                </a:schemeClr>
              </a:gs>
              <a:gs pos="93000">
                <a:schemeClr val="bg1"/>
              </a:gs>
            </a:gsLst>
          </a:gradFill>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rgbClr val="595959"/>
              </a:solidFill>
            </a:endParaRPr>
          </a:p>
          <a:p>
            <a:endParaRPr lang="en-US" sz="1400" dirty="0">
              <a:solidFill>
                <a:srgbClr val="595959"/>
              </a:solidFill>
            </a:endParaRPr>
          </a:p>
          <a:p>
            <a:endParaRPr lang="en-US" sz="1400" dirty="0">
              <a:solidFill>
                <a:srgbClr val="595959"/>
              </a:solidFill>
            </a:endParaRPr>
          </a:p>
          <a:p>
            <a:r>
              <a:rPr lang="en-US" sz="1400" dirty="0">
                <a:solidFill>
                  <a:srgbClr val="595959"/>
                </a:solidFill>
              </a:rPr>
              <a:t>Define the scope of the services you want to map.</a:t>
            </a:r>
          </a:p>
          <a:p>
            <a:r>
              <a:rPr lang="en-US" sz="1400" dirty="0">
                <a:solidFill>
                  <a:srgbClr val="595959"/>
                </a:solidFill>
              </a:rPr>
              <a:t>1. Janitorial</a:t>
            </a:r>
          </a:p>
          <a:p>
            <a:r>
              <a:rPr lang="en-US" sz="1400" dirty="0">
                <a:solidFill>
                  <a:srgbClr val="595959"/>
                </a:solidFill>
              </a:rPr>
              <a:t>2. Dining</a:t>
            </a:r>
          </a:p>
          <a:p>
            <a:r>
              <a:rPr lang="en-US" sz="1400" dirty="0">
                <a:solidFill>
                  <a:srgbClr val="595959"/>
                </a:solidFill>
              </a:rPr>
              <a:t>3. Facilities maintenance</a:t>
            </a:r>
          </a:p>
          <a:p>
            <a:pPr marL="173038" indent="-173038"/>
            <a:r>
              <a:rPr lang="en-US" sz="1400" dirty="0">
                <a:solidFill>
                  <a:srgbClr val="595959"/>
                </a:solidFill>
              </a:rPr>
              <a:t>4. Real estate     transactions</a:t>
            </a:r>
          </a:p>
        </p:txBody>
      </p:sp>
      <p:sp>
        <p:nvSpPr>
          <p:cNvPr id="30" name="Oval 29"/>
          <p:cNvSpPr/>
          <p:nvPr/>
        </p:nvSpPr>
        <p:spPr>
          <a:xfrm>
            <a:off x="639981" y="1075769"/>
            <a:ext cx="650437" cy="403407"/>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rgbClr val="5C5C5C"/>
                </a:solidFill>
              </a:rPr>
              <a:t>Step 1</a:t>
            </a:r>
          </a:p>
        </p:txBody>
      </p:sp>
      <p:sp>
        <p:nvSpPr>
          <p:cNvPr id="3" name="Slide Number Placeholder 2"/>
          <p:cNvSpPr>
            <a:spLocks noGrp="1"/>
          </p:cNvSpPr>
          <p:nvPr>
            <p:ph type="sldNum" sz="quarter" idx="10"/>
          </p:nvPr>
        </p:nvSpPr>
        <p:spPr/>
        <p:txBody>
          <a:bodyPr/>
          <a:lstStyle/>
          <a:p>
            <a:fld id="{0A9724E5-0A80-3C41-8955-F8E17D92E2DB}" type="slidenum">
              <a:rPr lang="en-US" smtClean="0"/>
              <a:pPr/>
              <a:t>14</a:t>
            </a:fld>
            <a:endParaRPr lang="en-US" dirty="0"/>
          </a:p>
        </p:txBody>
      </p:sp>
    </p:spTree>
    <p:extLst>
      <p:ext uri="{BB962C8B-B14F-4D97-AF65-F5344CB8AC3E}">
        <p14:creationId xmlns:p14="http://schemas.microsoft.com/office/powerpoint/2010/main" val="106742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1131381"/>
            <a:ext cx="3636683" cy="4852561"/>
          </a:xfrm>
          <a:prstGeom prst="rect">
            <a:avLst/>
          </a:prstGeom>
        </p:spPr>
        <p:txBody>
          <a:bodyPr>
            <a:noAutofit/>
          </a:bodyPr>
          <a:lstStyle/>
          <a:p>
            <a:pPr marL="0" indent="0">
              <a:buNone/>
            </a:pPr>
            <a:r>
              <a:rPr lang="en-US" sz="2100" dirty="0"/>
              <a:t>You can also plot your results on the Sourcing Model framework. </a:t>
            </a:r>
          </a:p>
          <a:p>
            <a:pPr marL="0" indent="0">
              <a:buNone/>
            </a:pPr>
            <a:endParaRPr lang="en-US" sz="2100" dirty="0"/>
          </a:p>
          <a:p>
            <a:pPr marL="0" indent="0">
              <a:buNone/>
            </a:pPr>
            <a:r>
              <a:rPr lang="en-US" sz="2100" dirty="0"/>
              <a:t>While your “map” of the 25 attributes determines which Sourcing Business Model is best, you can summarize your level of dependency/risk and your potential to create value using this simple 2x2 framework. </a:t>
            </a:r>
          </a:p>
          <a:p>
            <a:pPr marL="0" indent="0">
              <a:buNone/>
            </a:pPr>
            <a:endParaRPr lang="en-US" sz="2100" dirty="0"/>
          </a:p>
          <a:p>
            <a:pPr marL="0" indent="0">
              <a:buNone/>
            </a:pPr>
            <a:endParaRPr lang="en-US" sz="2100" dirty="0"/>
          </a:p>
          <a:p>
            <a:pPr marL="166668" indent="-166668"/>
            <a:endParaRPr lang="en-US" sz="2100" dirty="0"/>
          </a:p>
          <a:p>
            <a:pPr marL="566672" lvl="1" indent="-166668"/>
            <a:endParaRPr lang="en-GB" sz="2100" dirty="0"/>
          </a:p>
        </p:txBody>
      </p:sp>
      <p:sp>
        <p:nvSpPr>
          <p:cNvPr id="4" name="Title 3"/>
          <p:cNvSpPr>
            <a:spLocks noGrp="1"/>
          </p:cNvSpPr>
          <p:nvPr>
            <p:ph type="title"/>
          </p:nvPr>
        </p:nvSpPr>
        <p:spPr/>
        <p:txBody>
          <a:bodyPr>
            <a:normAutofit fontScale="90000"/>
          </a:bodyPr>
          <a:lstStyle/>
          <a:p>
            <a:r>
              <a:rPr lang="en-US" dirty="0"/>
              <a:t>Simplified Sourcing Business Model Framework</a:t>
            </a:r>
          </a:p>
        </p:txBody>
      </p:sp>
      <p:pic>
        <p:nvPicPr>
          <p:cNvPr id="6" name="Picture 5" descr="Figure 3.2-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7458" y="968796"/>
            <a:ext cx="4816545" cy="5305569"/>
          </a:xfrm>
          <a:prstGeom prst="rect">
            <a:avLst/>
          </a:prstGeom>
        </p:spPr>
      </p:pic>
      <p:sp>
        <p:nvSpPr>
          <p:cNvPr id="9" name="Rectangle 8"/>
          <p:cNvSpPr/>
          <p:nvPr/>
        </p:nvSpPr>
        <p:spPr>
          <a:xfrm>
            <a:off x="-1" y="6504521"/>
            <a:ext cx="5878287" cy="356968"/>
          </a:xfrm>
          <a:prstGeom prst="rect">
            <a:avLst/>
          </a:prstGeom>
        </p:spPr>
        <p:txBody>
          <a:bodyPr wrap="square" lIns="79195" tIns="39598" rIns="79195" bIns="39598">
            <a:spAutoFit/>
          </a:bodyPr>
          <a:lstStyle/>
          <a:p>
            <a:r>
              <a:rPr lang="en-US" sz="900" dirty="0">
                <a:solidFill>
                  <a:srgbClr val="5C5C5C"/>
                </a:solidFill>
              </a:rPr>
              <a:t>Source: STRATEGIC SOURCING IN THE NEW ECONOMY: HARNESSING THE POTENTIAL OF SOURCING BUSINESS MODELS FOR MODERN PROCUREMENT, Keith, Vitasek Manrodt &amp; Kling, Palgrave 2015</a:t>
            </a:r>
          </a:p>
        </p:txBody>
      </p:sp>
    </p:spTree>
    <p:extLst>
      <p:ext uri="{BB962C8B-B14F-4D97-AF65-F5344CB8AC3E}">
        <p14:creationId xmlns:p14="http://schemas.microsoft.com/office/powerpoint/2010/main" val="22330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0"/>
          </p:nvPr>
        </p:nvSpPr>
        <p:spPr>
          <a:prstGeom prst="rect">
            <a:avLst/>
          </a:prstGeom>
        </p:spPr>
        <p:txBody>
          <a:bodyPr lIns="79233" tIns="39616" rIns="79233" bIns="39616"/>
          <a:lstStyle/>
          <a:p>
            <a:fld id="{6C88D3E2-AE3E-41C8-8107-0C5FA8BACED7}" type="slidenum">
              <a:rPr lang="en-US" smtClean="0"/>
              <a:pPr/>
              <a:t>16</a:t>
            </a:fld>
            <a:endParaRPr lang="en-US" dirty="0"/>
          </a:p>
        </p:txBody>
      </p:sp>
      <p:sp>
        <p:nvSpPr>
          <p:cNvPr id="5" name="Content Placeholder 2"/>
          <p:cNvSpPr txBox="1">
            <a:spLocks/>
          </p:cNvSpPr>
          <p:nvPr/>
        </p:nvSpPr>
        <p:spPr>
          <a:xfrm>
            <a:off x="457200" y="1186075"/>
            <a:ext cx="4677438" cy="5048250"/>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rgbClr val="5C5C5C"/>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5C5C5C"/>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rgbClr val="5C5C5C"/>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rgbClr val="5C5C5C"/>
                </a:solidFill>
                <a:latin typeface="Arial"/>
                <a:ea typeface="+mn-ea"/>
                <a:cs typeface="Arial"/>
              </a:defRPr>
            </a:lvl4pPr>
            <a:lvl5pPr marL="2057400" indent="-228600" algn="l" defTabSz="457200" rtl="0" eaLnBrk="1" latinLnBrk="0" hangingPunct="1">
              <a:spcBef>
                <a:spcPct val="20000"/>
              </a:spcBef>
              <a:buFont typeface="Arial"/>
              <a:buChar char="•"/>
              <a:defRPr sz="1800" i="1" kern="1200">
                <a:solidFill>
                  <a:srgbClr val="5C5C5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rgbClr val="595959"/>
                </a:solidFill>
              </a:rPr>
              <a:t>The book </a:t>
            </a:r>
            <a:r>
              <a:rPr lang="en-US" i="1" dirty="0">
                <a:solidFill>
                  <a:srgbClr val="595959"/>
                </a:solidFill>
              </a:rPr>
              <a:t>Strategic Sourcing in the New Economy </a:t>
            </a:r>
            <a:r>
              <a:rPr lang="en-US" dirty="0">
                <a:solidFill>
                  <a:srgbClr val="595959"/>
                </a:solidFill>
              </a:rPr>
              <a:t>goes into great detail about Sourcing Business Models.</a:t>
            </a:r>
          </a:p>
          <a:p>
            <a:pPr marL="0" indent="0">
              <a:buNone/>
            </a:pPr>
            <a:endParaRPr lang="en-US" dirty="0">
              <a:solidFill>
                <a:srgbClr val="595959"/>
              </a:solidFill>
            </a:endParaRPr>
          </a:p>
          <a:p>
            <a:pPr marL="0" indent="0">
              <a:buNone/>
            </a:pPr>
            <a:r>
              <a:rPr lang="en-US" dirty="0">
                <a:solidFill>
                  <a:srgbClr val="595959"/>
                </a:solidFill>
              </a:rPr>
              <a:t>If you have questions about our open source or licensed training materials – please contact </a:t>
            </a:r>
            <a:r>
              <a:rPr lang="en-US">
                <a:solidFill>
                  <a:srgbClr val="595959"/>
                </a:solidFill>
                <a:hlinkClick r:id="rId2"/>
              </a:rPr>
              <a:t>kvitasek@utk.edu</a:t>
            </a:r>
            <a:endParaRPr lang="en-US" dirty="0">
              <a:solidFill>
                <a:srgbClr val="595959"/>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1753" t="7924" r="19159" b="9017"/>
          <a:stretch/>
        </p:blipFill>
        <p:spPr>
          <a:xfrm>
            <a:off x="5435665" y="1362500"/>
            <a:ext cx="3618638" cy="4695400"/>
          </a:xfrm>
          <a:prstGeom prst="rect">
            <a:avLst/>
          </a:prstGeom>
        </p:spPr>
      </p:pic>
      <p:sp>
        <p:nvSpPr>
          <p:cNvPr id="3" name="Title 2"/>
          <p:cNvSpPr>
            <a:spLocks noGrp="1"/>
          </p:cNvSpPr>
          <p:nvPr>
            <p:ph type="title"/>
          </p:nvPr>
        </p:nvSpPr>
        <p:spPr/>
        <p:txBody>
          <a:bodyPr/>
          <a:lstStyle/>
          <a:p>
            <a:r>
              <a:rPr lang="en-US" dirty="0"/>
              <a:t>Learn More….</a:t>
            </a:r>
          </a:p>
        </p:txBody>
      </p:sp>
    </p:spTree>
    <p:extLst>
      <p:ext uri="{BB962C8B-B14F-4D97-AF65-F5344CB8AC3E}">
        <p14:creationId xmlns:p14="http://schemas.microsoft.com/office/powerpoint/2010/main" val="396784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95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lIns="79214" tIns="39607" rIns="79214" bIns="39607"/>
          <a:lstStyle/>
          <a:p>
            <a:fld id="{46172545-6F30-1640-A1E2-7438A4FAB38E}" type="slidenum">
              <a:rPr lang="en-US" smtClean="0"/>
              <a:t>2</a:t>
            </a:fld>
            <a:endParaRPr lang="en-US" dirty="0"/>
          </a:p>
        </p:txBody>
      </p:sp>
      <p:sp>
        <p:nvSpPr>
          <p:cNvPr id="2" name="Title 1"/>
          <p:cNvSpPr>
            <a:spLocks noGrp="1"/>
          </p:cNvSpPr>
          <p:nvPr>
            <p:ph type="title"/>
          </p:nvPr>
        </p:nvSpPr>
        <p:spPr>
          <a:xfrm>
            <a:off x="457200" y="76046"/>
            <a:ext cx="8229600" cy="782637"/>
          </a:xfrm>
        </p:spPr>
        <p:txBody>
          <a:bodyPr>
            <a:noAutofit/>
          </a:bodyPr>
          <a:lstStyle/>
          <a:p>
            <a:r>
              <a:rPr lang="en-US" dirty="0"/>
              <a:t>Strategic Sourcing in the New Economy</a:t>
            </a:r>
          </a:p>
        </p:txBody>
      </p:sp>
      <p:sp>
        <p:nvSpPr>
          <p:cNvPr id="3" name="Content Placeholder 2"/>
          <p:cNvSpPr>
            <a:spLocks noGrp="1"/>
          </p:cNvSpPr>
          <p:nvPr>
            <p:ph idx="4294967295"/>
          </p:nvPr>
        </p:nvSpPr>
        <p:spPr>
          <a:xfrm>
            <a:off x="457200" y="1186075"/>
            <a:ext cx="4712363" cy="5048250"/>
          </a:xfrm>
        </p:spPr>
        <p:txBody>
          <a:bodyPr>
            <a:normAutofit/>
          </a:bodyPr>
          <a:lstStyle/>
          <a:p>
            <a:r>
              <a:rPr lang="en-US" sz="2400" dirty="0">
                <a:solidFill>
                  <a:srgbClr val="595959"/>
                </a:solidFill>
              </a:rPr>
              <a:t>Based on a decade + of research by the University of Tennessee</a:t>
            </a:r>
          </a:p>
          <a:p>
            <a:r>
              <a:rPr lang="en-US" sz="2400" dirty="0">
                <a:solidFill>
                  <a:srgbClr val="595959"/>
                </a:solidFill>
              </a:rPr>
              <a:t>Challenges procurement leaders to include more modern thinking into their procurement practices</a:t>
            </a:r>
          </a:p>
          <a:p>
            <a:r>
              <a:rPr lang="en-US" sz="2400" dirty="0">
                <a:solidFill>
                  <a:srgbClr val="595959"/>
                </a:solidFill>
              </a:rPr>
              <a:t>Introduces Sourcing Business Models theory – and provides a step-by-step roadmap for putting the theory into practice</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21753" t="7924" r="19159" b="9017"/>
          <a:stretch/>
        </p:blipFill>
        <p:spPr>
          <a:xfrm>
            <a:off x="5435665" y="1362500"/>
            <a:ext cx="3618638" cy="4695400"/>
          </a:xfrm>
          <a:prstGeom prst="rect">
            <a:avLst/>
          </a:prstGeom>
        </p:spPr>
      </p:pic>
      <p:sp>
        <p:nvSpPr>
          <p:cNvPr id="10" name="Rectangle 9"/>
          <p:cNvSpPr/>
          <p:nvPr/>
        </p:nvSpPr>
        <p:spPr>
          <a:xfrm>
            <a:off x="-1" y="6514794"/>
            <a:ext cx="5878287" cy="356968"/>
          </a:xfrm>
          <a:prstGeom prst="rect">
            <a:avLst/>
          </a:prstGeom>
        </p:spPr>
        <p:txBody>
          <a:bodyPr wrap="square" lIns="79195" tIns="39598" rIns="79195" bIns="39598">
            <a:spAutoFit/>
          </a:bodyPr>
          <a:lstStyle/>
          <a:p>
            <a:r>
              <a:rPr lang="en-US" sz="900" dirty="0">
                <a:solidFill>
                  <a:srgbClr val="5C5C5C"/>
                </a:solidFill>
              </a:rPr>
              <a:t>Source: STRATEGIC SOURCING IN THE NEW ECONOMY: HARNESSING THE POTENTIAL OF SOURCING BUSINESS MODELS FOR MODERN PROCUREMENT, Keith, Vitasek Manrodt &amp; Kling, Palgrave 2015</a:t>
            </a:r>
          </a:p>
        </p:txBody>
      </p:sp>
    </p:spTree>
    <p:extLst>
      <p:ext uri="{BB962C8B-B14F-4D97-AF65-F5344CB8AC3E}">
        <p14:creationId xmlns:p14="http://schemas.microsoft.com/office/powerpoint/2010/main" val="288727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A9724E5-0A80-3C41-8955-F8E17D92E2DB}" type="slidenum">
              <a:rPr lang="en-US" smtClean="0"/>
              <a:pPr/>
              <a:t>3</a:t>
            </a:fld>
            <a:endParaRPr lang="en-US" dirty="0"/>
          </a:p>
        </p:txBody>
      </p:sp>
      <p:sp>
        <p:nvSpPr>
          <p:cNvPr id="15" name="Rectangle 14"/>
          <p:cNvSpPr/>
          <p:nvPr/>
        </p:nvSpPr>
        <p:spPr>
          <a:xfrm>
            <a:off x="446559" y="1054023"/>
            <a:ext cx="8240241" cy="1311118"/>
          </a:xfrm>
          <a:prstGeom prst="rect">
            <a:avLst/>
          </a:prstGeom>
        </p:spPr>
        <p:txBody>
          <a:bodyPr wrap="square" lIns="91429" tIns="45715" rIns="91429" bIns="45715">
            <a:spAutoFit/>
          </a:bodyPr>
          <a:lstStyle/>
          <a:p>
            <a:pPr>
              <a:lnSpc>
                <a:spcPct val="90000"/>
              </a:lnSpc>
              <a:spcBef>
                <a:spcPts val="1776"/>
              </a:spcBef>
            </a:pPr>
            <a:r>
              <a:rPr lang="en-US" sz="2200" dirty="0">
                <a:solidFill>
                  <a:srgbClr val="5C5C5C"/>
                </a:solidFill>
              </a:rPr>
              <a:t>The conventional approach looks at sourcing from a “make” or “buy” decision. Most organizations use a transaction-based relationship and economic model when they “buy” goods or services.  </a:t>
            </a:r>
          </a:p>
        </p:txBody>
      </p:sp>
      <p:sp>
        <p:nvSpPr>
          <p:cNvPr id="11" name="Left-Right Arrow 10"/>
          <p:cNvSpPr/>
          <p:nvPr/>
        </p:nvSpPr>
        <p:spPr>
          <a:xfrm>
            <a:off x="457201" y="2416024"/>
            <a:ext cx="8229600" cy="1828335"/>
          </a:xfrm>
          <a:prstGeom prst="leftRightArrow">
            <a:avLst/>
          </a:prstGeom>
          <a:solidFill>
            <a:schemeClr val="tx1"/>
          </a:solidFill>
          <a:ln>
            <a:solidFill>
              <a:srgbClr val="5C5C5C"/>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b="1" dirty="0"/>
          </a:p>
        </p:txBody>
      </p:sp>
      <p:sp>
        <p:nvSpPr>
          <p:cNvPr id="16" name="TextBox 15"/>
          <p:cNvSpPr txBox="1"/>
          <p:nvPr/>
        </p:nvSpPr>
        <p:spPr>
          <a:xfrm>
            <a:off x="6810029" y="3055871"/>
            <a:ext cx="1082851" cy="523210"/>
          </a:xfrm>
          <a:prstGeom prst="rect">
            <a:avLst/>
          </a:prstGeom>
          <a:noFill/>
        </p:spPr>
        <p:txBody>
          <a:bodyPr wrap="none" lIns="91429" tIns="45715" rIns="91429" bIns="45715" rtlCol="0">
            <a:spAutoFit/>
          </a:bodyPr>
          <a:lstStyle/>
          <a:p>
            <a:r>
              <a:rPr lang="en-US" sz="2800" b="1" dirty="0">
                <a:solidFill>
                  <a:schemeClr val="bg1"/>
                </a:solidFill>
              </a:rPr>
              <a:t>Make</a:t>
            </a:r>
          </a:p>
        </p:txBody>
      </p:sp>
      <p:sp>
        <p:nvSpPr>
          <p:cNvPr id="17" name="TextBox 16"/>
          <p:cNvSpPr txBox="1"/>
          <p:nvPr/>
        </p:nvSpPr>
        <p:spPr>
          <a:xfrm>
            <a:off x="1277993" y="3055871"/>
            <a:ext cx="877141" cy="523210"/>
          </a:xfrm>
          <a:prstGeom prst="rect">
            <a:avLst/>
          </a:prstGeom>
          <a:noFill/>
        </p:spPr>
        <p:txBody>
          <a:bodyPr wrap="none" lIns="91429" tIns="45715" rIns="91429" bIns="45715" rtlCol="0">
            <a:spAutoFit/>
          </a:bodyPr>
          <a:lstStyle/>
          <a:p>
            <a:r>
              <a:rPr lang="en-US" sz="2800" b="1" dirty="0">
                <a:solidFill>
                  <a:schemeClr val="bg1"/>
                </a:solidFill>
              </a:rPr>
              <a:t>Buy</a:t>
            </a:r>
          </a:p>
        </p:txBody>
      </p:sp>
      <p:sp>
        <p:nvSpPr>
          <p:cNvPr id="18" name="TextBox 17"/>
          <p:cNvSpPr txBox="1"/>
          <p:nvPr/>
        </p:nvSpPr>
        <p:spPr>
          <a:xfrm>
            <a:off x="6785845" y="4386996"/>
            <a:ext cx="1900955" cy="1384995"/>
          </a:xfrm>
          <a:prstGeom prst="rect">
            <a:avLst/>
          </a:prstGeom>
          <a:noFill/>
        </p:spPr>
        <p:txBody>
          <a:bodyPr wrap="square" lIns="91429" tIns="45715" rIns="91429" bIns="45715" rtlCol="0">
            <a:spAutoFit/>
          </a:bodyPr>
          <a:lstStyle/>
          <a:p>
            <a:pPr algn="ctr"/>
            <a:r>
              <a:rPr lang="en-US" sz="2800" dirty="0">
                <a:solidFill>
                  <a:srgbClr val="5C5C5C"/>
                </a:solidFill>
              </a:rPr>
              <a:t>Create</a:t>
            </a:r>
          </a:p>
          <a:p>
            <a:pPr algn="ctr"/>
            <a:r>
              <a:rPr lang="en-US" sz="2800" dirty="0">
                <a:solidFill>
                  <a:srgbClr val="5C5C5C"/>
                </a:solidFill>
              </a:rPr>
              <a:t>“Corporate</a:t>
            </a:r>
          </a:p>
          <a:p>
            <a:pPr algn="ctr"/>
            <a:r>
              <a:rPr lang="en-US" sz="2800" dirty="0">
                <a:solidFill>
                  <a:srgbClr val="5C5C5C"/>
                </a:solidFill>
              </a:rPr>
              <a:t>Hierarchy”</a:t>
            </a:r>
          </a:p>
        </p:txBody>
      </p:sp>
      <p:sp>
        <p:nvSpPr>
          <p:cNvPr id="19" name="TextBox 18"/>
          <p:cNvSpPr txBox="1"/>
          <p:nvPr/>
        </p:nvSpPr>
        <p:spPr>
          <a:xfrm>
            <a:off x="457200" y="4602439"/>
            <a:ext cx="2290831" cy="954107"/>
          </a:xfrm>
          <a:prstGeom prst="rect">
            <a:avLst/>
          </a:prstGeom>
          <a:noFill/>
        </p:spPr>
        <p:txBody>
          <a:bodyPr wrap="square" lIns="91429" tIns="45715" rIns="91429" bIns="45715" rtlCol="0">
            <a:spAutoFit/>
          </a:bodyPr>
          <a:lstStyle/>
          <a:p>
            <a:pPr algn="ctr"/>
            <a:r>
              <a:rPr lang="en-US" sz="2800" dirty="0">
                <a:solidFill>
                  <a:srgbClr val="5C5C5C"/>
                </a:solidFill>
              </a:rPr>
              <a:t>Use</a:t>
            </a:r>
          </a:p>
          <a:p>
            <a:pPr algn="ctr"/>
            <a:r>
              <a:rPr lang="en-US" sz="2800" dirty="0">
                <a:solidFill>
                  <a:srgbClr val="5C5C5C"/>
                </a:solidFill>
              </a:rPr>
              <a:t>“The Market”</a:t>
            </a:r>
          </a:p>
        </p:txBody>
      </p:sp>
      <p:sp>
        <p:nvSpPr>
          <p:cNvPr id="3" name="Title 2"/>
          <p:cNvSpPr>
            <a:spLocks noGrp="1"/>
          </p:cNvSpPr>
          <p:nvPr>
            <p:ph type="title"/>
          </p:nvPr>
        </p:nvSpPr>
        <p:spPr/>
        <p:txBody>
          <a:bodyPr/>
          <a:lstStyle/>
          <a:p>
            <a:r>
              <a:rPr lang="en-US" dirty="0"/>
              <a:t>The Conventional Approach: Make vs Buy</a:t>
            </a:r>
          </a:p>
        </p:txBody>
      </p:sp>
    </p:spTree>
    <p:extLst>
      <p:ext uri="{BB962C8B-B14F-4D97-AF65-F5344CB8AC3E}">
        <p14:creationId xmlns:p14="http://schemas.microsoft.com/office/powerpoint/2010/main" val="110511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A9724E5-0A80-3C41-8955-F8E17D92E2DB}" type="slidenum">
              <a:rPr lang="en-US" smtClean="0">
                <a:latin typeface="+mn-lt"/>
              </a:rPr>
              <a:pPr/>
              <a:t>4</a:t>
            </a:fld>
            <a:endParaRPr lang="en-US" dirty="0">
              <a:latin typeface="+mn-lt"/>
            </a:endParaRPr>
          </a:p>
        </p:txBody>
      </p:sp>
      <p:sp>
        <p:nvSpPr>
          <p:cNvPr id="7" name="Left-Right Arrow 6"/>
          <p:cNvSpPr/>
          <p:nvPr/>
        </p:nvSpPr>
        <p:spPr>
          <a:xfrm>
            <a:off x="446560" y="3376931"/>
            <a:ext cx="8240241" cy="1828335"/>
          </a:xfrm>
          <a:prstGeom prst="leftRightArrow">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dirty="0"/>
          </a:p>
        </p:txBody>
      </p:sp>
      <p:sp>
        <p:nvSpPr>
          <p:cNvPr id="8" name="TextBox 7"/>
          <p:cNvSpPr txBox="1"/>
          <p:nvPr/>
        </p:nvSpPr>
        <p:spPr>
          <a:xfrm>
            <a:off x="6810031" y="4026828"/>
            <a:ext cx="1062689" cy="523210"/>
          </a:xfrm>
          <a:prstGeom prst="rect">
            <a:avLst/>
          </a:prstGeom>
          <a:noFill/>
        </p:spPr>
        <p:txBody>
          <a:bodyPr wrap="none" lIns="91429" tIns="45715" rIns="91429" bIns="45715" rtlCol="0">
            <a:spAutoFit/>
          </a:bodyPr>
          <a:lstStyle/>
          <a:p>
            <a:r>
              <a:rPr lang="en-US" sz="2800" dirty="0">
                <a:solidFill>
                  <a:schemeClr val="bg1"/>
                </a:solidFill>
              </a:rPr>
              <a:t>Make</a:t>
            </a:r>
          </a:p>
        </p:txBody>
      </p:sp>
      <p:sp>
        <p:nvSpPr>
          <p:cNvPr id="12" name="TextBox 11"/>
          <p:cNvSpPr txBox="1"/>
          <p:nvPr/>
        </p:nvSpPr>
        <p:spPr>
          <a:xfrm>
            <a:off x="1254845" y="4026828"/>
            <a:ext cx="803378" cy="523210"/>
          </a:xfrm>
          <a:prstGeom prst="rect">
            <a:avLst/>
          </a:prstGeom>
          <a:noFill/>
        </p:spPr>
        <p:txBody>
          <a:bodyPr wrap="none" lIns="91429" tIns="45715" rIns="91429" bIns="45715" rtlCol="0">
            <a:spAutoFit/>
          </a:bodyPr>
          <a:lstStyle/>
          <a:p>
            <a:r>
              <a:rPr lang="en-US" sz="2800" dirty="0">
                <a:solidFill>
                  <a:schemeClr val="bg1"/>
                </a:solidFill>
              </a:rPr>
              <a:t>Buy</a:t>
            </a:r>
          </a:p>
        </p:txBody>
      </p:sp>
      <p:sp>
        <p:nvSpPr>
          <p:cNvPr id="13" name="TextBox 12"/>
          <p:cNvSpPr txBox="1"/>
          <p:nvPr/>
        </p:nvSpPr>
        <p:spPr>
          <a:xfrm>
            <a:off x="6479933" y="4859829"/>
            <a:ext cx="1471861" cy="1061819"/>
          </a:xfrm>
          <a:prstGeom prst="rect">
            <a:avLst/>
          </a:prstGeom>
          <a:noFill/>
        </p:spPr>
        <p:txBody>
          <a:bodyPr wrap="none" lIns="91429" tIns="45715" rIns="91429" bIns="45715" rtlCol="0">
            <a:spAutoFit/>
          </a:bodyPr>
          <a:lstStyle/>
          <a:p>
            <a:pPr algn="ctr"/>
            <a:r>
              <a:rPr lang="en-US" sz="2100" dirty="0">
                <a:solidFill>
                  <a:srgbClr val="5C5C5C"/>
                </a:solidFill>
              </a:rPr>
              <a:t>Create</a:t>
            </a:r>
          </a:p>
          <a:p>
            <a:pPr algn="ctr"/>
            <a:r>
              <a:rPr lang="en-US" sz="2100" dirty="0">
                <a:solidFill>
                  <a:srgbClr val="5C5C5C"/>
                </a:solidFill>
              </a:rPr>
              <a:t>“Corporate</a:t>
            </a:r>
          </a:p>
          <a:p>
            <a:pPr algn="ctr"/>
            <a:r>
              <a:rPr lang="en-US" sz="2100" dirty="0">
                <a:solidFill>
                  <a:srgbClr val="5C5C5C"/>
                </a:solidFill>
              </a:rPr>
              <a:t>Hierarchy”</a:t>
            </a:r>
          </a:p>
        </p:txBody>
      </p:sp>
      <p:sp>
        <p:nvSpPr>
          <p:cNvPr id="14" name="TextBox 13"/>
          <p:cNvSpPr txBox="1"/>
          <p:nvPr/>
        </p:nvSpPr>
        <p:spPr>
          <a:xfrm>
            <a:off x="446558" y="4898082"/>
            <a:ext cx="2595242" cy="745795"/>
          </a:xfrm>
          <a:prstGeom prst="rect">
            <a:avLst/>
          </a:prstGeom>
          <a:noFill/>
        </p:spPr>
        <p:txBody>
          <a:bodyPr wrap="square" lIns="91429" tIns="45715" rIns="91429" bIns="45715" rtlCol="0">
            <a:spAutoFit/>
          </a:bodyPr>
          <a:lstStyle/>
          <a:p>
            <a:pPr algn="ctr"/>
            <a:r>
              <a:rPr lang="en-US" sz="2100" dirty="0">
                <a:solidFill>
                  <a:srgbClr val="5C5C5C"/>
                </a:solidFill>
              </a:rPr>
              <a:t>Use</a:t>
            </a:r>
          </a:p>
          <a:p>
            <a:pPr algn="ctr"/>
            <a:r>
              <a:rPr lang="en-US" sz="2100" dirty="0">
                <a:solidFill>
                  <a:srgbClr val="5C5C5C"/>
                </a:solidFill>
              </a:rPr>
              <a:t>“The Market”</a:t>
            </a:r>
          </a:p>
        </p:txBody>
      </p:sp>
      <p:sp>
        <p:nvSpPr>
          <p:cNvPr id="3" name="Oval 2"/>
          <p:cNvSpPr/>
          <p:nvPr/>
        </p:nvSpPr>
        <p:spPr>
          <a:xfrm>
            <a:off x="2428167" y="3096669"/>
            <a:ext cx="4228358" cy="2609914"/>
          </a:xfrm>
          <a:prstGeom prst="ellipse">
            <a:avLst/>
          </a:prstGeom>
          <a:solidFill>
            <a:srgbClr val="F87F00"/>
          </a:solidFill>
          <a:ln w="57150" cmpd="sng">
            <a:no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p>
        </p:txBody>
      </p:sp>
      <p:sp>
        <p:nvSpPr>
          <p:cNvPr id="4" name="TextBox 3"/>
          <p:cNvSpPr txBox="1"/>
          <p:nvPr/>
        </p:nvSpPr>
        <p:spPr>
          <a:xfrm>
            <a:off x="2902637" y="3174858"/>
            <a:ext cx="3180629" cy="1815871"/>
          </a:xfrm>
          <a:prstGeom prst="rect">
            <a:avLst/>
          </a:prstGeom>
          <a:noFill/>
        </p:spPr>
        <p:txBody>
          <a:bodyPr wrap="square" lIns="91429" tIns="45715" rIns="91429" bIns="45715" rtlCol="0">
            <a:spAutoFit/>
          </a:bodyPr>
          <a:lstStyle/>
          <a:p>
            <a:pPr algn="ctr"/>
            <a:r>
              <a:rPr lang="en-US" sz="2800" b="1" dirty="0">
                <a:solidFill>
                  <a:schemeClr val="bg1"/>
                </a:solidFill>
              </a:rPr>
              <a:t>There is a </a:t>
            </a:r>
          </a:p>
          <a:p>
            <a:pPr algn="ctr"/>
            <a:r>
              <a:rPr lang="en-US" sz="2800" b="1" dirty="0">
                <a:solidFill>
                  <a:schemeClr val="bg1"/>
                </a:solidFill>
              </a:rPr>
              <a:t>whole playground </a:t>
            </a:r>
          </a:p>
          <a:p>
            <a:pPr algn="ctr"/>
            <a:r>
              <a:rPr lang="en-US" sz="2800" b="1" dirty="0">
                <a:solidFill>
                  <a:schemeClr val="bg1"/>
                </a:solidFill>
              </a:rPr>
              <a:t>in the middle!</a:t>
            </a:r>
          </a:p>
        </p:txBody>
      </p:sp>
      <p:sp>
        <p:nvSpPr>
          <p:cNvPr id="5" name="TextBox 4"/>
          <p:cNvSpPr txBox="1"/>
          <p:nvPr/>
        </p:nvSpPr>
        <p:spPr>
          <a:xfrm>
            <a:off x="2860728" y="5088375"/>
            <a:ext cx="3517027" cy="419914"/>
          </a:xfrm>
          <a:prstGeom prst="rect">
            <a:avLst/>
          </a:prstGeom>
          <a:noFill/>
        </p:spPr>
        <p:txBody>
          <a:bodyPr wrap="square" lIns="91429" tIns="45715" rIns="91429" bIns="45715" rtlCol="0">
            <a:spAutoFit/>
          </a:bodyPr>
          <a:lstStyle/>
          <a:p>
            <a:pPr algn="ctr"/>
            <a:r>
              <a:rPr lang="en-US" sz="2100" b="1" dirty="0">
                <a:solidFill>
                  <a:schemeClr val="bg1"/>
                </a:solidFill>
              </a:rPr>
              <a:t>“Hybrid” Approach</a:t>
            </a:r>
          </a:p>
        </p:txBody>
      </p:sp>
      <p:sp>
        <p:nvSpPr>
          <p:cNvPr id="6" name="Rectangle 5"/>
          <p:cNvSpPr/>
          <p:nvPr/>
        </p:nvSpPr>
        <p:spPr>
          <a:xfrm>
            <a:off x="446558" y="1024158"/>
            <a:ext cx="8240242" cy="1643517"/>
          </a:xfrm>
          <a:prstGeom prst="rect">
            <a:avLst/>
          </a:prstGeom>
        </p:spPr>
        <p:txBody>
          <a:bodyPr wrap="square" lIns="91429" tIns="45715" rIns="91429" bIns="45715">
            <a:spAutoFit/>
          </a:bodyPr>
          <a:lstStyle/>
          <a:p>
            <a:pPr>
              <a:lnSpc>
                <a:spcPct val="90000"/>
              </a:lnSpc>
              <a:spcBef>
                <a:spcPts val="1776"/>
              </a:spcBef>
            </a:pPr>
            <a:r>
              <a:rPr lang="en-US" sz="2800" dirty="0">
                <a:solidFill>
                  <a:srgbClr val="5C5C5C"/>
                </a:solidFill>
              </a:rPr>
              <a:t>Dr. Oliver Williamson’s Nobel Prize work suggested organizations consider a “hybrid” approach using more flexible relational contracts for strategic supplier relationships.</a:t>
            </a:r>
          </a:p>
        </p:txBody>
      </p:sp>
      <p:sp>
        <p:nvSpPr>
          <p:cNvPr id="18" name="Rectangle 17"/>
          <p:cNvSpPr/>
          <p:nvPr/>
        </p:nvSpPr>
        <p:spPr>
          <a:xfrm>
            <a:off x="-1" y="6491821"/>
            <a:ext cx="5878287" cy="356968"/>
          </a:xfrm>
          <a:prstGeom prst="rect">
            <a:avLst/>
          </a:prstGeom>
        </p:spPr>
        <p:txBody>
          <a:bodyPr wrap="square" lIns="79195" tIns="39598" rIns="79195" bIns="39598">
            <a:spAutoFit/>
          </a:bodyPr>
          <a:lstStyle/>
          <a:p>
            <a:r>
              <a:rPr lang="en-US" sz="900" dirty="0">
                <a:solidFill>
                  <a:srgbClr val="5C5C5C"/>
                </a:solidFill>
              </a:rPr>
              <a:t>Source: STRATEGIC SOURCING IN THE NEW ECONOMY: HARNESSING THE POTENTIAL OF SOURCING BUSINESS MODELS FOR MODERN PROCUREMENT, Keith, Vitasek Manrodt &amp; Kling, Palgrave 2015</a:t>
            </a:r>
          </a:p>
        </p:txBody>
      </p:sp>
      <p:sp>
        <p:nvSpPr>
          <p:cNvPr id="9" name="Title 8"/>
          <p:cNvSpPr>
            <a:spLocks noGrp="1"/>
          </p:cNvSpPr>
          <p:nvPr>
            <p:ph type="title"/>
          </p:nvPr>
        </p:nvSpPr>
        <p:spPr/>
        <p:txBody>
          <a:bodyPr/>
          <a:lstStyle/>
          <a:p>
            <a:r>
              <a:rPr lang="en-US" dirty="0"/>
              <a:t>A New View: a “Hybrid” Approach</a:t>
            </a:r>
          </a:p>
        </p:txBody>
      </p:sp>
    </p:spTree>
    <p:extLst>
      <p:ext uri="{BB962C8B-B14F-4D97-AF65-F5344CB8AC3E}">
        <p14:creationId xmlns:p14="http://schemas.microsoft.com/office/powerpoint/2010/main" val="109294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0"/>
          </p:nvPr>
        </p:nvSpPr>
        <p:spPr>
          <a:prstGeom prst="rect">
            <a:avLst/>
          </a:prstGeom>
        </p:spPr>
        <p:txBody>
          <a:bodyPr lIns="79233" tIns="39616" rIns="79233" bIns="39616"/>
          <a:lstStyle/>
          <a:p>
            <a:fld id="{6C88D3E2-AE3E-41C8-8107-0C5FA8BACED7}" type="slidenum">
              <a:rPr lang="en-US" smtClean="0"/>
              <a:pPr/>
              <a:t>5</a:t>
            </a:fld>
            <a:endParaRPr lang="en-US" dirty="0"/>
          </a:p>
        </p:txBody>
      </p:sp>
      <p:sp>
        <p:nvSpPr>
          <p:cNvPr id="2" name="Title 1"/>
          <p:cNvSpPr>
            <a:spLocks noGrp="1"/>
          </p:cNvSpPr>
          <p:nvPr>
            <p:ph type="title"/>
          </p:nvPr>
        </p:nvSpPr>
        <p:spPr/>
        <p:txBody>
          <a:bodyPr>
            <a:normAutofit/>
          </a:bodyPr>
          <a:lstStyle/>
          <a:p>
            <a:r>
              <a:rPr lang="en-US" dirty="0"/>
              <a:t>Sourcing Business Model Theory</a:t>
            </a:r>
          </a:p>
        </p:txBody>
      </p:sp>
      <p:sp>
        <p:nvSpPr>
          <p:cNvPr id="14" name="Rectangle 13"/>
          <p:cNvSpPr/>
          <p:nvPr/>
        </p:nvSpPr>
        <p:spPr>
          <a:xfrm>
            <a:off x="403671" y="6437733"/>
            <a:ext cx="6731218" cy="356986"/>
          </a:xfrm>
          <a:prstGeom prst="rect">
            <a:avLst/>
          </a:prstGeom>
        </p:spPr>
        <p:txBody>
          <a:bodyPr wrap="square" lIns="79214" tIns="39607" rIns="79214" bIns="39607">
            <a:spAutoFit/>
          </a:bodyPr>
          <a:lstStyle/>
          <a:p>
            <a:r>
              <a:rPr lang="en-US" sz="900" dirty="0">
                <a:solidFill>
                  <a:srgbClr val="5C5C5C"/>
                </a:solidFill>
              </a:rPr>
              <a:t>Source: STRATEGIC SOURCING IN THE NEW ECONOMY: HARNESSING THE POTENTIAL OF SOURCING BUSINESS MODELS FOR MODERN PROCUREMENT, Keith, Vitasek Manrodt &amp; Kling, Palgrave 2015</a:t>
            </a:r>
          </a:p>
        </p:txBody>
      </p:sp>
      <p:sp>
        <p:nvSpPr>
          <p:cNvPr id="3" name="Rectangle 2"/>
          <p:cNvSpPr/>
          <p:nvPr/>
        </p:nvSpPr>
        <p:spPr>
          <a:xfrm>
            <a:off x="2878114" y="4804296"/>
            <a:ext cx="5928602" cy="1143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9233" tIns="39616" rIns="79233" bIns="39616" rtlCol="0" anchor="ctr"/>
          <a:lstStyle/>
          <a:p>
            <a:pPr algn="ctr"/>
            <a:endParaRPr lang="en-US"/>
          </a:p>
        </p:txBody>
      </p:sp>
      <p:graphicFrame>
        <p:nvGraphicFramePr>
          <p:cNvPr id="16" name="Table 15"/>
          <p:cNvGraphicFramePr>
            <a:graphicFrameLocks noGrp="1"/>
          </p:cNvGraphicFramePr>
          <p:nvPr>
            <p:extLst/>
          </p:nvPr>
        </p:nvGraphicFramePr>
        <p:xfrm>
          <a:off x="115907" y="4111092"/>
          <a:ext cx="8925189" cy="1797002"/>
        </p:xfrm>
        <a:graphic>
          <a:graphicData uri="http://schemas.openxmlformats.org/drawingml/2006/table">
            <a:tbl>
              <a:tblPr firstRow="1" bandRow="1">
                <a:tableStyleId>{5C22544A-7EE6-4342-B048-85BDC9FD1C3A}</a:tableStyleId>
              </a:tblPr>
              <a:tblGrid>
                <a:gridCol w="1275027">
                  <a:extLst>
                    <a:ext uri="{9D8B030D-6E8A-4147-A177-3AD203B41FA5}">
                      <a16:colId xmlns:a16="http://schemas.microsoft.com/office/drawing/2014/main" val="20000"/>
                    </a:ext>
                  </a:extLst>
                </a:gridCol>
                <a:gridCol w="1275027">
                  <a:extLst>
                    <a:ext uri="{9D8B030D-6E8A-4147-A177-3AD203B41FA5}">
                      <a16:colId xmlns:a16="http://schemas.microsoft.com/office/drawing/2014/main" val="20001"/>
                    </a:ext>
                  </a:extLst>
                </a:gridCol>
                <a:gridCol w="1081791">
                  <a:extLst>
                    <a:ext uri="{9D8B030D-6E8A-4147-A177-3AD203B41FA5}">
                      <a16:colId xmlns:a16="http://schemas.microsoft.com/office/drawing/2014/main" val="20002"/>
                    </a:ext>
                  </a:extLst>
                </a:gridCol>
                <a:gridCol w="1468263">
                  <a:extLst>
                    <a:ext uri="{9D8B030D-6E8A-4147-A177-3AD203B41FA5}">
                      <a16:colId xmlns:a16="http://schemas.microsoft.com/office/drawing/2014/main" val="20003"/>
                    </a:ext>
                  </a:extLst>
                </a:gridCol>
                <a:gridCol w="1275027">
                  <a:extLst>
                    <a:ext uri="{9D8B030D-6E8A-4147-A177-3AD203B41FA5}">
                      <a16:colId xmlns:a16="http://schemas.microsoft.com/office/drawing/2014/main" val="20004"/>
                    </a:ext>
                  </a:extLst>
                </a:gridCol>
                <a:gridCol w="1275027">
                  <a:extLst>
                    <a:ext uri="{9D8B030D-6E8A-4147-A177-3AD203B41FA5}">
                      <a16:colId xmlns:a16="http://schemas.microsoft.com/office/drawing/2014/main" val="20005"/>
                    </a:ext>
                  </a:extLst>
                </a:gridCol>
                <a:gridCol w="1275027">
                  <a:extLst>
                    <a:ext uri="{9D8B030D-6E8A-4147-A177-3AD203B41FA5}">
                      <a16:colId xmlns:a16="http://schemas.microsoft.com/office/drawing/2014/main" val="20006"/>
                    </a:ext>
                  </a:extLst>
                </a:gridCol>
              </a:tblGrid>
              <a:tr h="547559">
                <a:tc gridSpan="2">
                  <a:txBody>
                    <a:bodyPr/>
                    <a:lstStyle/>
                    <a:p>
                      <a:pPr algn="ctr"/>
                      <a:r>
                        <a:rPr lang="en-US" sz="1400" dirty="0"/>
                        <a:t>TRANSACTIONAL</a:t>
                      </a:r>
                    </a:p>
                  </a:txBody>
                  <a:tcPr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en-US" sz="1400" dirty="0"/>
                    </a:p>
                  </a:txBody>
                  <a:tcPr/>
                </a:tc>
                <a:tc gridSpan="3">
                  <a:txBody>
                    <a:bodyPr/>
                    <a:lstStyle/>
                    <a:p>
                      <a:pPr algn="ctr"/>
                      <a:r>
                        <a:rPr lang="en-US" sz="1400" dirty="0"/>
                        <a:t>RELATIONAL</a:t>
                      </a:r>
                    </a:p>
                  </a:txBody>
                  <a:tcPr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en-US" sz="1400" dirty="0"/>
                    </a:p>
                  </a:txBody>
                  <a:tcPr/>
                </a:tc>
                <a:tc hMerge="1">
                  <a:txBody>
                    <a:bodyPr/>
                    <a:lstStyle/>
                    <a:p>
                      <a:endParaRPr lang="en-US" sz="1400" dirty="0"/>
                    </a:p>
                  </a:txBody>
                  <a:tcPr/>
                </a:tc>
                <a:tc gridSpan="2">
                  <a:txBody>
                    <a:bodyPr/>
                    <a:lstStyle/>
                    <a:p>
                      <a:pPr algn="ctr"/>
                      <a:r>
                        <a:rPr lang="en-US" sz="1400" dirty="0"/>
                        <a:t>INVESTMENT</a:t>
                      </a:r>
                    </a:p>
                  </a:txBody>
                  <a:tcPr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50000"/>
                      </a:schemeClr>
                    </a:solidFill>
                  </a:tcPr>
                </a:tc>
                <a:tc hMerge="1">
                  <a:txBody>
                    <a:bodyPr/>
                    <a:lstStyle/>
                    <a:p>
                      <a:endParaRPr lang="en-US" sz="1400" dirty="0"/>
                    </a:p>
                  </a:txBody>
                  <a:tcPr/>
                </a:tc>
                <a:extLst>
                  <a:ext uri="{0D108BD9-81ED-4DB2-BD59-A6C34878D82A}">
                    <a16:rowId xmlns:a16="http://schemas.microsoft.com/office/drawing/2014/main" val="10000"/>
                  </a:ext>
                </a:extLst>
              </a:tr>
              <a:tr h="1249443">
                <a:tc>
                  <a:txBody>
                    <a:bodyPr/>
                    <a:lstStyle/>
                    <a:p>
                      <a:pPr algn="ctr"/>
                      <a:r>
                        <a:rPr lang="en-US" sz="1400" dirty="0"/>
                        <a:t>Basic</a:t>
                      </a:r>
                    </a:p>
                    <a:p>
                      <a:pPr algn="ctr"/>
                      <a:r>
                        <a:rPr lang="en-US" sz="1400" dirty="0"/>
                        <a:t>Provider</a:t>
                      </a:r>
                    </a:p>
                    <a:p>
                      <a:pPr algn="ctr"/>
                      <a:r>
                        <a:rPr lang="en-US" sz="1400" dirty="0"/>
                        <a:t>Model</a:t>
                      </a:r>
                    </a:p>
                  </a:txBody>
                  <a:tcPr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Approved</a:t>
                      </a:r>
                    </a:p>
                    <a:p>
                      <a:pPr algn="ctr"/>
                      <a:r>
                        <a:rPr lang="en-US" sz="1400" dirty="0"/>
                        <a:t>Provider</a:t>
                      </a:r>
                    </a:p>
                    <a:p>
                      <a:pPr algn="ctr"/>
                      <a:r>
                        <a:rPr lang="en-US" sz="1400" dirty="0"/>
                        <a:t>Model</a:t>
                      </a:r>
                    </a:p>
                  </a:txBody>
                  <a:tcPr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Preferred</a:t>
                      </a:r>
                    </a:p>
                    <a:p>
                      <a:pPr algn="ctr"/>
                      <a:r>
                        <a:rPr lang="en-US" sz="1400" dirty="0"/>
                        <a:t>Provider</a:t>
                      </a:r>
                    </a:p>
                    <a:p>
                      <a:pPr algn="ctr"/>
                      <a:r>
                        <a:rPr lang="en-US" sz="1400" dirty="0"/>
                        <a:t>Model</a:t>
                      </a:r>
                    </a:p>
                  </a:txBody>
                  <a:tcPr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Performance</a:t>
                      </a:r>
                    </a:p>
                    <a:p>
                      <a:pPr algn="ctr"/>
                      <a:r>
                        <a:rPr lang="en-US" sz="1400" dirty="0"/>
                        <a:t>Based / Managed</a:t>
                      </a:r>
                    </a:p>
                    <a:p>
                      <a:pPr algn="ctr"/>
                      <a:r>
                        <a:rPr lang="en-US" sz="1400" dirty="0"/>
                        <a:t>Services Model</a:t>
                      </a:r>
                    </a:p>
                  </a:txBody>
                  <a:tcPr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Vested</a:t>
                      </a:r>
                    </a:p>
                    <a:p>
                      <a:pPr algn="ctr"/>
                      <a:r>
                        <a:rPr lang="en-US" sz="1400" dirty="0"/>
                        <a:t>Business</a:t>
                      </a:r>
                    </a:p>
                    <a:p>
                      <a:pPr algn="ctr"/>
                      <a:r>
                        <a:rPr lang="en-US" sz="1400" dirty="0"/>
                        <a:t>Model</a:t>
                      </a:r>
                    </a:p>
                  </a:txBody>
                  <a:tcPr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Shared</a:t>
                      </a:r>
                    </a:p>
                    <a:p>
                      <a:pPr algn="ctr"/>
                      <a:r>
                        <a:rPr lang="en-US" sz="1400" dirty="0"/>
                        <a:t>Services</a:t>
                      </a:r>
                    </a:p>
                    <a:p>
                      <a:pPr algn="ctr"/>
                      <a:r>
                        <a:rPr lang="en-US" sz="1400" dirty="0"/>
                        <a:t>Model</a:t>
                      </a:r>
                    </a:p>
                  </a:txBody>
                  <a:tcPr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400" dirty="0"/>
                        <a:t>Equity</a:t>
                      </a:r>
                    </a:p>
                    <a:p>
                      <a:pPr algn="ctr"/>
                      <a:r>
                        <a:rPr lang="en-US" sz="1400" dirty="0"/>
                        <a:t>Partnerships</a:t>
                      </a:r>
                    </a:p>
                  </a:txBody>
                  <a:tcPr marT="91440" marB="9144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bl>
          </a:graphicData>
        </a:graphic>
      </p:graphicFrame>
      <p:sp>
        <p:nvSpPr>
          <p:cNvPr id="17" name="TextBox 16"/>
          <p:cNvSpPr txBox="1"/>
          <p:nvPr/>
        </p:nvSpPr>
        <p:spPr>
          <a:xfrm>
            <a:off x="3126821" y="3661607"/>
            <a:ext cx="2903359" cy="369332"/>
          </a:xfrm>
          <a:prstGeom prst="rect">
            <a:avLst/>
          </a:prstGeom>
          <a:noFill/>
        </p:spPr>
        <p:txBody>
          <a:bodyPr wrap="none" rtlCol="0">
            <a:spAutoFit/>
          </a:bodyPr>
          <a:lstStyle/>
          <a:p>
            <a:r>
              <a:rPr lang="en-US" b="1" dirty="0"/>
              <a:t>SOURCING CONTINUUM</a:t>
            </a:r>
          </a:p>
        </p:txBody>
      </p:sp>
      <p:sp>
        <p:nvSpPr>
          <p:cNvPr id="12" name="TextBox 11"/>
          <p:cNvSpPr txBox="1"/>
          <p:nvPr/>
        </p:nvSpPr>
        <p:spPr>
          <a:xfrm>
            <a:off x="596592" y="2241627"/>
            <a:ext cx="1377300" cy="430887"/>
          </a:xfrm>
          <a:prstGeom prst="rect">
            <a:avLst/>
          </a:prstGeom>
          <a:noFill/>
        </p:spPr>
        <p:txBody>
          <a:bodyPr wrap="none" rtlCol="0">
            <a:spAutoFit/>
          </a:bodyPr>
          <a:lstStyle/>
          <a:p>
            <a:r>
              <a:rPr lang="en-US" sz="2200" b="1" dirty="0"/>
              <a:t>“Market”</a:t>
            </a:r>
          </a:p>
        </p:txBody>
      </p:sp>
      <p:sp>
        <p:nvSpPr>
          <p:cNvPr id="13" name="TextBox 12"/>
          <p:cNvSpPr txBox="1"/>
          <p:nvPr/>
        </p:nvSpPr>
        <p:spPr>
          <a:xfrm>
            <a:off x="6869235" y="2241626"/>
            <a:ext cx="1817565" cy="430887"/>
          </a:xfrm>
          <a:prstGeom prst="rect">
            <a:avLst/>
          </a:prstGeom>
          <a:noFill/>
        </p:spPr>
        <p:txBody>
          <a:bodyPr wrap="square" rtlCol="0">
            <a:spAutoFit/>
          </a:bodyPr>
          <a:lstStyle/>
          <a:p>
            <a:r>
              <a:rPr lang="en-US" sz="2200" b="1" dirty="0"/>
              <a:t>“Hierarchy”</a:t>
            </a:r>
          </a:p>
        </p:txBody>
      </p:sp>
      <p:sp>
        <p:nvSpPr>
          <p:cNvPr id="19" name="TextBox 18"/>
          <p:cNvSpPr txBox="1"/>
          <p:nvPr/>
        </p:nvSpPr>
        <p:spPr>
          <a:xfrm>
            <a:off x="3897865" y="2241627"/>
            <a:ext cx="1361270" cy="430887"/>
          </a:xfrm>
          <a:prstGeom prst="rect">
            <a:avLst/>
          </a:prstGeom>
          <a:noFill/>
        </p:spPr>
        <p:txBody>
          <a:bodyPr wrap="none" rtlCol="0">
            <a:spAutoFit/>
          </a:bodyPr>
          <a:lstStyle/>
          <a:p>
            <a:r>
              <a:rPr lang="en-US" sz="2200" b="1" dirty="0"/>
              <a:t>“Hybrid”</a:t>
            </a:r>
          </a:p>
        </p:txBody>
      </p:sp>
      <p:sp>
        <p:nvSpPr>
          <p:cNvPr id="20" name="Down Arrow 19"/>
          <p:cNvSpPr/>
          <p:nvPr/>
        </p:nvSpPr>
        <p:spPr>
          <a:xfrm>
            <a:off x="912374" y="2752667"/>
            <a:ext cx="745736" cy="739224"/>
          </a:xfrm>
          <a:prstGeom prst="downArrow">
            <a:avLst/>
          </a:prstGeom>
          <a:gradFill flip="none" rotWithShape="1">
            <a:gsLst>
              <a:gs pos="0">
                <a:schemeClr val="accent1"/>
              </a:gs>
              <a:gs pos="60000">
                <a:schemeClr val="accent1">
                  <a:lumMod val="20000"/>
                  <a:lumOff val="80000"/>
                </a:schemeClr>
              </a:gs>
              <a:gs pos="100000">
                <a:schemeClr val="bg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Down Arrow 20"/>
          <p:cNvSpPr/>
          <p:nvPr/>
        </p:nvSpPr>
        <p:spPr>
          <a:xfrm>
            <a:off x="7405149" y="2752667"/>
            <a:ext cx="745736" cy="739224"/>
          </a:xfrm>
          <a:prstGeom prst="downArrow">
            <a:avLst/>
          </a:prstGeom>
          <a:gradFill flip="none" rotWithShape="1">
            <a:gsLst>
              <a:gs pos="0">
                <a:schemeClr val="accent1"/>
              </a:gs>
              <a:gs pos="60000">
                <a:schemeClr val="accent1">
                  <a:lumMod val="20000"/>
                  <a:lumOff val="80000"/>
                </a:schemeClr>
              </a:gs>
              <a:gs pos="100000">
                <a:schemeClr val="bg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Down Arrow 21"/>
          <p:cNvSpPr/>
          <p:nvPr/>
        </p:nvSpPr>
        <p:spPr>
          <a:xfrm>
            <a:off x="4205632" y="2757038"/>
            <a:ext cx="745736" cy="739224"/>
          </a:xfrm>
          <a:prstGeom prst="downArrow">
            <a:avLst/>
          </a:prstGeom>
          <a:gradFill flip="none" rotWithShape="1">
            <a:gsLst>
              <a:gs pos="0">
                <a:schemeClr val="accent1"/>
              </a:gs>
              <a:gs pos="60000">
                <a:schemeClr val="accent1">
                  <a:lumMod val="20000"/>
                  <a:lumOff val="80000"/>
                </a:schemeClr>
              </a:gs>
              <a:gs pos="100000">
                <a:schemeClr val="bg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Left-Right Arrow 22"/>
          <p:cNvSpPr/>
          <p:nvPr/>
        </p:nvSpPr>
        <p:spPr>
          <a:xfrm>
            <a:off x="88733" y="1467744"/>
            <a:ext cx="8965571" cy="783902"/>
          </a:xfrm>
          <a:prstGeom prst="leftRightArrow">
            <a:avLst/>
          </a:prstGeom>
          <a:solidFill>
            <a:srgbClr val="5C5C5C"/>
          </a:solidFill>
          <a:ln>
            <a:solidFill>
              <a:srgbClr val="5C5C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24" name="TextBox 23"/>
          <p:cNvSpPr txBox="1"/>
          <p:nvPr/>
        </p:nvSpPr>
        <p:spPr>
          <a:xfrm>
            <a:off x="403671" y="1628862"/>
            <a:ext cx="835485" cy="461665"/>
          </a:xfrm>
          <a:prstGeom prst="rect">
            <a:avLst/>
          </a:prstGeom>
          <a:noFill/>
        </p:spPr>
        <p:txBody>
          <a:bodyPr wrap="none" rtlCol="0">
            <a:spAutoFit/>
          </a:bodyPr>
          <a:lstStyle/>
          <a:p>
            <a:r>
              <a:rPr lang="en-US" sz="2400" b="1" dirty="0">
                <a:solidFill>
                  <a:schemeClr val="bg1"/>
                </a:solidFill>
              </a:rPr>
              <a:t>BUY</a:t>
            </a:r>
          </a:p>
        </p:txBody>
      </p:sp>
      <p:sp>
        <p:nvSpPr>
          <p:cNvPr id="25" name="TextBox 24"/>
          <p:cNvSpPr txBox="1"/>
          <p:nvPr/>
        </p:nvSpPr>
        <p:spPr>
          <a:xfrm>
            <a:off x="7683708" y="1632601"/>
            <a:ext cx="1090864" cy="461665"/>
          </a:xfrm>
          <a:prstGeom prst="rect">
            <a:avLst/>
          </a:prstGeom>
          <a:noFill/>
        </p:spPr>
        <p:txBody>
          <a:bodyPr wrap="none" rtlCol="0">
            <a:spAutoFit/>
          </a:bodyPr>
          <a:lstStyle/>
          <a:p>
            <a:r>
              <a:rPr lang="en-US" sz="2400" b="1" dirty="0">
                <a:solidFill>
                  <a:schemeClr val="bg1"/>
                </a:solidFill>
              </a:rPr>
              <a:t>MAKE</a:t>
            </a:r>
          </a:p>
        </p:txBody>
      </p:sp>
    </p:spTree>
    <p:extLst>
      <p:ext uri="{BB962C8B-B14F-4D97-AF65-F5344CB8AC3E}">
        <p14:creationId xmlns:p14="http://schemas.microsoft.com/office/powerpoint/2010/main" val="136172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prstGeom prst="rect">
            <a:avLst/>
          </a:prstGeom>
        </p:spPr>
        <p:txBody>
          <a:bodyPr>
            <a:normAutofit fontScale="92500" lnSpcReduction="10000"/>
          </a:bodyPr>
          <a:lstStyle/>
          <a:p>
            <a:r>
              <a:rPr lang="en-US" dirty="0"/>
              <a:t>A Sourcing Business Model is a combination of an organizations </a:t>
            </a:r>
            <a:r>
              <a:rPr lang="en-US" b="1" dirty="0"/>
              <a:t>Relationship Model </a:t>
            </a:r>
            <a:r>
              <a:rPr lang="en-US" dirty="0"/>
              <a:t>and </a:t>
            </a:r>
            <a:r>
              <a:rPr lang="en-US" b="1" dirty="0"/>
              <a:t>Economic Model</a:t>
            </a:r>
          </a:p>
          <a:p>
            <a:endParaRPr lang="en-US" dirty="0"/>
          </a:p>
          <a:p>
            <a:r>
              <a:rPr lang="en-US" dirty="0"/>
              <a:t>There are </a:t>
            </a:r>
            <a:r>
              <a:rPr lang="en-US" b="1" dirty="0"/>
              <a:t>seven Sourcing Business Models</a:t>
            </a:r>
            <a:r>
              <a:rPr lang="en-US" dirty="0"/>
              <a:t>, each serving to optimize for 25 key business attributes</a:t>
            </a:r>
          </a:p>
          <a:p>
            <a:endParaRPr lang="en-US" dirty="0"/>
          </a:p>
          <a:p>
            <a:r>
              <a:rPr lang="en-US" dirty="0"/>
              <a:t>An organization should consciously select the Sourcing Business Model that is most appropriate for their sourcing situation in order to optimize for their business environment</a:t>
            </a:r>
          </a:p>
          <a:p>
            <a:pPr marL="0" indent="0">
              <a:buNone/>
            </a:pPr>
            <a:r>
              <a:rPr lang="en-US" dirty="0"/>
              <a:t> </a:t>
            </a:r>
          </a:p>
        </p:txBody>
      </p:sp>
      <p:sp>
        <p:nvSpPr>
          <p:cNvPr id="10" name="Slide Number Placeholder 2"/>
          <p:cNvSpPr>
            <a:spLocks noGrp="1"/>
          </p:cNvSpPr>
          <p:nvPr>
            <p:ph type="sldNum" sz="quarter" idx="10"/>
          </p:nvPr>
        </p:nvSpPr>
        <p:spPr>
          <a:prstGeom prst="rect">
            <a:avLst/>
          </a:prstGeom>
        </p:spPr>
        <p:txBody>
          <a:bodyPr lIns="79214" tIns="39607" rIns="79214" bIns="39607"/>
          <a:lstStyle/>
          <a:p>
            <a:fld id="{6C88D3E2-AE3E-41C8-8107-0C5FA8BACED7}" type="slidenum">
              <a:rPr lang="en-US" smtClean="0"/>
              <a:pPr/>
              <a:t>6</a:t>
            </a:fld>
            <a:endParaRPr lang="en-US" dirty="0"/>
          </a:p>
        </p:txBody>
      </p:sp>
      <p:sp>
        <p:nvSpPr>
          <p:cNvPr id="4" name="Title 3"/>
          <p:cNvSpPr>
            <a:spLocks noGrp="1"/>
          </p:cNvSpPr>
          <p:nvPr>
            <p:ph type="title"/>
          </p:nvPr>
        </p:nvSpPr>
        <p:spPr/>
        <p:txBody>
          <a:bodyPr/>
          <a:lstStyle/>
          <a:p>
            <a:r>
              <a:rPr lang="en-US" dirty="0"/>
              <a:t>What Is a Sourcing Business Model?</a:t>
            </a:r>
          </a:p>
        </p:txBody>
      </p:sp>
      <p:sp>
        <p:nvSpPr>
          <p:cNvPr id="7" name="Rectangle 6"/>
          <p:cNvSpPr/>
          <p:nvPr/>
        </p:nvSpPr>
        <p:spPr>
          <a:xfrm>
            <a:off x="-1" y="6514794"/>
            <a:ext cx="5878287" cy="356968"/>
          </a:xfrm>
          <a:prstGeom prst="rect">
            <a:avLst/>
          </a:prstGeom>
        </p:spPr>
        <p:txBody>
          <a:bodyPr wrap="square" lIns="79195" tIns="39598" rIns="79195" bIns="39598">
            <a:spAutoFit/>
          </a:bodyPr>
          <a:lstStyle/>
          <a:p>
            <a:r>
              <a:rPr lang="en-US" sz="900" dirty="0">
                <a:solidFill>
                  <a:srgbClr val="5C5C5C"/>
                </a:solidFill>
              </a:rPr>
              <a:t>Source: STRATEGIC SOURCING IN THE NEW ECONOMY: HARNESSING THE POTENTIAL OF SOURCING BUSINESS MODELS FOR MODERN PROCUREMENT, Keith, Vitasek Manrodt &amp; Kling, Palgrave 2015</a:t>
            </a:r>
          </a:p>
        </p:txBody>
      </p:sp>
    </p:spTree>
    <p:extLst>
      <p:ext uri="{BB962C8B-B14F-4D97-AF65-F5344CB8AC3E}">
        <p14:creationId xmlns:p14="http://schemas.microsoft.com/office/powerpoint/2010/main" val="158104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Relationship Model and the Economic Model</a:t>
            </a:r>
          </a:p>
        </p:txBody>
      </p:sp>
      <p:sp>
        <p:nvSpPr>
          <p:cNvPr id="5" name="Content Placeholder 4"/>
          <p:cNvSpPr>
            <a:spLocks noGrp="1"/>
          </p:cNvSpPr>
          <p:nvPr>
            <p:ph idx="1"/>
          </p:nvPr>
        </p:nvSpPr>
        <p:spPr>
          <a:xfrm>
            <a:off x="338541" y="1008529"/>
            <a:ext cx="8329274" cy="4985561"/>
          </a:xfrm>
          <a:prstGeom prst="rect">
            <a:avLst/>
          </a:prstGeom>
        </p:spPr>
        <p:txBody>
          <a:bodyPr>
            <a:normAutofit/>
          </a:bodyPr>
          <a:lstStyle/>
          <a:p>
            <a:pPr marL="0" indent="0">
              <a:lnSpc>
                <a:spcPct val="90000"/>
              </a:lnSpc>
              <a:buNone/>
            </a:pPr>
            <a:endParaRPr lang="en-US" sz="2400" dirty="0"/>
          </a:p>
          <a:p>
            <a:pPr>
              <a:lnSpc>
                <a:spcPct val="90000"/>
              </a:lnSpc>
            </a:pPr>
            <a:endParaRPr lang="en-US" sz="2400" dirty="0"/>
          </a:p>
        </p:txBody>
      </p:sp>
      <p:sp>
        <p:nvSpPr>
          <p:cNvPr id="2" name="Slide Number Placeholder 1"/>
          <p:cNvSpPr>
            <a:spLocks noGrp="1"/>
          </p:cNvSpPr>
          <p:nvPr>
            <p:ph type="sldNum" sz="quarter" idx="4294967295"/>
          </p:nvPr>
        </p:nvSpPr>
        <p:spPr>
          <a:xfrm>
            <a:off x="8729011" y="6346179"/>
            <a:ext cx="390897" cy="276509"/>
          </a:xfrm>
          <a:prstGeom prst="rect">
            <a:avLst/>
          </a:prstGeom>
        </p:spPr>
        <p:txBody>
          <a:bodyPr lIns="79214" tIns="39607" rIns="79214" bIns="39607"/>
          <a:lstStyle/>
          <a:p>
            <a:fld id="{0A9724E5-0A80-3C41-8955-F8E17D92E2DB}" type="slidenum">
              <a:rPr lang="en-US" smtClean="0"/>
              <a:pPr/>
              <a:t>7</a:t>
            </a:fld>
            <a:endParaRPr lang="en-US" dirty="0"/>
          </a:p>
        </p:txBody>
      </p:sp>
      <p:graphicFrame>
        <p:nvGraphicFramePr>
          <p:cNvPr id="3" name="Table 2"/>
          <p:cNvGraphicFramePr>
            <a:graphicFrameLocks noGrp="1"/>
          </p:cNvGraphicFramePr>
          <p:nvPr>
            <p:extLst/>
          </p:nvPr>
        </p:nvGraphicFramePr>
        <p:xfrm>
          <a:off x="468804" y="1039526"/>
          <a:ext cx="8229191" cy="4986169"/>
        </p:xfrm>
        <a:graphic>
          <a:graphicData uri="http://schemas.openxmlformats.org/drawingml/2006/table">
            <a:tbl>
              <a:tblPr firstRow="1" bandRow="1">
                <a:tableStyleId>{5C22544A-7EE6-4342-B048-85BDC9FD1C3A}</a:tableStyleId>
              </a:tblPr>
              <a:tblGrid>
                <a:gridCol w="1180500">
                  <a:extLst>
                    <a:ext uri="{9D8B030D-6E8A-4147-A177-3AD203B41FA5}">
                      <a16:colId xmlns:a16="http://schemas.microsoft.com/office/drawing/2014/main" val="20000"/>
                    </a:ext>
                  </a:extLst>
                </a:gridCol>
                <a:gridCol w="3312058">
                  <a:extLst>
                    <a:ext uri="{9D8B030D-6E8A-4147-A177-3AD203B41FA5}">
                      <a16:colId xmlns:a16="http://schemas.microsoft.com/office/drawing/2014/main" val="20001"/>
                    </a:ext>
                  </a:extLst>
                </a:gridCol>
                <a:gridCol w="3736633">
                  <a:extLst>
                    <a:ext uri="{9D8B030D-6E8A-4147-A177-3AD203B41FA5}">
                      <a16:colId xmlns:a16="http://schemas.microsoft.com/office/drawing/2014/main" val="20002"/>
                    </a:ext>
                  </a:extLst>
                </a:gridCol>
              </a:tblGrid>
              <a:tr h="414169">
                <a:tc>
                  <a:txBody>
                    <a:bodyPr/>
                    <a:lstStyle/>
                    <a:p>
                      <a:endParaRPr lang="en-US" sz="2100" dirty="0">
                        <a:solidFill>
                          <a:schemeClr val="bg1"/>
                        </a:solidFill>
                      </a:endParaRPr>
                    </a:p>
                  </a:txBody>
                  <a:tcPr>
                    <a:solidFill>
                      <a:srgbClr val="FFFFFF"/>
                    </a:solidFill>
                  </a:tcPr>
                </a:tc>
                <a:tc>
                  <a:txBody>
                    <a:bodyPr/>
                    <a:lstStyle/>
                    <a:p>
                      <a:pPr algn="ctr"/>
                      <a:r>
                        <a:rPr lang="en-US" sz="2100" dirty="0">
                          <a:solidFill>
                            <a:schemeClr val="bg1"/>
                          </a:solidFill>
                        </a:rPr>
                        <a:t>Relationship</a:t>
                      </a:r>
                      <a:r>
                        <a:rPr lang="en-US" sz="2100" baseline="0" dirty="0">
                          <a:solidFill>
                            <a:schemeClr val="bg1"/>
                          </a:solidFill>
                        </a:rPr>
                        <a:t> Model</a:t>
                      </a:r>
                      <a:endParaRPr lang="en-US" sz="2100" dirty="0">
                        <a:solidFill>
                          <a:schemeClr val="bg1"/>
                        </a:solidFill>
                      </a:endParaRPr>
                    </a:p>
                  </a:txBody>
                  <a:tcPr>
                    <a:lnR w="38100" cap="flat" cmpd="sng" algn="ctr">
                      <a:solidFill>
                        <a:srgbClr val="EEECE1">
                          <a:lumMod val="90000"/>
                        </a:srgbClr>
                      </a:solidFill>
                      <a:prstDash val="solid"/>
                      <a:round/>
                      <a:headEnd type="none" w="med" len="med"/>
                      <a:tailEnd type="none" w="med" len="med"/>
                    </a:lnR>
                    <a:solidFill>
                      <a:schemeClr val="accent1">
                        <a:lumMod val="60000"/>
                        <a:lumOff val="40000"/>
                      </a:schemeClr>
                    </a:solidFill>
                  </a:tcPr>
                </a:tc>
                <a:tc>
                  <a:txBody>
                    <a:bodyPr/>
                    <a:lstStyle/>
                    <a:p>
                      <a:pPr algn="ctr"/>
                      <a:r>
                        <a:rPr lang="en-US" sz="2100" dirty="0">
                          <a:solidFill>
                            <a:schemeClr val="bg1"/>
                          </a:solidFill>
                        </a:rPr>
                        <a:t>Economic Model</a:t>
                      </a:r>
                    </a:p>
                  </a:txBody>
                  <a:tcPr>
                    <a:lnL w="38100" cap="flat" cmpd="sng" algn="ctr">
                      <a:solidFill>
                        <a:srgbClr val="EEECE1">
                          <a:lumMod val="90000"/>
                        </a:srgbClr>
                      </a:solidFill>
                      <a:prstDash val="solid"/>
                      <a:round/>
                      <a:headEnd type="none" w="med" len="med"/>
                      <a:tailEnd type="none" w="med" len="med"/>
                    </a:lnL>
                    <a:solidFill>
                      <a:schemeClr val="accent1">
                        <a:lumMod val="75000"/>
                      </a:schemeClr>
                    </a:solidFill>
                  </a:tcPr>
                </a:tc>
                <a:extLst>
                  <a:ext uri="{0D108BD9-81ED-4DB2-BD59-A6C34878D82A}">
                    <a16:rowId xmlns:a16="http://schemas.microsoft.com/office/drawing/2014/main" val="10000"/>
                  </a:ext>
                </a:extLst>
              </a:tr>
              <a:tr h="914400">
                <a:tc>
                  <a:txBody>
                    <a:bodyPr/>
                    <a:lstStyle/>
                    <a:p>
                      <a:r>
                        <a:rPr lang="en-US" sz="1600" b="1" dirty="0">
                          <a:solidFill>
                            <a:srgbClr val="FFFFFF"/>
                          </a:solidFill>
                        </a:rPr>
                        <a:t>What is</a:t>
                      </a:r>
                      <a:r>
                        <a:rPr lang="en-US" sz="1600" b="1" baseline="0" dirty="0">
                          <a:solidFill>
                            <a:srgbClr val="FFFFFF"/>
                          </a:solidFill>
                        </a:rPr>
                        <a:t> It?</a:t>
                      </a:r>
                      <a:endParaRPr lang="en-US" sz="1600" b="1" dirty="0">
                        <a:solidFill>
                          <a:srgbClr val="FFFFFF"/>
                        </a:solidFill>
                      </a:endParaRPr>
                    </a:p>
                  </a:txBody>
                  <a:tcPr>
                    <a:lnB w="38100" cap="flat" cmpd="sng" algn="ctr">
                      <a:solidFill>
                        <a:srgbClr val="EEECE1">
                          <a:lumMod val="90000"/>
                        </a:srgbClr>
                      </a:solidFill>
                      <a:prstDash val="solid"/>
                      <a:round/>
                      <a:headEnd type="none" w="med" len="med"/>
                      <a:tailEnd type="none" w="med" len="med"/>
                    </a:lnB>
                    <a:solidFill>
                      <a:srgbClr val="5C5C5C"/>
                    </a:solidFill>
                  </a:tcPr>
                </a:tc>
                <a:tc>
                  <a:txBody>
                    <a:bodyPr/>
                    <a:lstStyle/>
                    <a:p>
                      <a:r>
                        <a:rPr lang="en-US" sz="1700" baseline="0" dirty="0">
                          <a:solidFill>
                            <a:srgbClr val="5C5C5C"/>
                          </a:solidFill>
                        </a:rPr>
                        <a:t>A relationship model determines how you will formally control or influence your supply source</a:t>
                      </a:r>
                      <a:endParaRPr lang="en-US" sz="1700" dirty="0">
                        <a:solidFill>
                          <a:srgbClr val="5C5C5C"/>
                        </a:solidFill>
                      </a:endParaRPr>
                    </a:p>
                  </a:txBody>
                  <a:tcPr>
                    <a:lnR w="38100" cap="flat" cmpd="sng" algn="ctr">
                      <a:solidFill>
                        <a:srgbClr val="EEECE1">
                          <a:lumMod val="90000"/>
                        </a:srgbClr>
                      </a:solidFill>
                      <a:prstDash val="solid"/>
                      <a:round/>
                      <a:headEnd type="none" w="med" len="med"/>
                      <a:tailEnd type="none" w="med" len="med"/>
                    </a:lnR>
                    <a:lnB w="38100" cap="flat" cmpd="sng" algn="ctr">
                      <a:solidFill>
                        <a:srgbClr val="EEECE1">
                          <a:lumMod val="90000"/>
                        </a:srgbClr>
                      </a:solidFill>
                      <a:prstDash val="solid"/>
                      <a:round/>
                      <a:headEnd type="none" w="med" len="med"/>
                      <a:tailEnd type="none" w="med" len="med"/>
                    </a:lnB>
                    <a:noFill/>
                  </a:tcPr>
                </a:tc>
                <a:tc>
                  <a:txBody>
                    <a:bodyPr/>
                    <a:lstStyle/>
                    <a:p>
                      <a:r>
                        <a:rPr lang="en-US" sz="1700" baseline="0" dirty="0">
                          <a:solidFill>
                            <a:srgbClr val="5C5C5C"/>
                          </a:solidFill>
                        </a:rPr>
                        <a:t>An economic model determines how you will manage the economics of the relationship</a:t>
                      </a:r>
                      <a:endParaRPr lang="en-US" sz="1700" dirty="0">
                        <a:solidFill>
                          <a:srgbClr val="5C5C5C"/>
                        </a:solidFill>
                      </a:endParaRPr>
                    </a:p>
                  </a:txBody>
                  <a:tcPr>
                    <a:lnL w="38100" cap="flat" cmpd="sng" algn="ctr">
                      <a:solidFill>
                        <a:srgbClr val="EEECE1">
                          <a:lumMod val="90000"/>
                        </a:srgbClr>
                      </a:solidFill>
                      <a:prstDash val="solid"/>
                      <a:round/>
                      <a:headEnd type="none" w="med" len="med"/>
                      <a:tailEnd type="none" w="med" len="med"/>
                    </a:lnL>
                    <a:lnB w="38100" cap="flat" cmpd="sng" algn="ctr">
                      <a:solidFill>
                        <a:srgbClr val="EEECE1">
                          <a:lumMod val="90000"/>
                        </a:srgbClr>
                      </a:solidFill>
                      <a:prstDash val="solid"/>
                      <a:round/>
                      <a:headEnd type="none" w="med" len="med"/>
                      <a:tailEnd type="none" w="med" len="med"/>
                    </a:lnB>
                    <a:noFill/>
                  </a:tcPr>
                </a:tc>
                <a:extLst>
                  <a:ext uri="{0D108BD9-81ED-4DB2-BD59-A6C34878D82A}">
                    <a16:rowId xmlns:a16="http://schemas.microsoft.com/office/drawing/2014/main" val="10001"/>
                  </a:ext>
                </a:extLst>
              </a:tr>
              <a:tr h="3657600">
                <a:tc>
                  <a:txBody>
                    <a:bodyPr/>
                    <a:lstStyle/>
                    <a:p>
                      <a:r>
                        <a:rPr lang="en-US" sz="1600" b="1" dirty="0">
                          <a:solidFill>
                            <a:srgbClr val="FFFFFF"/>
                          </a:solidFill>
                        </a:rPr>
                        <a:t>What</a:t>
                      </a:r>
                      <a:r>
                        <a:rPr lang="en-US" sz="1600" b="1" baseline="0" dirty="0">
                          <a:solidFill>
                            <a:srgbClr val="FFFFFF"/>
                          </a:solidFill>
                        </a:rPr>
                        <a:t> are your decisions</a:t>
                      </a:r>
                      <a:endParaRPr lang="en-US" sz="1600" b="1" dirty="0">
                        <a:solidFill>
                          <a:srgbClr val="FFFFFF"/>
                        </a:solidFill>
                      </a:endParaRPr>
                    </a:p>
                  </a:txBody>
                  <a:tcPr>
                    <a:lnT w="38100" cap="flat" cmpd="sng" algn="ctr">
                      <a:solidFill>
                        <a:srgbClr val="EEECE1">
                          <a:lumMod val="90000"/>
                        </a:srgbClr>
                      </a:solidFill>
                      <a:prstDash val="solid"/>
                      <a:round/>
                      <a:headEnd type="none" w="med" len="med"/>
                      <a:tailEnd type="none" w="med" len="med"/>
                    </a:lnT>
                    <a:solidFill>
                      <a:srgbClr val="5C5C5C"/>
                    </a:solidFill>
                  </a:tcPr>
                </a:tc>
                <a:tc>
                  <a:txBody>
                    <a:bodyPr/>
                    <a:lstStyle/>
                    <a:p>
                      <a:pPr marL="60325" lvl="1" indent="0">
                        <a:buFont typeface="Arial"/>
                        <a:buNone/>
                      </a:pPr>
                      <a:r>
                        <a:rPr lang="en-US" sz="1700" dirty="0">
                          <a:solidFill>
                            <a:srgbClr val="5C5C5C"/>
                          </a:solidFill>
                        </a:rPr>
                        <a:t>Three </a:t>
                      </a:r>
                      <a:r>
                        <a:rPr lang="en-US" sz="1700" b="0" baseline="0" dirty="0">
                          <a:solidFill>
                            <a:srgbClr val="5C5C5C"/>
                          </a:solidFill>
                        </a:rPr>
                        <a:t>relationship</a:t>
                      </a:r>
                      <a:r>
                        <a:rPr lang="en-US" sz="1700" baseline="0" dirty="0">
                          <a:solidFill>
                            <a:srgbClr val="5C5C5C"/>
                          </a:solidFill>
                        </a:rPr>
                        <a:t> models:</a:t>
                      </a:r>
                    </a:p>
                    <a:p>
                      <a:pPr marL="223838" lvl="1" indent="-163513">
                        <a:buFont typeface="Arial"/>
                        <a:buChar char="•"/>
                      </a:pPr>
                      <a:r>
                        <a:rPr lang="en-US" sz="1700" b="1" dirty="0">
                          <a:solidFill>
                            <a:srgbClr val="5C5C5C"/>
                          </a:solidFill>
                        </a:rPr>
                        <a:t>Transactional Contract</a:t>
                      </a:r>
                      <a:r>
                        <a:rPr lang="en-US" sz="1700" b="1" baseline="0" dirty="0">
                          <a:solidFill>
                            <a:srgbClr val="5C5C5C"/>
                          </a:solidFill>
                        </a:rPr>
                        <a:t> </a:t>
                      </a:r>
                      <a:r>
                        <a:rPr lang="en-US" sz="1700" baseline="0" dirty="0">
                          <a:solidFill>
                            <a:srgbClr val="5C5C5C"/>
                          </a:solidFill>
                        </a:rPr>
                        <a:t>(</a:t>
                      </a:r>
                      <a:r>
                        <a:rPr lang="en-US" sz="1700" dirty="0">
                          <a:solidFill>
                            <a:srgbClr val="5C5C5C"/>
                          </a:solidFill>
                        </a:rPr>
                        <a:t>Market)</a:t>
                      </a:r>
                    </a:p>
                    <a:p>
                      <a:pPr marL="223838" lvl="1" indent="-163513">
                        <a:buFont typeface="Arial"/>
                        <a:buChar char="•"/>
                      </a:pPr>
                      <a:endParaRPr lang="en-US" sz="1700" dirty="0">
                        <a:solidFill>
                          <a:srgbClr val="5C5C5C"/>
                        </a:solidFill>
                      </a:endParaRPr>
                    </a:p>
                    <a:p>
                      <a:pPr marL="223838" lvl="1" indent="-163513">
                        <a:buFont typeface="Arial"/>
                        <a:buChar char="•"/>
                      </a:pPr>
                      <a:r>
                        <a:rPr lang="en-US" sz="1700" b="1" dirty="0">
                          <a:solidFill>
                            <a:srgbClr val="5C5C5C"/>
                          </a:solidFill>
                        </a:rPr>
                        <a:t>Relational Contract</a:t>
                      </a:r>
                      <a:r>
                        <a:rPr lang="en-US" sz="1700" b="1" baseline="0" dirty="0">
                          <a:solidFill>
                            <a:srgbClr val="5C5C5C"/>
                          </a:solidFill>
                        </a:rPr>
                        <a:t> </a:t>
                      </a:r>
                      <a:r>
                        <a:rPr lang="en-US" sz="1700" baseline="0" dirty="0">
                          <a:solidFill>
                            <a:srgbClr val="5C5C5C"/>
                          </a:solidFill>
                        </a:rPr>
                        <a:t>(Hybrid)</a:t>
                      </a:r>
                      <a:endParaRPr lang="en-US" sz="1700" dirty="0">
                        <a:solidFill>
                          <a:srgbClr val="5C5C5C"/>
                        </a:solidFill>
                      </a:endParaRPr>
                    </a:p>
                    <a:p>
                      <a:pPr marL="223838" lvl="1" indent="-163513">
                        <a:buFont typeface="Arial"/>
                        <a:buChar char="•"/>
                      </a:pPr>
                      <a:endParaRPr lang="en-US" sz="1700" dirty="0">
                        <a:solidFill>
                          <a:srgbClr val="5C5C5C"/>
                        </a:solidFill>
                      </a:endParaRPr>
                    </a:p>
                    <a:p>
                      <a:pPr marL="223838" lvl="1" indent="-163513">
                        <a:buFont typeface="Arial"/>
                        <a:buChar char="•"/>
                      </a:pPr>
                      <a:r>
                        <a:rPr lang="en-US" sz="1700" b="1" dirty="0">
                          <a:solidFill>
                            <a:srgbClr val="5C5C5C"/>
                          </a:solidFill>
                        </a:rPr>
                        <a:t>Investment</a:t>
                      </a:r>
                      <a:r>
                        <a:rPr lang="en-US" sz="1700" b="1" baseline="0" dirty="0">
                          <a:solidFill>
                            <a:srgbClr val="5C5C5C"/>
                          </a:solidFill>
                        </a:rPr>
                        <a:t> / </a:t>
                      </a:r>
                      <a:r>
                        <a:rPr lang="en-US" sz="1700" b="1" dirty="0">
                          <a:solidFill>
                            <a:srgbClr val="5C5C5C"/>
                          </a:solidFill>
                        </a:rPr>
                        <a:t>Vertical Integration </a:t>
                      </a:r>
                      <a:r>
                        <a:rPr lang="en-US" sz="1700" baseline="0" dirty="0">
                          <a:solidFill>
                            <a:srgbClr val="5C5C5C"/>
                          </a:solidFill>
                        </a:rPr>
                        <a:t>(Hierarchy)</a:t>
                      </a:r>
                      <a:endParaRPr lang="en-US" sz="1700" dirty="0">
                        <a:solidFill>
                          <a:srgbClr val="5C5C5C"/>
                        </a:solidFill>
                      </a:endParaRPr>
                    </a:p>
                  </a:txBody>
                  <a:tcPr>
                    <a:lnR w="38100" cap="flat" cmpd="sng" algn="ctr">
                      <a:solidFill>
                        <a:srgbClr val="EEECE1">
                          <a:lumMod val="90000"/>
                        </a:srgbClr>
                      </a:solidFill>
                      <a:prstDash val="solid"/>
                      <a:round/>
                      <a:headEnd type="none" w="med" len="med"/>
                      <a:tailEnd type="none" w="med" len="med"/>
                    </a:lnR>
                    <a:lnT w="38100" cap="flat" cmpd="sng" algn="ctr">
                      <a:solidFill>
                        <a:srgbClr val="EEECE1">
                          <a:lumMod val="90000"/>
                        </a:srgbClr>
                      </a:solidFill>
                      <a:prstDash val="solid"/>
                      <a:round/>
                      <a:headEnd type="none" w="med" len="med"/>
                      <a:tailEnd type="none" w="med" len="med"/>
                    </a:lnT>
                    <a:noFill/>
                  </a:tcPr>
                </a:tc>
                <a:tc>
                  <a:txBody>
                    <a:bodyPr/>
                    <a:lstStyle/>
                    <a:p>
                      <a:r>
                        <a:rPr lang="en-US" sz="1700" dirty="0">
                          <a:solidFill>
                            <a:srgbClr val="5C5C5C"/>
                          </a:solidFill>
                        </a:rPr>
                        <a:t>Three </a:t>
                      </a:r>
                      <a:r>
                        <a:rPr lang="en-US" sz="1700" b="0" baseline="0" dirty="0">
                          <a:solidFill>
                            <a:srgbClr val="5C5C5C"/>
                          </a:solidFill>
                        </a:rPr>
                        <a:t>economic models</a:t>
                      </a:r>
                      <a:r>
                        <a:rPr lang="en-US" sz="1700" baseline="0" dirty="0">
                          <a:solidFill>
                            <a:srgbClr val="5C5C5C"/>
                          </a:solidFill>
                        </a:rPr>
                        <a:t>:</a:t>
                      </a:r>
                    </a:p>
                    <a:p>
                      <a:pPr marL="285750" indent="-285750" algn="l">
                        <a:buFont typeface="Arial" charset="0"/>
                        <a:buChar char="•"/>
                      </a:pPr>
                      <a:r>
                        <a:rPr lang="en-US" sz="1700" b="1" dirty="0">
                          <a:solidFill>
                            <a:srgbClr val="5C5C5C"/>
                          </a:solidFill>
                        </a:rPr>
                        <a:t>Transaction-Based </a:t>
                      </a:r>
                      <a:endParaRPr lang="en-US" sz="1700" b="0" dirty="0">
                        <a:solidFill>
                          <a:srgbClr val="5C5C5C"/>
                        </a:solidFill>
                      </a:endParaRPr>
                    </a:p>
                    <a:p>
                      <a:pPr marL="274320" lvl="1" indent="0" algn="l">
                        <a:buFont typeface="Arial" charset="0"/>
                        <a:buNone/>
                      </a:pPr>
                      <a:r>
                        <a:rPr lang="en-US" sz="1700" b="0" i="1" dirty="0">
                          <a:solidFill>
                            <a:srgbClr val="5C5C5C"/>
                          </a:solidFill>
                        </a:rPr>
                        <a:t>Activities</a:t>
                      </a:r>
                      <a:r>
                        <a:rPr lang="en-US" sz="1700" b="0" i="1" baseline="0" dirty="0">
                          <a:solidFill>
                            <a:srgbClr val="5C5C5C"/>
                          </a:solidFill>
                        </a:rPr>
                        <a:t> drive behavior, e.g.  pay per Unit, per Hour, per Activity)</a:t>
                      </a:r>
                    </a:p>
                    <a:p>
                      <a:pPr marL="285750" indent="-285750" algn="l">
                        <a:buFont typeface="Arial" charset="0"/>
                        <a:buChar char="•"/>
                      </a:pPr>
                      <a:r>
                        <a:rPr lang="en-US" sz="1700" b="1" dirty="0">
                          <a:solidFill>
                            <a:srgbClr val="5C5C5C"/>
                          </a:solidFill>
                        </a:rPr>
                        <a:t>Output-Based</a:t>
                      </a:r>
                      <a:r>
                        <a:rPr lang="en-US" sz="1700" b="1" baseline="0" dirty="0">
                          <a:solidFill>
                            <a:srgbClr val="5C5C5C"/>
                          </a:solidFill>
                        </a:rPr>
                        <a:t> </a:t>
                      </a:r>
                    </a:p>
                    <a:p>
                      <a:pPr marL="274320" lvl="1" indent="0" algn="l">
                        <a:buFont typeface="Arial" charset="0"/>
                        <a:buNone/>
                      </a:pPr>
                      <a:r>
                        <a:rPr lang="en-US" sz="1700" b="0" i="1" dirty="0">
                          <a:solidFill>
                            <a:srgbClr val="5C5C5C"/>
                          </a:solidFill>
                        </a:rPr>
                        <a:t>Pay for supplier output</a:t>
                      </a:r>
                      <a:r>
                        <a:rPr lang="en-US" sz="1700" b="0" i="1" baseline="0" dirty="0">
                          <a:solidFill>
                            <a:srgbClr val="5C5C5C"/>
                          </a:solidFill>
                        </a:rPr>
                        <a:t> such as SLAs or Guaranteed savings glide-path</a:t>
                      </a:r>
                    </a:p>
                    <a:p>
                      <a:pPr marL="285750" indent="-285750" algn="l">
                        <a:buFont typeface="Arial" charset="0"/>
                        <a:buChar char="•"/>
                      </a:pPr>
                      <a:r>
                        <a:rPr lang="en-US" sz="1700" b="1" dirty="0">
                          <a:solidFill>
                            <a:srgbClr val="5C5C5C"/>
                          </a:solidFill>
                        </a:rPr>
                        <a:t>Outcome-Based</a:t>
                      </a:r>
                      <a:r>
                        <a:rPr lang="en-US" sz="1700" b="1" baseline="0" dirty="0">
                          <a:solidFill>
                            <a:srgbClr val="5C5C5C"/>
                          </a:solidFill>
                        </a:rPr>
                        <a:t> </a:t>
                      </a:r>
                    </a:p>
                    <a:p>
                      <a:pPr marL="274320" lvl="1" indent="0" algn="l">
                        <a:buFont typeface="Arial" charset="0"/>
                        <a:buNone/>
                      </a:pPr>
                      <a:r>
                        <a:rPr lang="en-US" sz="1700" b="0" i="1" dirty="0">
                          <a:solidFill>
                            <a:srgbClr val="5C5C5C"/>
                          </a:solidFill>
                        </a:rPr>
                        <a:t>Boundary Spanning/Business Outcomes</a:t>
                      </a:r>
                      <a:r>
                        <a:rPr lang="en-US" sz="1700" b="0" i="1" baseline="0" dirty="0">
                          <a:solidFill>
                            <a:srgbClr val="5C5C5C"/>
                          </a:solidFill>
                        </a:rPr>
                        <a:t> with shared risk/shared reward</a:t>
                      </a:r>
                      <a:endParaRPr lang="en-US" sz="1700" b="0" i="1" dirty="0">
                        <a:solidFill>
                          <a:srgbClr val="5C5C5C"/>
                        </a:solidFill>
                      </a:endParaRPr>
                    </a:p>
                  </a:txBody>
                  <a:tcPr>
                    <a:lnL w="38100" cap="flat" cmpd="sng" algn="ctr">
                      <a:solidFill>
                        <a:srgbClr val="EEECE1">
                          <a:lumMod val="90000"/>
                        </a:srgbClr>
                      </a:solidFill>
                      <a:prstDash val="solid"/>
                      <a:round/>
                      <a:headEnd type="none" w="med" len="med"/>
                      <a:tailEnd type="none" w="med" len="med"/>
                    </a:lnL>
                    <a:lnT w="38100" cap="flat" cmpd="sng" algn="ctr">
                      <a:solidFill>
                        <a:srgbClr val="EEECE1">
                          <a:lumMod val="90000"/>
                        </a:srgbClr>
                      </a:solidFill>
                      <a:prstDash val="solid"/>
                      <a:round/>
                      <a:headEnd type="none" w="med" len="med"/>
                      <a:tailEnd type="none" w="med" len="med"/>
                    </a:lnT>
                    <a:noFill/>
                  </a:tcPr>
                </a:tc>
                <a:extLst>
                  <a:ext uri="{0D108BD9-81ED-4DB2-BD59-A6C34878D82A}">
                    <a16:rowId xmlns:a16="http://schemas.microsoft.com/office/drawing/2014/main" val="10002"/>
                  </a:ext>
                </a:extLst>
              </a:tr>
            </a:tbl>
          </a:graphicData>
        </a:graphic>
      </p:graphicFrame>
      <p:sp>
        <p:nvSpPr>
          <p:cNvPr id="9" name="Rectangle 8"/>
          <p:cNvSpPr/>
          <p:nvPr/>
        </p:nvSpPr>
        <p:spPr>
          <a:xfrm>
            <a:off x="-1" y="6514794"/>
            <a:ext cx="5878287" cy="356968"/>
          </a:xfrm>
          <a:prstGeom prst="rect">
            <a:avLst/>
          </a:prstGeom>
        </p:spPr>
        <p:txBody>
          <a:bodyPr wrap="square" lIns="79195" tIns="39598" rIns="79195" bIns="39598">
            <a:spAutoFit/>
          </a:bodyPr>
          <a:lstStyle/>
          <a:p>
            <a:r>
              <a:rPr lang="en-US" sz="900" dirty="0">
                <a:solidFill>
                  <a:srgbClr val="5C5C5C"/>
                </a:solidFill>
              </a:rPr>
              <a:t>Source: STRATEGIC SOURCING IN THE NEW ECONOMY: HARNESSING THE POTENTIAL OF SOURCING BUSINESS MODELS FOR MODERN PROCUREMENT, Keith, Vitasek Manrodt &amp; Kling, Palgrave 2015</a:t>
            </a:r>
          </a:p>
        </p:txBody>
      </p:sp>
    </p:spTree>
    <p:extLst>
      <p:ext uri="{BB962C8B-B14F-4D97-AF65-F5344CB8AC3E}">
        <p14:creationId xmlns:p14="http://schemas.microsoft.com/office/powerpoint/2010/main" val="41433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sz="3000" dirty="0"/>
              <a:t>Determining which Sourcing Business Model is best for your situation is easy when you complete a Sourcing Business Model Mapping exercise!</a:t>
            </a:r>
          </a:p>
          <a:p>
            <a:pPr marL="0" indent="0">
              <a:buNone/>
            </a:pPr>
            <a:endParaRPr lang="en-US" sz="1400" dirty="0"/>
          </a:p>
          <a:p>
            <a:r>
              <a:rPr lang="en-US" dirty="0"/>
              <a:t>A Sourcing Business Model Mapping exercise where you assess your category against 25 key attributes will help you answer two key questions </a:t>
            </a:r>
          </a:p>
          <a:p>
            <a:pPr lvl="1"/>
            <a:r>
              <a:rPr lang="en-US" dirty="0"/>
              <a:t>What relationship model should you use?</a:t>
            </a:r>
          </a:p>
          <a:p>
            <a:pPr lvl="1"/>
            <a:r>
              <a:rPr lang="en-US" dirty="0"/>
              <a:t>What economic model should you use?</a:t>
            </a:r>
          </a:p>
          <a:p>
            <a:pPr lvl="1"/>
            <a:endParaRPr lang="en-US" sz="1400" dirty="0"/>
          </a:p>
          <a:p>
            <a:r>
              <a:rPr lang="en-US" dirty="0"/>
              <a:t>Based on your answers, you will then “map” your answers to the Business Model Map Matrix </a:t>
            </a:r>
          </a:p>
          <a:p>
            <a:endParaRPr lang="en-US" sz="1400" dirty="0"/>
          </a:p>
          <a:p>
            <a:r>
              <a:rPr lang="en-US" dirty="0"/>
              <a:t>The Sourcing Business Model you pick greatly depends on your level of dependency/risk and your potential to create value</a:t>
            </a:r>
          </a:p>
          <a:p>
            <a:endParaRPr lang="en-US" dirty="0"/>
          </a:p>
          <a:p>
            <a:endParaRPr lang="en-US" dirty="0"/>
          </a:p>
        </p:txBody>
      </p:sp>
      <p:sp>
        <p:nvSpPr>
          <p:cNvPr id="4" name="Title 3"/>
          <p:cNvSpPr>
            <a:spLocks noGrp="1"/>
          </p:cNvSpPr>
          <p:nvPr>
            <p:ph type="title"/>
          </p:nvPr>
        </p:nvSpPr>
        <p:spPr/>
        <p:txBody>
          <a:bodyPr/>
          <a:lstStyle/>
          <a:p>
            <a:r>
              <a:rPr lang="en-US"/>
              <a:t>What Sourcing Business Model Is Best?</a:t>
            </a:r>
            <a:endParaRPr lang="en-US" dirty="0"/>
          </a:p>
        </p:txBody>
      </p:sp>
      <p:sp>
        <p:nvSpPr>
          <p:cNvPr id="7" name="Slide Number Placeholder 1"/>
          <p:cNvSpPr txBox="1">
            <a:spLocks/>
          </p:cNvSpPr>
          <p:nvPr/>
        </p:nvSpPr>
        <p:spPr>
          <a:xfrm>
            <a:off x="8686800" y="6364543"/>
            <a:ext cx="367503" cy="338511"/>
          </a:xfrm>
          <a:prstGeom prst="rect">
            <a:avLst/>
          </a:prstGeom>
        </p:spPr>
        <p:txBody>
          <a:bodyPr vert="horz" lIns="91429" tIns="45715" rIns="91429" bIns="45715" rtlCol="0" anchor="ctr"/>
          <a:lstStyle>
            <a:defPPr>
              <a:defRPr lang="en-US"/>
            </a:defPPr>
            <a:lvl1pPr marL="0" algn="ctr" defTabSz="457200" rtl="0" eaLnBrk="1" latinLnBrk="0" hangingPunct="1">
              <a:defRPr sz="800" kern="1200">
                <a:solidFill>
                  <a:srgbClr val="5C5C5C"/>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47">
              <a:defRPr/>
            </a:pPr>
            <a:fld id="{0A9724E5-0A80-3C41-8955-F8E17D92E2DB}" type="slidenum">
              <a:rPr lang="en-US"/>
              <a:pPr defTabSz="457147">
                <a:defRPr/>
              </a:pPr>
              <a:t>8</a:t>
            </a:fld>
            <a:endParaRPr lang="en-US" dirty="0"/>
          </a:p>
        </p:txBody>
      </p:sp>
      <p:sp>
        <p:nvSpPr>
          <p:cNvPr id="8" name="Rectangle 7"/>
          <p:cNvSpPr/>
          <p:nvPr/>
        </p:nvSpPr>
        <p:spPr>
          <a:xfrm>
            <a:off x="-1" y="6491821"/>
            <a:ext cx="5878287" cy="356968"/>
          </a:xfrm>
          <a:prstGeom prst="rect">
            <a:avLst/>
          </a:prstGeom>
        </p:spPr>
        <p:txBody>
          <a:bodyPr wrap="square" lIns="79195" tIns="39598" rIns="79195" bIns="39598">
            <a:spAutoFit/>
          </a:bodyPr>
          <a:lstStyle/>
          <a:p>
            <a:r>
              <a:rPr lang="en-US" sz="900" dirty="0">
                <a:solidFill>
                  <a:srgbClr val="5C5C5C"/>
                </a:solidFill>
              </a:rPr>
              <a:t>Source: STRATEGIC SOURCING IN THE NEW ECONOMY: HARNESSING THE POTENTIAL OF SOURCING BUSINESS MODELS FOR MODERN PROCUREMENT, Keith, Vitasek Manrodt &amp; Kling, Palgrave 2015</a:t>
            </a:r>
          </a:p>
        </p:txBody>
      </p:sp>
    </p:spTree>
    <p:extLst>
      <p:ext uri="{BB962C8B-B14F-4D97-AF65-F5344CB8AC3E}">
        <p14:creationId xmlns:p14="http://schemas.microsoft.com/office/powerpoint/2010/main" val="169989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Model Mapping Matrix </a:t>
            </a:r>
          </a:p>
        </p:txBody>
      </p:sp>
      <p:sp>
        <p:nvSpPr>
          <p:cNvPr id="4" name="Rectangle 3"/>
          <p:cNvSpPr/>
          <p:nvPr/>
        </p:nvSpPr>
        <p:spPr>
          <a:xfrm>
            <a:off x="273409" y="1008533"/>
            <a:ext cx="8597179" cy="733233"/>
          </a:xfrm>
          <a:prstGeom prst="rect">
            <a:avLst/>
          </a:prstGeom>
        </p:spPr>
        <p:txBody>
          <a:bodyPr wrap="square" lIns="79214" tIns="39607" rIns="79214" bIns="39607">
            <a:spAutoFit/>
          </a:bodyPr>
          <a:lstStyle/>
          <a:p>
            <a:r>
              <a:rPr lang="en-US" sz="2100" dirty="0">
                <a:solidFill>
                  <a:srgbClr val="5C5C5C"/>
                </a:solidFill>
              </a:rPr>
              <a:t>The Business Model Mapping matrix allows you to “map” your business environment against the complete list of attributes.</a:t>
            </a:r>
          </a:p>
        </p:txBody>
      </p:sp>
      <p:sp>
        <p:nvSpPr>
          <p:cNvPr id="8" name="Rectangle 7"/>
          <p:cNvSpPr/>
          <p:nvPr/>
        </p:nvSpPr>
        <p:spPr>
          <a:xfrm>
            <a:off x="-1" y="6491821"/>
            <a:ext cx="5878287" cy="356968"/>
          </a:xfrm>
          <a:prstGeom prst="rect">
            <a:avLst/>
          </a:prstGeom>
        </p:spPr>
        <p:txBody>
          <a:bodyPr wrap="square" lIns="79195" tIns="39598" rIns="79195" bIns="39598">
            <a:spAutoFit/>
          </a:bodyPr>
          <a:lstStyle/>
          <a:p>
            <a:r>
              <a:rPr lang="en-US" sz="900" dirty="0">
                <a:solidFill>
                  <a:srgbClr val="5C5C5C"/>
                </a:solidFill>
              </a:rPr>
              <a:t>Source: STRATEGIC SOURCING IN THE NEW ECONOMY: HARNESSING THE POTENTIAL OF SOURCING BUSINESS MODELS FOR MODERN PROCUREMENT, Keith, Vitasek Manrodt &amp; Kling, Palgrave 2015</a:t>
            </a:r>
          </a:p>
        </p:txBody>
      </p:sp>
      <p:graphicFrame>
        <p:nvGraphicFramePr>
          <p:cNvPr id="6" name="Platshållare för innehåll 3"/>
          <p:cNvGraphicFramePr>
            <a:graphicFrameLocks/>
          </p:cNvGraphicFramePr>
          <p:nvPr>
            <p:extLst>
              <p:ext uri="{D42A27DB-BD31-4B8C-83A1-F6EECF244321}">
                <p14:modId xmlns:p14="http://schemas.microsoft.com/office/powerpoint/2010/main" val="1099503603"/>
              </p:ext>
            </p:extLst>
          </p:nvPr>
        </p:nvGraphicFramePr>
        <p:xfrm>
          <a:off x="273410" y="1741766"/>
          <a:ext cx="8597179" cy="4470497"/>
        </p:xfrm>
        <a:graphic>
          <a:graphicData uri="http://schemas.openxmlformats.org/drawingml/2006/table">
            <a:tbl>
              <a:tblPr firstRow="1" bandRow="1">
                <a:tableStyleId>{5C22544A-7EE6-4342-B048-85BDC9FD1C3A}</a:tableStyleId>
              </a:tblPr>
              <a:tblGrid>
                <a:gridCol w="376131">
                  <a:extLst>
                    <a:ext uri="{9D8B030D-6E8A-4147-A177-3AD203B41FA5}">
                      <a16:colId xmlns:a16="http://schemas.microsoft.com/office/drawing/2014/main" val="20000"/>
                    </a:ext>
                  </a:extLst>
                </a:gridCol>
                <a:gridCol w="2207365">
                  <a:extLst>
                    <a:ext uri="{9D8B030D-6E8A-4147-A177-3AD203B41FA5}">
                      <a16:colId xmlns:a16="http://schemas.microsoft.com/office/drawing/2014/main" val="20001"/>
                    </a:ext>
                  </a:extLst>
                </a:gridCol>
                <a:gridCol w="2004561">
                  <a:extLst>
                    <a:ext uri="{9D8B030D-6E8A-4147-A177-3AD203B41FA5}">
                      <a16:colId xmlns:a16="http://schemas.microsoft.com/office/drawing/2014/main" val="20002"/>
                    </a:ext>
                  </a:extLst>
                </a:gridCol>
                <a:gridCol w="2004561">
                  <a:extLst>
                    <a:ext uri="{9D8B030D-6E8A-4147-A177-3AD203B41FA5}">
                      <a16:colId xmlns:a16="http://schemas.microsoft.com/office/drawing/2014/main" val="20003"/>
                    </a:ext>
                  </a:extLst>
                </a:gridCol>
                <a:gridCol w="2004561">
                  <a:extLst>
                    <a:ext uri="{9D8B030D-6E8A-4147-A177-3AD203B41FA5}">
                      <a16:colId xmlns:a16="http://schemas.microsoft.com/office/drawing/2014/main" val="20004"/>
                    </a:ext>
                  </a:extLst>
                </a:gridCol>
              </a:tblGrid>
              <a:tr h="287108">
                <a:tc gridSpan="2">
                  <a:txBody>
                    <a:bodyPr/>
                    <a:lstStyle/>
                    <a:p>
                      <a:endParaRPr lang="en-GB" sz="1500" dirty="0">
                        <a:latin typeface="Century Gothic"/>
                        <a:cs typeface="Century Gothic"/>
                      </a:endParaRPr>
                    </a:p>
                  </a:txBody>
                  <a:tcPr marL="85691" marR="85691" marT="42846" marB="42846">
                    <a:lnL w="12700" cmpd="sng">
                      <a:noFill/>
                    </a:lnL>
                    <a:lnT w="12700" cmpd="sng">
                      <a:noFill/>
                    </a:lnT>
                    <a:lnB w="38100" cmpd="sng">
                      <a:noFill/>
                    </a:lnB>
                    <a:noFill/>
                  </a:tcPr>
                </a:tc>
                <a:tc hMerge="1">
                  <a:txBody>
                    <a:bodyPr/>
                    <a:lstStyle/>
                    <a:p>
                      <a:endParaRPr lang="en-GB" sz="1500" dirty="0">
                        <a:latin typeface="Century Gothic"/>
                        <a:cs typeface="Century Gothic"/>
                      </a:endParaRPr>
                    </a:p>
                  </a:txBody>
                  <a:tcPr marL="85691" marR="85691" marT="42846" marB="42846">
                    <a:lnT w="12700" cmpd="sng">
                      <a:noFill/>
                    </a:lnT>
                    <a:noFill/>
                  </a:tcPr>
                </a:tc>
                <a:tc gridSpan="3">
                  <a:txBody>
                    <a:bodyPr/>
                    <a:lstStyle/>
                    <a:p>
                      <a:pPr algn="ctr"/>
                      <a:r>
                        <a:rPr lang="en-GB" sz="1500" b="1" dirty="0">
                          <a:solidFill>
                            <a:schemeClr val="bg1"/>
                          </a:solidFill>
                          <a:latin typeface="Century Gothic"/>
                          <a:cs typeface="Century Gothic"/>
                        </a:rPr>
                        <a:t>Relationship/Contract  Model</a:t>
                      </a:r>
                    </a:p>
                  </a:txBody>
                  <a:tcPr marL="85691" marR="85691" marT="42846" marB="42846">
                    <a:solidFill>
                      <a:schemeClr val="accent1">
                        <a:lumMod val="60000"/>
                        <a:lumOff val="40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931471">
                <a:tc gridSpan="2">
                  <a:txBody>
                    <a:bodyPr/>
                    <a:lstStyle/>
                    <a:p>
                      <a:endParaRPr lang="en-GB" sz="1500" dirty="0">
                        <a:latin typeface="Century Gothic"/>
                        <a:cs typeface="Century Gothic"/>
                      </a:endParaRPr>
                    </a:p>
                  </a:txBody>
                  <a:tcPr marL="85691" marR="85691" marT="42846" marB="42846">
                    <a:lnL w="12700" cmpd="sng">
                      <a:noFill/>
                    </a:lnL>
                    <a:lnT w="38100" cmpd="sng">
                      <a:noFill/>
                    </a:lnT>
                    <a:noFill/>
                  </a:tcPr>
                </a:tc>
                <a:tc hMerge="1">
                  <a:txBody>
                    <a:bodyPr/>
                    <a:lstStyle/>
                    <a:p>
                      <a:endParaRPr lang="en-GB" sz="1500" dirty="0">
                        <a:latin typeface="Century Gothic"/>
                        <a:cs typeface="Century Gothic"/>
                      </a:endParaRPr>
                    </a:p>
                  </a:txBody>
                  <a:tcPr marL="85691" marR="85691" marT="42846" marB="42846">
                    <a:lnT w="38100" cmpd="sng">
                      <a:noFill/>
                    </a:lnT>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latin typeface="Century Gothic"/>
                          <a:cs typeface="Century Gothic"/>
                        </a:rPr>
                        <a:t>Transactional Contract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latin typeface="Century Gothic"/>
                          <a:cs typeface="Century Gothic"/>
                        </a:rPr>
                        <a:t> </a:t>
                      </a:r>
                      <a:r>
                        <a:rPr lang="en-US" sz="1100" b="1" baseline="0" dirty="0">
                          <a:solidFill>
                            <a:schemeClr val="bg1"/>
                          </a:solidFill>
                          <a:latin typeface="Century Gothic"/>
                          <a:cs typeface="Century Gothic"/>
                        </a:rPr>
                        <a:t>(Market)</a:t>
                      </a:r>
                    </a:p>
                  </a:txBody>
                  <a:tcPr marL="85691" marR="85691" marT="42846" marB="42846">
                    <a:solidFill>
                      <a:schemeClr val="accent1">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latin typeface="Century Gothic"/>
                          <a:cs typeface="Century Gothic"/>
                        </a:rPr>
                        <a:t>Relational Contract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b="1" baseline="0" dirty="0">
                          <a:solidFill>
                            <a:schemeClr val="bg1"/>
                          </a:solidFill>
                          <a:latin typeface="Century Gothic"/>
                          <a:cs typeface="Century Gothic"/>
                        </a:rPr>
                        <a:t>(Hybrid)</a:t>
                      </a:r>
                    </a:p>
                  </a:txBody>
                  <a:tcPr marL="85691" marR="85691" marT="42846" marB="42846">
                    <a:solidFill>
                      <a:schemeClr val="accent1">
                        <a:lumMod val="60000"/>
                        <a:lumOff val="40000"/>
                      </a:schemeClr>
                    </a:solidFill>
                  </a:tcPr>
                </a:tc>
                <a:tc>
                  <a:txBody>
                    <a:bodyPr/>
                    <a:lstStyle/>
                    <a:p>
                      <a:pPr algn="ctr"/>
                      <a:r>
                        <a:rPr lang="en-US" sz="1400" b="1" baseline="0" dirty="0">
                          <a:solidFill>
                            <a:schemeClr val="bg1"/>
                          </a:solidFill>
                          <a:latin typeface="Century Gothic"/>
                          <a:cs typeface="Century Gothic"/>
                        </a:rPr>
                        <a:t>Investment</a:t>
                      </a:r>
                    </a:p>
                    <a:p>
                      <a:pPr algn="ctr"/>
                      <a:r>
                        <a:rPr lang="en-US" sz="1100" b="1" baseline="0" dirty="0">
                          <a:solidFill>
                            <a:schemeClr val="bg1"/>
                          </a:solidFill>
                          <a:latin typeface="Century Gothic"/>
                          <a:cs typeface="Century Gothic"/>
                        </a:rPr>
                        <a:t>(Vertical Integration / Hierarchy)</a:t>
                      </a:r>
                      <a:endParaRPr lang="en-US" sz="1100" dirty="0">
                        <a:latin typeface="Century Gothic"/>
                        <a:cs typeface="Century Gothic"/>
                      </a:endParaRPr>
                    </a:p>
                  </a:txBody>
                  <a:tcPr marL="85691" marR="85691" marT="42846" marB="42846">
                    <a:solidFill>
                      <a:schemeClr val="accent1">
                        <a:lumMod val="60000"/>
                        <a:lumOff val="40000"/>
                      </a:schemeClr>
                    </a:solidFill>
                  </a:tcPr>
                </a:tc>
                <a:extLst>
                  <a:ext uri="{0D108BD9-81ED-4DB2-BD59-A6C34878D82A}">
                    <a16:rowId xmlns:a16="http://schemas.microsoft.com/office/drawing/2014/main" val="10001"/>
                  </a:ext>
                </a:extLst>
              </a:tr>
              <a:tr h="969279">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500" b="1" dirty="0">
                          <a:solidFill>
                            <a:srgbClr val="FFFFFF"/>
                          </a:solidFill>
                          <a:latin typeface="Century Gothic"/>
                          <a:cs typeface="Century Gothic"/>
                        </a:rPr>
                        <a:t>Economic </a:t>
                      </a:r>
                      <a:r>
                        <a:rPr lang="en-GB" sz="1500" b="1" dirty="0">
                          <a:solidFill>
                            <a:schemeClr val="bg1"/>
                          </a:solidFill>
                          <a:latin typeface="Century Gothic"/>
                          <a:cs typeface="Century Gothic"/>
                        </a:rPr>
                        <a:t>Model</a:t>
                      </a:r>
                    </a:p>
                    <a:p>
                      <a:endParaRPr lang="en-US" sz="1500" dirty="0">
                        <a:latin typeface="Century Gothic"/>
                        <a:cs typeface="Century Gothic"/>
                      </a:endParaRPr>
                    </a:p>
                  </a:txBody>
                  <a:tcPr marL="85691" marR="85691" marT="42846" marB="42846" vert="vert270">
                    <a:solidFill>
                      <a:schemeClr val="accent1">
                        <a:lumMod val="75000"/>
                      </a:schemeClr>
                    </a:solidFill>
                  </a:tcPr>
                </a:tc>
                <a:tc>
                  <a:txBody>
                    <a:bodyPr/>
                    <a:lstStyle/>
                    <a:p>
                      <a:pPr algn="ctr"/>
                      <a:r>
                        <a:rPr lang="en-US" sz="1400" b="1" dirty="0">
                          <a:solidFill>
                            <a:schemeClr val="bg1"/>
                          </a:solidFill>
                          <a:latin typeface="Century Gothic"/>
                          <a:cs typeface="Century Gothic"/>
                        </a:rPr>
                        <a:t>Outcome-Based</a:t>
                      </a:r>
                    </a:p>
                    <a:p>
                      <a:pPr algn="ctr"/>
                      <a:r>
                        <a:rPr lang="en-US" sz="1200" b="0" i="1" dirty="0">
                          <a:solidFill>
                            <a:schemeClr val="bg1"/>
                          </a:solidFill>
                          <a:latin typeface="Century Gothic"/>
                          <a:cs typeface="Century Gothic"/>
                        </a:rPr>
                        <a:t>Economics tied to Boundary Spanning/Business Outcomes</a:t>
                      </a:r>
                    </a:p>
                  </a:txBody>
                  <a:tcPr marL="85691" marR="85691" marT="42846" marB="42846" anchor="ctr">
                    <a:solidFill>
                      <a:schemeClr val="accent1">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rgbClr val="6A6C6E"/>
                          </a:solidFill>
                          <a:latin typeface="Century Gothic"/>
                          <a:cs typeface="Century Gothic"/>
                        </a:rPr>
                        <a:t> Mismatch</a:t>
                      </a:r>
                      <a:r>
                        <a:rPr lang="en-GB" sz="1600" b="0" baseline="0" dirty="0">
                          <a:solidFill>
                            <a:srgbClr val="6A6C6E"/>
                          </a:solidFill>
                          <a:latin typeface="Century Gothic"/>
                          <a:cs typeface="Century Gothic"/>
                        </a:rPr>
                        <a:t> – </a:t>
                      </a: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solidFill>
                            <a:srgbClr val="6A6C6E"/>
                          </a:solidFill>
                          <a:latin typeface="Century Gothic"/>
                          <a:cs typeface="Century Gothic"/>
                        </a:rPr>
                        <a:t>Not a Viable Strategy</a:t>
                      </a:r>
                    </a:p>
                  </a:txBody>
                  <a:tcPr marL="85691" marR="85691" marT="42846" marB="42846" anchor="ctr">
                    <a:solidFill>
                      <a:schemeClr val="tx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latin typeface="Century Gothic"/>
                          <a:cs typeface="Century Gothic"/>
                        </a:rPr>
                        <a:t>Vested</a:t>
                      </a:r>
                    </a:p>
                  </a:txBody>
                  <a:tcPr marL="85691" marR="85691" marT="42846" marB="42846" anchor="ctr">
                    <a:solidFill>
                      <a:schemeClr val="tx1">
                        <a:lumMod val="40000"/>
                        <a:lumOff val="60000"/>
                      </a:schemeClr>
                    </a:solidFill>
                  </a:tcPr>
                </a:tc>
                <a:tc rowSpan="3">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latin typeface="Century Gothic"/>
                          <a:cs typeface="Century Gothic"/>
                        </a:rPr>
                        <a:t>Equity</a:t>
                      </a:r>
                      <a:r>
                        <a:rPr lang="en-GB" sz="1600" b="0" baseline="0" dirty="0">
                          <a:latin typeface="Century Gothic"/>
                          <a:cs typeface="Century Gothic"/>
                        </a:rPr>
                        <a:t> Partner </a:t>
                      </a: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latin typeface="Century Gothic"/>
                          <a:cs typeface="Century Gothic"/>
                        </a:rPr>
                        <a:t>(e.g. Joint Venture) </a:t>
                      </a:r>
                    </a:p>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GB" sz="1600" b="0" baseline="0" dirty="0">
                        <a:latin typeface="Century Gothic"/>
                        <a:cs typeface="Century Gothic"/>
                      </a:endParaRP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latin typeface="Century Gothic"/>
                          <a:cs typeface="Century Gothic"/>
                        </a:rPr>
                        <a:t>or</a:t>
                      </a:r>
                    </a:p>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GB" sz="1600" b="0" baseline="0" dirty="0">
                        <a:latin typeface="Century Gothic"/>
                        <a:cs typeface="Century Gothic"/>
                      </a:endParaRP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latin typeface="Century Gothic"/>
                          <a:cs typeface="Century Gothic"/>
                        </a:rPr>
                        <a:t>Shared Services </a:t>
                      </a:r>
                    </a:p>
                  </a:txBody>
                  <a:tcPr marL="85691" marR="85691" marT="42846" marB="42846" anchor="ctr">
                    <a:solidFill>
                      <a:schemeClr val="tx1">
                        <a:lumMod val="40000"/>
                        <a:lumOff val="60000"/>
                      </a:schemeClr>
                    </a:solidFill>
                  </a:tcPr>
                </a:tc>
                <a:extLst>
                  <a:ext uri="{0D108BD9-81ED-4DB2-BD59-A6C34878D82A}">
                    <a16:rowId xmlns:a16="http://schemas.microsoft.com/office/drawing/2014/main" val="10002"/>
                  </a:ext>
                </a:extLst>
              </a:tr>
              <a:tr h="997123">
                <a:tc vMerge="1">
                  <a:txBody>
                    <a:bodyPr/>
                    <a:lstStyle/>
                    <a:p>
                      <a:endParaRPr lang="en-GB"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entury Gothic"/>
                          <a:cs typeface="Century Gothic"/>
                        </a:rPr>
                        <a:t>Output-Based</a:t>
                      </a:r>
                      <a:r>
                        <a:rPr lang="en-US" sz="1400" b="1" baseline="0" dirty="0">
                          <a:solidFill>
                            <a:schemeClr val="bg1"/>
                          </a:solidFill>
                          <a:latin typeface="Century Gothic"/>
                          <a:cs typeface="Century Gothic"/>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solidFill>
                            <a:schemeClr val="bg1"/>
                          </a:solidFill>
                          <a:latin typeface="Century Gothic"/>
                          <a:cs typeface="Century Gothic"/>
                        </a:rPr>
                        <a:t>(</a:t>
                      </a:r>
                      <a:r>
                        <a:rPr lang="en-US" sz="1400" b="1" dirty="0">
                          <a:solidFill>
                            <a:schemeClr val="bg1"/>
                          </a:solidFill>
                          <a:latin typeface="Century Gothic"/>
                          <a:cs typeface="Century Gothic"/>
                        </a:rPr>
                        <a:t>Performance-Based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entury Gothic"/>
                          <a:cs typeface="Century Gothic"/>
                        </a:rPr>
                        <a:t>/ Managed Services)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0" i="1" dirty="0">
                          <a:solidFill>
                            <a:schemeClr val="bg1"/>
                          </a:solidFill>
                          <a:latin typeface="Century Gothic"/>
                          <a:cs typeface="Century Gothic"/>
                        </a:rPr>
                        <a:t>Economics</a:t>
                      </a:r>
                      <a:r>
                        <a:rPr lang="en-US" sz="1200" b="0" i="1" baseline="0" dirty="0">
                          <a:solidFill>
                            <a:schemeClr val="bg1"/>
                          </a:solidFill>
                          <a:latin typeface="Century Gothic"/>
                          <a:cs typeface="Century Gothic"/>
                        </a:rPr>
                        <a:t> tied to </a:t>
                      </a:r>
                      <a:r>
                        <a:rPr lang="en-US" sz="1200" b="0" i="1" dirty="0">
                          <a:solidFill>
                            <a:schemeClr val="bg1"/>
                          </a:solidFill>
                          <a:latin typeface="Century Gothic"/>
                          <a:cs typeface="Century Gothic"/>
                        </a:rPr>
                        <a:t>Supplier Output</a:t>
                      </a:r>
                    </a:p>
                  </a:txBody>
                  <a:tcPr marL="85691" marR="85691" marT="42846" marB="42846" anchor="ctr">
                    <a:solidFill>
                      <a:schemeClr val="accent1">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solidFill>
                            <a:schemeClr val="bg1">
                              <a:lumMod val="75000"/>
                            </a:schemeClr>
                          </a:solidFill>
                          <a:latin typeface="Century Gothic"/>
                          <a:cs typeface="Century Gothic"/>
                        </a:rPr>
                        <a:t> </a:t>
                      </a:r>
                      <a:r>
                        <a:rPr lang="en-GB" sz="1600" b="0" dirty="0">
                          <a:solidFill>
                            <a:srgbClr val="6A6C6E"/>
                          </a:solidFill>
                          <a:latin typeface="Century Gothic"/>
                          <a:cs typeface="Century Gothic"/>
                        </a:rPr>
                        <a:t>Mismatch</a:t>
                      </a:r>
                      <a:r>
                        <a:rPr lang="en-GB" sz="1600" b="0" baseline="0" dirty="0">
                          <a:solidFill>
                            <a:srgbClr val="6A6C6E"/>
                          </a:solidFill>
                          <a:latin typeface="Century Gothic"/>
                          <a:cs typeface="Century Gothic"/>
                        </a:rPr>
                        <a:t> – </a:t>
                      </a:r>
                    </a:p>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baseline="0" dirty="0">
                          <a:solidFill>
                            <a:srgbClr val="6A6C6E"/>
                          </a:solidFill>
                          <a:latin typeface="Century Gothic"/>
                          <a:cs typeface="Century Gothic"/>
                        </a:rPr>
                        <a:t>Not a Viable Strategy</a:t>
                      </a:r>
                    </a:p>
                  </a:txBody>
                  <a:tcPr marL="85691" marR="85691" marT="42846" marB="42846" anchor="ctr">
                    <a:solidFill>
                      <a:schemeClr val="tx1">
                        <a:lumMod val="20000"/>
                        <a:lumOff val="80000"/>
                      </a:schemeClr>
                    </a:solidFill>
                  </a:tcPr>
                </a:tc>
                <a:tc>
                  <a:txBody>
                    <a:bodyPr/>
                    <a:lstStyle/>
                    <a:p>
                      <a:pPr marL="0" indent="0" algn="ctr">
                        <a:buFont typeface="Arial"/>
                        <a:buNone/>
                      </a:pPr>
                      <a:r>
                        <a:rPr lang="en-GB" sz="1600" b="0" dirty="0">
                          <a:latin typeface="Century Gothic"/>
                          <a:cs typeface="Century Gothic"/>
                        </a:rPr>
                        <a:t>Performance</a:t>
                      </a:r>
                      <a:r>
                        <a:rPr lang="en-GB" sz="1600" b="0" baseline="0" dirty="0">
                          <a:latin typeface="Century Gothic"/>
                          <a:cs typeface="Century Gothic"/>
                        </a:rPr>
                        <a:t>-</a:t>
                      </a:r>
                      <a:r>
                        <a:rPr lang="en-GB" sz="1600" b="0" dirty="0">
                          <a:latin typeface="Century Gothic"/>
                          <a:cs typeface="Century Gothic"/>
                        </a:rPr>
                        <a:t>Based (Managed Services) Agreement</a:t>
                      </a:r>
                      <a:endParaRPr lang="en-GB" sz="1100" b="0" dirty="0">
                        <a:latin typeface="Century Gothic"/>
                        <a:cs typeface="Century Gothic"/>
                      </a:endParaRPr>
                    </a:p>
                  </a:txBody>
                  <a:tcPr marL="85691" marR="85691" marT="42846" marB="42846" anchor="ctr">
                    <a:solidFill>
                      <a:schemeClr val="tx1">
                        <a:lumMod val="20000"/>
                        <a:lumOff val="80000"/>
                      </a:schemeClr>
                    </a:solidFill>
                  </a:tcPr>
                </a:tc>
                <a:tc vMerge="1">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GB" sz="1600" b="0" dirty="0">
                        <a:latin typeface="Century Gothic"/>
                        <a:cs typeface="Century Gothic"/>
                      </a:endParaRPr>
                    </a:p>
                  </a:txBody>
                  <a:tcPr marL="85691" marR="85691" marT="42846" marB="42846" anchor="ctr">
                    <a:solidFill>
                      <a:schemeClr val="tx1">
                        <a:lumMod val="20000"/>
                        <a:lumOff val="80000"/>
                      </a:schemeClr>
                    </a:solidFill>
                  </a:tcPr>
                </a:tc>
                <a:extLst>
                  <a:ext uri="{0D108BD9-81ED-4DB2-BD59-A6C34878D82A}">
                    <a16:rowId xmlns:a16="http://schemas.microsoft.com/office/drawing/2014/main" val="10003"/>
                  </a:ext>
                </a:extLst>
              </a:tr>
              <a:tr h="1102630">
                <a:tc vMerge="1">
                  <a:txBody>
                    <a:bodyPr/>
                    <a:lstStyle/>
                    <a:p>
                      <a:pPr algn="ctr"/>
                      <a:endParaRPr lang="en-GB" b="1" dirty="0"/>
                    </a:p>
                  </a:txBody>
                  <a:tcPr vert="vert270"/>
                </a:tc>
                <a:tc>
                  <a:txBody>
                    <a:bodyPr/>
                    <a:lstStyle/>
                    <a:p>
                      <a:pPr algn="ctr"/>
                      <a:r>
                        <a:rPr lang="en-US" sz="1400" b="1" dirty="0">
                          <a:solidFill>
                            <a:schemeClr val="bg1"/>
                          </a:solidFill>
                          <a:latin typeface="Century Gothic"/>
                          <a:cs typeface="Century Gothic"/>
                        </a:rPr>
                        <a:t>Transaction-Based</a:t>
                      </a:r>
                    </a:p>
                    <a:p>
                      <a:pPr algn="ctr"/>
                      <a:r>
                        <a:rPr lang="en-US" sz="1200" b="0" i="1" dirty="0">
                          <a:solidFill>
                            <a:schemeClr val="bg1"/>
                          </a:solidFill>
                          <a:latin typeface="Century Gothic"/>
                          <a:cs typeface="Century Gothic"/>
                        </a:rPr>
                        <a:t>Economics tied to activities</a:t>
                      </a:r>
                      <a:r>
                        <a:rPr lang="en-US" sz="1200" b="0" i="1" baseline="0" dirty="0">
                          <a:solidFill>
                            <a:schemeClr val="bg1"/>
                          </a:solidFill>
                          <a:latin typeface="Century Gothic"/>
                          <a:cs typeface="Century Gothic"/>
                        </a:rPr>
                        <a:t> drive behavior</a:t>
                      </a:r>
                      <a:endParaRPr lang="en-US" sz="1200" b="0" i="1" dirty="0">
                        <a:solidFill>
                          <a:schemeClr val="bg1"/>
                        </a:solidFill>
                        <a:latin typeface="Century Gothic"/>
                        <a:cs typeface="Century Gothic"/>
                      </a:endParaRPr>
                    </a:p>
                  </a:txBody>
                  <a:tcPr marL="85691" marR="85691" marT="42846" marB="42846" anchor="ctr">
                    <a:solidFill>
                      <a:schemeClr val="accent1">
                        <a:lumMod val="75000"/>
                      </a:schemeClr>
                    </a:solidFill>
                  </a:tcPr>
                </a:tc>
                <a:tc>
                  <a:txBody>
                    <a:bodyPr/>
                    <a:lstStyle/>
                    <a:p>
                      <a:pPr marL="0" indent="0" algn="ctr">
                        <a:buFont typeface="Arial"/>
                        <a:buNone/>
                      </a:pPr>
                      <a:r>
                        <a:rPr lang="en-GB" sz="1600" b="0" dirty="0">
                          <a:latin typeface="Century Gothic"/>
                          <a:cs typeface="Century Gothic"/>
                        </a:rPr>
                        <a:t>Basic Provider</a:t>
                      </a:r>
                      <a:endParaRPr lang="en-GB" sz="1600" b="0" baseline="0" dirty="0">
                        <a:latin typeface="Century Gothic"/>
                        <a:cs typeface="Century Gothic"/>
                      </a:endParaRPr>
                    </a:p>
                    <a:p>
                      <a:pPr marL="0" indent="0" algn="ctr">
                        <a:buFont typeface="Arial"/>
                        <a:buNone/>
                      </a:pPr>
                      <a:endParaRPr lang="en-GB" sz="1600" b="0" baseline="0" dirty="0">
                        <a:latin typeface="Century Gothic"/>
                        <a:cs typeface="Century Gothic"/>
                      </a:endParaRPr>
                    </a:p>
                    <a:p>
                      <a:pPr marL="0" indent="0" algn="ctr">
                        <a:buFont typeface="Arial"/>
                        <a:buNone/>
                      </a:pPr>
                      <a:r>
                        <a:rPr lang="en-GB" sz="1600" b="0" baseline="0" dirty="0">
                          <a:latin typeface="Century Gothic"/>
                          <a:cs typeface="Century Gothic"/>
                        </a:rPr>
                        <a:t>Approved Provider</a:t>
                      </a:r>
                    </a:p>
                  </a:txBody>
                  <a:tcPr marL="85691" marR="85691" marT="42846" marB="42846" anchor="ctr">
                    <a:solidFill>
                      <a:schemeClr val="tx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r>
                        <a:rPr lang="en-GB" sz="1600" b="0" dirty="0">
                          <a:latin typeface="Century Gothic"/>
                          <a:cs typeface="Century Gothic"/>
                        </a:rPr>
                        <a:t>Preferred</a:t>
                      </a:r>
                      <a:r>
                        <a:rPr lang="en-GB" sz="1600" b="0" baseline="0" dirty="0">
                          <a:latin typeface="Century Gothic"/>
                          <a:cs typeface="Century Gothic"/>
                        </a:rPr>
                        <a:t> Provider</a:t>
                      </a:r>
                      <a:endParaRPr lang="en-GB" sz="1600" b="0" dirty="0">
                        <a:latin typeface="Century Gothic"/>
                        <a:cs typeface="Century Gothic"/>
                      </a:endParaRPr>
                    </a:p>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GB" sz="1600" b="0" baseline="0" dirty="0">
                        <a:latin typeface="Century Gothic"/>
                        <a:cs typeface="Century Gothic"/>
                      </a:endParaRPr>
                    </a:p>
                  </a:txBody>
                  <a:tcPr marL="85691" marR="85691" marT="42846" marB="42846" anchor="ctr">
                    <a:solidFill>
                      <a:schemeClr val="tx1">
                        <a:lumMod val="40000"/>
                        <a:lumOff val="60000"/>
                      </a:schemeClr>
                    </a:solidFill>
                  </a:tcPr>
                </a:tc>
                <a:tc vMerge="1">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GB" sz="1600" b="0" baseline="0" dirty="0">
                        <a:latin typeface="Century Gothic"/>
                        <a:cs typeface="Century Gothic"/>
                      </a:endParaRPr>
                    </a:p>
                  </a:txBody>
                  <a:tcPr marL="85691" marR="85691" marT="42846" marB="42846" anchor="ctr">
                    <a:solidFill>
                      <a:schemeClr val="tx1">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89945176"/>
      </p:ext>
    </p:extLst>
  </p:cSld>
  <p:clrMapOvr>
    <a:masterClrMapping/>
  </p:clrMapOvr>
</p:sld>
</file>

<file path=ppt/theme/theme1.xml><?xml version="1.0" encoding="utf-8"?>
<a:theme xmlns:a="http://schemas.openxmlformats.org/drawingml/2006/main" name="Vested Theme">
  <a:themeElements>
    <a:clrScheme name="Vested">
      <a:dk1>
        <a:srgbClr val="5C5C5C"/>
      </a:dk1>
      <a:lt1>
        <a:sysClr val="window" lastClr="FFFFFF"/>
      </a:lt1>
      <a:dk2>
        <a:srgbClr val="000000"/>
      </a:dk2>
      <a:lt2>
        <a:srgbClr val="FFFFFF"/>
      </a:lt2>
      <a:accent1>
        <a:srgbClr val="F77F00"/>
      </a:accent1>
      <a:accent2>
        <a:srgbClr val="32ACBD"/>
      </a:accent2>
      <a:accent3>
        <a:srgbClr val="A9C632"/>
      </a:accent3>
      <a:accent4>
        <a:srgbClr val="FF4F24"/>
      </a:accent4>
      <a:accent5>
        <a:srgbClr val="F1CE4B"/>
      </a:accent5>
      <a:accent6>
        <a:srgbClr val="A5A7AF"/>
      </a:accent6>
      <a:hlink>
        <a:srgbClr val="F77F00"/>
      </a:hlink>
      <a:folHlink>
        <a:srgbClr val="32ACBD"/>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eractive Learning Theme">
  <a:themeElements>
    <a:clrScheme name="Custom 3">
      <a:dk1>
        <a:srgbClr val="5C5C5C"/>
      </a:dk1>
      <a:lt1>
        <a:sysClr val="window" lastClr="FFFFFF"/>
      </a:lt1>
      <a:dk2>
        <a:srgbClr val="000000"/>
      </a:dk2>
      <a:lt2>
        <a:srgbClr val="FFFFFF"/>
      </a:lt2>
      <a:accent1>
        <a:srgbClr val="F77F00"/>
      </a:accent1>
      <a:accent2>
        <a:srgbClr val="5C5C5C"/>
      </a:accent2>
      <a:accent3>
        <a:srgbClr val="525252"/>
      </a:accent3>
      <a:accent4>
        <a:srgbClr val="666666"/>
      </a:accent4>
      <a:accent5>
        <a:srgbClr val="7A7A7A"/>
      </a:accent5>
      <a:accent6>
        <a:srgbClr val="8E8E8E"/>
      </a:accent6>
      <a:hlink>
        <a:srgbClr val="F77F00"/>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18876</TotalTime>
  <Words>1545</Words>
  <Application>Microsoft Macintosh PowerPoint</Application>
  <PresentationFormat>On-screen Show (4:3)</PresentationFormat>
  <Paragraphs>294</Paragraphs>
  <Slides>17</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ＭＳ Ｐゴシック</vt:lpstr>
      <vt:lpstr>Arial</vt:lpstr>
      <vt:lpstr>Arial Black</vt:lpstr>
      <vt:lpstr>Calibri</vt:lpstr>
      <vt:lpstr>Century Gothic</vt:lpstr>
      <vt:lpstr>Gotham Book</vt:lpstr>
      <vt:lpstr>Lucida Grande</vt:lpstr>
      <vt:lpstr>Times New Roman</vt:lpstr>
      <vt:lpstr>Vested Theme</vt:lpstr>
      <vt:lpstr>Interactive Learning Theme</vt:lpstr>
      <vt:lpstr>PowerPoint Presentation</vt:lpstr>
      <vt:lpstr>Strategic Sourcing in the New Economy</vt:lpstr>
      <vt:lpstr>The Conventional Approach: Make vs Buy</vt:lpstr>
      <vt:lpstr>A New View: a “Hybrid” Approach</vt:lpstr>
      <vt:lpstr>Sourcing Business Model Theory</vt:lpstr>
      <vt:lpstr>What Is a Sourcing Business Model?</vt:lpstr>
      <vt:lpstr>Relationship Model and the Economic Model</vt:lpstr>
      <vt:lpstr>What Sourcing Business Model Is Best?</vt:lpstr>
      <vt:lpstr>Business Model Mapping Matrix </vt:lpstr>
      <vt:lpstr>Level of Dependency</vt:lpstr>
      <vt:lpstr>The Value Connection</vt:lpstr>
      <vt:lpstr>Use the Toolkit to Get Started! </vt:lpstr>
      <vt:lpstr>Business Model Mapping</vt:lpstr>
      <vt:lpstr>Example</vt:lpstr>
      <vt:lpstr>Simplified Sourcing Business Model Framework</vt:lpstr>
      <vt:lpstr>Learn More….</vt:lpstr>
      <vt:lpstr>PowerPoint Presentation</vt:lpstr>
    </vt:vector>
  </TitlesOfParts>
  <Company>Vested</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Template</dc:subject>
  <dc:creator>Symmes</dc:creator>
  <cp:keywords>Vested</cp:keywords>
  <dc:description>Copyright Vested 2012</dc:description>
  <cp:lastModifiedBy>Kate VItasek</cp:lastModifiedBy>
  <cp:revision>636</cp:revision>
  <dcterms:created xsi:type="dcterms:W3CDTF">2013-05-03T17:02:08Z</dcterms:created>
  <dcterms:modified xsi:type="dcterms:W3CDTF">2018-12-08T15:23:18Z</dcterms:modified>
  <cp:category>Branding</cp:category>
  <cp:version>Sep 2012</cp:version>
</cp:coreProperties>
</file>