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49"/>
  </p:notesMasterIdLst>
  <p:handoutMasterIdLst>
    <p:handoutMasterId r:id="rId50"/>
  </p:handoutMasterIdLst>
  <p:sldIdLst>
    <p:sldId id="257" r:id="rId6"/>
    <p:sldId id="1913" r:id="rId7"/>
    <p:sldId id="258" r:id="rId8"/>
    <p:sldId id="1969" r:id="rId9"/>
    <p:sldId id="260" r:id="rId10"/>
    <p:sldId id="1963" r:id="rId11"/>
    <p:sldId id="2029" r:id="rId12"/>
    <p:sldId id="2037" r:id="rId13"/>
    <p:sldId id="2030" r:id="rId14"/>
    <p:sldId id="261" r:id="rId15"/>
    <p:sldId id="262" r:id="rId16"/>
    <p:sldId id="263" r:id="rId17"/>
    <p:sldId id="2021" r:id="rId18"/>
    <p:sldId id="2038" r:id="rId19"/>
    <p:sldId id="1976" r:id="rId20"/>
    <p:sldId id="265" r:id="rId21"/>
    <p:sldId id="1066" r:id="rId22"/>
    <p:sldId id="2023" r:id="rId23"/>
    <p:sldId id="2024" r:id="rId24"/>
    <p:sldId id="2025" r:id="rId25"/>
    <p:sldId id="2026" r:id="rId26"/>
    <p:sldId id="267" r:id="rId27"/>
    <p:sldId id="1048" r:id="rId28"/>
    <p:sldId id="1921" r:id="rId29"/>
    <p:sldId id="2039" r:id="rId30"/>
    <p:sldId id="1977" r:id="rId31"/>
    <p:sldId id="269" r:id="rId32"/>
    <p:sldId id="270" r:id="rId33"/>
    <p:sldId id="271" r:id="rId34"/>
    <p:sldId id="272" r:id="rId35"/>
    <p:sldId id="273" r:id="rId36"/>
    <p:sldId id="275" r:id="rId37"/>
    <p:sldId id="1987" r:id="rId38"/>
    <p:sldId id="1021" r:id="rId39"/>
    <p:sldId id="2027" r:id="rId40"/>
    <p:sldId id="2028" r:id="rId41"/>
    <p:sldId id="2040" r:id="rId42"/>
    <p:sldId id="2139" r:id="rId43"/>
    <p:sldId id="2140" r:id="rId44"/>
    <p:sldId id="2175" r:id="rId45"/>
    <p:sldId id="274" r:id="rId46"/>
    <p:sldId id="2055" r:id="rId47"/>
    <p:sldId id="280"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F00"/>
    <a:srgbClr val="F87F00"/>
    <a:srgbClr val="F79300"/>
    <a:srgbClr val="5C5C5C"/>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788" autoAdjust="0"/>
  </p:normalViewPr>
  <p:slideViewPr>
    <p:cSldViewPr snapToGrid="0" snapToObjects="1" showGuides="1">
      <p:cViewPr varScale="1">
        <p:scale>
          <a:sx n="83" d="100"/>
          <a:sy n="83" d="100"/>
        </p:scale>
        <p:origin x="614" y="82"/>
      </p:cViewPr>
      <p:guideLst>
        <p:guide orient="horz" pos="218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264"/>
    </p:cViewPr>
  </p:sorterViewPr>
  <p:notesViewPr>
    <p:cSldViewPr snapToGrid="0" snapToObjects="1">
      <p:cViewPr varScale="1">
        <p:scale>
          <a:sx n="63" d="100"/>
          <a:sy n="63" d="100"/>
        </p:scale>
        <p:origin x="3134"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4C21DA-0FB4-B847-8E09-79225CF0D9B9}" type="datetime1">
              <a:rPr lang="en-US" smtClean="0">
                <a:latin typeface="Arial"/>
              </a:rPr>
              <a:pPr/>
              <a:t>6/16/2021</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58FF2CF-F427-AA46-B41A-10052D130CA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841831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B2C62362-37CF-7F4E-B5CC-370990DAF466}" type="datetime1">
              <a:rPr lang="en-US" smtClean="0"/>
              <a:pPr/>
              <a:t>6/16/2021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5D8DEC4A-E348-414F-A419-B1C417F650C6}" type="slidenum">
              <a:rPr lang="en-US" smtClean="0"/>
              <a:pPr/>
              <a:t>‹#›</a:t>
            </a:fld>
            <a:endParaRPr lang="en-US" dirty="0"/>
          </a:p>
        </p:txBody>
      </p:sp>
    </p:spTree>
    <p:extLst>
      <p:ext uri="{BB962C8B-B14F-4D97-AF65-F5344CB8AC3E}">
        <p14:creationId xmlns:p14="http://schemas.microsoft.com/office/powerpoint/2010/main" val="431348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23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418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4736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a:p>
        </p:txBody>
      </p:sp>
      <p:sp>
        <p:nvSpPr>
          <p:cNvPr id="39940" name="Slide Number Placeholder 3"/>
          <p:cNvSpPr>
            <a:spLocks noGrp="1"/>
          </p:cNvSpPr>
          <p:nvPr>
            <p:ph type="sldNum" sz="quarter" idx="5"/>
          </p:nvPr>
        </p:nvSpPr>
        <p:spPr bwMode="auto">
          <a:xfrm>
            <a:off x="3970436" y="8830627"/>
            <a:ext cx="3038372" cy="464185"/>
          </a:xfrm>
          <a:prstGeom prst="rect">
            <a:avLst/>
          </a:prstGeom>
          <a:noFill/>
          <a:ln>
            <a:miter lim="800000"/>
            <a:headEnd/>
            <a:tailEnd/>
          </a:ln>
        </p:spPr>
        <p:txBody>
          <a:bodyPr wrap="square" lIns="91649" tIns="45824" rIns="91649" bIns="45824" numCol="1" anchorCtr="0" compatLnSpc="1">
            <a:prstTxWarp prst="textNoShape">
              <a:avLst/>
            </a:prstTxWarp>
          </a:bodyPr>
          <a:lstStyle/>
          <a:p>
            <a:fld id="{F974027F-A08D-4BEA-963C-325AA5C79CE5}" type="slidenum">
              <a:rPr lang="en-US" smtClean="0">
                <a:latin typeface="Arial" charset="0"/>
                <a:cs typeface="Arial" charset="0"/>
              </a:rPr>
              <a:pPr/>
              <a:t>28</a:t>
            </a:fld>
            <a:endParaRPr lang="en-US" dirty="0">
              <a:latin typeface="Arial" charset="0"/>
              <a:cs typeface="Arial" charset="0"/>
            </a:endParaRPr>
          </a:p>
        </p:txBody>
      </p:sp>
    </p:spTree>
    <p:extLst>
      <p:ext uri="{BB962C8B-B14F-4D97-AF65-F5344CB8AC3E}">
        <p14:creationId xmlns:p14="http://schemas.microsoft.com/office/powerpoint/2010/main" val="99041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9438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a:p>
        </p:txBody>
      </p:sp>
      <p:sp>
        <p:nvSpPr>
          <p:cNvPr id="39940" name="Slide Number Placeholder 3"/>
          <p:cNvSpPr>
            <a:spLocks noGrp="1"/>
          </p:cNvSpPr>
          <p:nvPr>
            <p:ph type="sldNum" sz="quarter" idx="5"/>
          </p:nvPr>
        </p:nvSpPr>
        <p:spPr bwMode="auto">
          <a:xfrm>
            <a:off x="3970436" y="8830627"/>
            <a:ext cx="3038372" cy="464185"/>
          </a:xfrm>
          <a:prstGeom prst="rect">
            <a:avLst/>
          </a:prstGeom>
          <a:noFill/>
          <a:ln>
            <a:miter lim="800000"/>
            <a:headEnd/>
            <a:tailEnd/>
          </a:ln>
        </p:spPr>
        <p:txBody>
          <a:bodyPr wrap="square" lIns="91649" tIns="45824" rIns="91649" bIns="45824" numCol="1" anchorCtr="0" compatLnSpc="1">
            <a:prstTxWarp prst="textNoShape">
              <a:avLst/>
            </a:prstTxWarp>
          </a:bodyPr>
          <a:lstStyle/>
          <a:p>
            <a:fld id="{F974027F-A08D-4BEA-963C-325AA5C79CE5}" type="slidenum">
              <a:rPr lang="en-US" smtClean="0">
                <a:latin typeface="Arial" charset="0"/>
                <a:cs typeface="Arial" charset="0"/>
              </a:rPr>
              <a:pPr/>
              <a:t>30</a:t>
            </a:fld>
            <a:endParaRPr lang="en-US" dirty="0">
              <a:latin typeface="Arial" charset="0"/>
              <a:cs typeface="Arial" charset="0"/>
            </a:endParaRPr>
          </a:p>
        </p:txBody>
      </p:sp>
    </p:spTree>
    <p:extLst>
      <p:ext uri="{BB962C8B-B14F-4D97-AF65-F5344CB8AC3E}">
        <p14:creationId xmlns:p14="http://schemas.microsoft.com/office/powerpoint/2010/main" val="65345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44741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4525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DEC4A-E348-414F-A419-B1C417F650C6}" type="slidenum">
              <a:rPr lang="en-US" smtClean="0"/>
              <a:pPr/>
              <a:t>5</a:t>
            </a:fld>
            <a:endParaRPr lang="en-US" dirty="0"/>
          </a:p>
        </p:txBody>
      </p:sp>
    </p:spTree>
    <p:extLst>
      <p:ext uri="{BB962C8B-B14F-4D97-AF65-F5344CB8AC3E}">
        <p14:creationId xmlns:p14="http://schemas.microsoft.com/office/powerpoint/2010/main" val="398727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DEC4A-E348-414F-A419-B1C417F650C6}" type="slidenum">
              <a:rPr lang="en-US" smtClean="0"/>
              <a:pPr/>
              <a:t>7</a:t>
            </a:fld>
            <a:endParaRPr lang="en-US" dirty="0"/>
          </a:p>
        </p:txBody>
      </p:sp>
    </p:spTree>
    <p:extLst>
      <p:ext uri="{BB962C8B-B14F-4D97-AF65-F5344CB8AC3E}">
        <p14:creationId xmlns:p14="http://schemas.microsoft.com/office/powerpoint/2010/main" val="120052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5497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821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08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4853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3496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82563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hyperlink" Target="mailto:kvitasek@utk.edu" TargetMode="External"/><Relationship Id="rId1" Type="http://schemas.openxmlformats.org/officeDocument/2006/relationships/slideMaster" Target="../slideMasters/slideMaster1.xml"/><Relationship Id="rId5" Type="http://schemas.openxmlformats.org/officeDocument/2006/relationships/image" Target="../media/image22.jpe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hyperlink" Target="mailto:kvitasek@utk.edu" TargetMode="External"/><Relationship Id="rId2" Type="http://schemas.openxmlformats.org/officeDocument/2006/relationships/hyperlink" Target="http://www.vestedway.com/termsofuse" TargetMode="External"/><Relationship Id="rId1" Type="http://schemas.openxmlformats.org/officeDocument/2006/relationships/slideMaster" Target="../slideMasters/slideMaster1.xml"/><Relationship Id="rId4" Type="http://schemas.openxmlformats.org/officeDocument/2006/relationships/hyperlink" Target="mailto:vitasek@utk.edu"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hyperlink" Target="http://www.vestedway.com/termsofuse" TargetMode="External"/><Relationship Id="rId1" Type="http://schemas.openxmlformats.org/officeDocument/2006/relationships/slideMaster" Target="../slideMasters/slideMaster1.xml"/><Relationship Id="rId6" Type="http://schemas.openxmlformats.org/officeDocument/2006/relationships/hyperlink" Target="mailto:vitasek@utk.edu" TargetMode="External"/><Relationship Id="rId5" Type="http://schemas.openxmlformats.org/officeDocument/2006/relationships/hyperlink" Target="mailto:kvitasek@utk.edu" TargetMode="External"/><Relationship Id="rId4" Type="http://schemas.openxmlformats.org/officeDocument/2006/relationships/hyperlink" Target="mailto:Info@Vestedway.com" TargetMode="Externa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VA">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2F1C6D-C1CA-4C2D-A0BB-7604CB91A0A7}"/>
              </a:ext>
            </a:extLst>
          </p:cNvPr>
          <p:cNvSpPr/>
          <p:nvPr userDrawn="1"/>
        </p:nvSpPr>
        <p:spPr>
          <a:xfrm>
            <a:off x="0" y="0"/>
            <a:ext cx="12191999" cy="556895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7F00"/>
              </a:solidFill>
            </a:endParaRPr>
          </a:p>
        </p:txBody>
      </p:sp>
      <p:pic>
        <p:nvPicPr>
          <p:cNvPr id="9" name="Picture 8" descr="Haslam-logo-large.png">
            <a:extLst>
              <a:ext uri="{FF2B5EF4-FFF2-40B4-BE49-F238E27FC236}">
                <a16:creationId xmlns:a16="http://schemas.microsoft.com/office/drawing/2014/main" id="{0B62282E-7C0E-4536-9FE2-F8258E88C2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07372" y="5944519"/>
            <a:ext cx="2949628" cy="774125"/>
          </a:xfrm>
          <a:prstGeom prst="rect">
            <a:avLst/>
          </a:prstGeom>
        </p:spPr>
      </p:pic>
      <p:sp>
        <p:nvSpPr>
          <p:cNvPr id="10" name="TextBox 9">
            <a:extLst>
              <a:ext uri="{FF2B5EF4-FFF2-40B4-BE49-F238E27FC236}">
                <a16:creationId xmlns:a16="http://schemas.microsoft.com/office/drawing/2014/main" id="{00D2CD6D-E371-4091-B0AF-84B450A743AB}"/>
              </a:ext>
            </a:extLst>
          </p:cNvPr>
          <p:cNvSpPr txBox="1"/>
          <p:nvPr userDrawn="1"/>
        </p:nvSpPr>
        <p:spPr>
          <a:xfrm>
            <a:off x="8607372" y="5662992"/>
            <a:ext cx="3261540" cy="430887"/>
          </a:xfrm>
          <a:prstGeom prst="rect">
            <a:avLst/>
          </a:prstGeom>
          <a:noFill/>
        </p:spPr>
        <p:txBody>
          <a:bodyPr wrap="square" rtlCol="0">
            <a:spAutoFit/>
          </a:bodyPr>
          <a:lstStyle/>
          <a:p>
            <a:r>
              <a:rPr lang="en-US" sz="2200" b="0" i="1" dirty="0">
                <a:latin typeface="Calibri"/>
                <a:cs typeface="Calibri"/>
              </a:rPr>
              <a:t>Based on research with…</a:t>
            </a:r>
          </a:p>
        </p:txBody>
      </p:sp>
      <p:pic>
        <p:nvPicPr>
          <p:cNvPr id="12" name="Picture 11">
            <a:extLst>
              <a:ext uri="{FF2B5EF4-FFF2-40B4-BE49-F238E27FC236}">
                <a16:creationId xmlns:a16="http://schemas.microsoft.com/office/drawing/2014/main" id="{D1896BAF-93EF-461E-B4AE-6184E33F691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283120" y="444418"/>
            <a:ext cx="3831557" cy="1052052"/>
          </a:xfrm>
          <a:prstGeom prst="rect">
            <a:avLst/>
          </a:prstGeom>
        </p:spPr>
      </p:pic>
      <p:sp>
        <p:nvSpPr>
          <p:cNvPr id="6" name="Title 1">
            <a:extLst>
              <a:ext uri="{FF2B5EF4-FFF2-40B4-BE49-F238E27FC236}">
                <a16:creationId xmlns:a16="http://schemas.microsoft.com/office/drawing/2014/main" id="{64F1265E-F237-40AE-B7FC-17A57E188859}"/>
              </a:ext>
            </a:extLst>
          </p:cNvPr>
          <p:cNvSpPr>
            <a:spLocks noGrp="1"/>
          </p:cNvSpPr>
          <p:nvPr>
            <p:ph type="ctrTitle"/>
          </p:nvPr>
        </p:nvSpPr>
        <p:spPr>
          <a:xfrm>
            <a:off x="381000" y="2248751"/>
            <a:ext cx="11430000" cy="781538"/>
          </a:xfrm>
          <a:prstGeom prst="rect">
            <a:avLst/>
          </a:prstGeom>
        </p:spPr>
        <p:txBody>
          <a:bodyPr anchor="ctr">
            <a:normAutofit/>
          </a:bodyPr>
          <a:lstStyle>
            <a:lvl1pPr algn="l">
              <a:defRPr sz="40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10FBF8-B6BC-4896-AE43-30CF737DE22E}"/>
              </a:ext>
            </a:extLst>
          </p:cNvPr>
          <p:cNvSpPr>
            <a:spLocks noGrp="1"/>
          </p:cNvSpPr>
          <p:nvPr>
            <p:ph type="subTitle" idx="1"/>
          </p:nvPr>
        </p:nvSpPr>
        <p:spPr>
          <a:xfrm>
            <a:off x="381000" y="3628104"/>
            <a:ext cx="11430000" cy="1920240"/>
          </a:xfrm>
          <a:prstGeom prst="rect">
            <a:avLst/>
          </a:prstGeom>
        </p:spPr>
        <p:txBody>
          <a:bodyPr anchor="t">
            <a:noAutofit/>
          </a:bodyPr>
          <a:lstStyle>
            <a:lvl1pPr marL="0" indent="0" algn="l">
              <a:lnSpc>
                <a:spcPct val="80000"/>
              </a:lnSpc>
              <a:spcBef>
                <a:spcPts val="0"/>
              </a:spcBef>
              <a:buNone/>
              <a:defRPr sz="5400" b="1"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61D089ED-BAD4-44D5-B21E-84DF841FDD4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0262591" y="237214"/>
            <a:ext cx="1606321" cy="2888455"/>
          </a:xfrm>
          <a:prstGeom prst="rect">
            <a:avLst/>
          </a:prstGeom>
        </p:spPr>
      </p:pic>
    </p:spTree>
    <p:extLst>
      <p:ext uri="{BB962C8B-B14F-4D97-AF65-F5344CB8AC3E}">
        <p14:creationId xmlns:p14="http://schemas.microsoft.com/office/powerpoint/2010/main" val="311655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l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p:nvPr>
        </p:nvSpPr>
        <p:spPr>
          <a:xfrm>
            <a:off x="5608319" y="1001486"/>
            <a:ext cx="5974080" cy="500612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FB52460D-D439-4A59-BAB4-C59FBD36C713}"/>
              </a:ext>
            </a:extLst>
          </p:cNvPr>
          <p:cNvSpPr>
            <a:spLocks noGrp="1"/>
          </p:cNvSpPr>
          <p:nvPr>
            <p:ph type="body" sz="quarter" idx="16" hasCustomPrompt="1"/>
          </p:nvPr>
        </p:nvSpPr>
        <p:spPr>
          <a:xfrm>
            <a:off x="5614099"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231508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les - Roun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hasCustomPrompt="1"/>
          </p:nvPr>
        </p:nvSpPr>
        <p:spPr>
          <a:xfrm>
            <a:off x="5861304" y="553430"/>
            <a:ext cx="5394960" cy="5394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69BD26FF-4E5F-41F4-863F-3477CDC40D21}"/>
              </a:ext>
            </a:extLst>
          </p:cNvPr>
          <p:cNvSpPr>
            <a:spLocks noGrp="1"/>
          </p:cNvSpPr>
          <p:nvPr>
            <p:ph type="body" sz="quarter" idx="16" hasCustomPrompt="1"/>
          </p:nvPr>
        </p:nvSpPr>
        <p:spPr>
          <a:xfrm>
            <a:off x="6555931"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180276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Stag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Click to 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Click to edit Master text styles</a:t>
            </a:r>
          </a:p>
        </p:txBody>
      </p:sp>
      <p:sp>
        <p:nvSpPr>
          <p:cNvPr id="9" name="Content Placeholder 2"/>
          <p:cNvSpPr>
            <a:spLocks noGrp="1"/>
          </p:cNvSpPr>
          <p:nvPr>
            <p:ph idx="14"/>
          </p:nvPr>
        </p:nvSpPr>
        <p:spPr>
          <a:xfrm>
            <a:off x="9245632" y="2369719"/>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0" name="Content Placeholder 2"/>
          <p:cNvSpPr>
            <a:spLocks noGrp="1"/>
          </p:cNvSpPr>
          <p:nvPr>
            <p:ph idx="15"/>
          </p:nvPr>
        </p:nvSpPr>
        <p:spPr>
          <a:xfrm>
            <a:off x="612238" y="2369718"/>
            <a:ext cx="8465785" cy="1207322"/>
          </a:xfrm>
          <a:prstGeom prst="rect">
            <a:avLst/>
          </a:prstGeom>
        </p:spPr>
        <p:txBody>
          <a:bodyPr>
            <a:normAutofit/>
          </a:bodyPr>
          <a:lstStyle>
            <a:lvl1pPr>
              <a:defRPr sz="2000"/>
            </a:lvl1pPr>
          </a:lstStyle>
          <a:p>
            <a:pPr lvl="0"/>
            <a:r>
              <a:rPr lang="en-US"/>
              <a:t>Click to edit Master text styles</a:t>
            </a:r>
          </a:p>
        </p:txBody>
      </p:sp>
      <p:sp>
        <p:nvSpPr>
          <p:cNvPr id="11" name="Content Placeholder 2"/>
          <p:cNvSpPr>
            <a:spLocks noGrp="1"/>
          </p:cNvSpPr>
          <p:nvPr>
            <p:ph idx="16"/>
          </p:nvPr>
        </p:nvSpPr>
        <p:spPr>
          <a:xfrm>
            <a:off x="9278587"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2" name="Content Placeholder 2"/>
          <p:cNvSpPr>
            <a:spLocks noGrp="1"/>
          </p:cNvSpPr>
          <p:nvPr>
            <p:ph idx="17"/>
          </p:nvPr>
        </p:nvSpPr>
        <p:spPr>
          <a:xfrm>
            <a:off x="645193" y="4982127"/>
            <a:ext cx="8465785" cy="1207322"/>
          </a:xfrm>
          <a:prstGeom prst="rect">
            <a:avLst/>
          </a:prstGeom>
        </p:spPr>
        <p:txBody>
          <a:bodyPr>
            <a:norm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88770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In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Click to 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Click to edit Master text styles</a:t>
            </a:r>
          </a:p>
        </p:txBody>
      </p:sp>
      <p:sp>
        <p:nvSpPr>
          <p:cNvPr id="9" name="Content Placeholder 2"/>
          <p:cNvSpPr>
            <a:spLocks noGrp="1"/>
          </p:cNvSpPr>
          <p:nvPr>
            <p:ph idx="14"/>
          </p:nvPr>
        </p:nvSpPr>
        <p:spPr>
          <a:xfrm>
            <a:off x="609600" y="2403200"/>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0" name="Content Placeholder 2"/>
          <p:cNvSpPr>
            <a:spLocks noGrp="1"/>
          </p:cNvSpPr>
          <p:nvPr>
            <p:ph idx="15"/>
          </p:nvPr>
        </p:nvSpPr>
        <p:spPr>
          <a:xfrm>
            <a:off x="3116616" y="2374102"/>
            <a:ext cx="8465785" cy="1207322"/>
          </a:xfrm>
          <a:prstGeom prst="rect">
            <a:avLst/>
          </a:prstGeom>
        </p:spPr>
        <p:txBody>
          <a:bodyPr>
            <a:normAutofit/>
          </a:bodyPr>
          <a:lstStyle>
            <a:lvl1pPr>
              <a:defRPr sz="2000"/>
            </a:lvl1pPr>
          </a:lstStyle>
          <a:p>
            <a:pPr lvl="0"/>
            <a:r>
              <a:rPr lang="en-US"/>
              <a:t>Click to edit Master text styles</a:t>
            </a:r>
          </a:p>
        </p:txBody>
      </p:sp>
      <p:sp>
        <p:nvSpPr>
          <p:cNvPr id="11" name="Content Placeholder 2"/>
          <p:cNvSpPr>
            <a:spLocks noGrp="1"/>
          </p:cNvSpPr>
          <p:nvPr>
            <p:ph idx="16"/>
          </p:nvPr>
        </p:nvSpPr>
        <p:spPr>
          <a:xfrm>
            <a:off x="609600"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Click to edit Master text styles</a:t>
            </a:r>
          </a:p>
        </p:txBody>
      </p:sp>
      <p:sp>
        <p:nvSpPr>
          <p:cNvPr id="12" name="Content Placeholder 2"/>
          <p:cNvSpPr>
            <a:spLocks noGrp="1"/>
          </p:cNvSpPr>
          <p:nvPr>
            <p:ph idx="17"/>
          </p:nvPr>
        </p:nvSpPr>
        <p:spPr>
          <a:xfrm>
            <a:off x="3116613" y="4982127"/>
            <a:ext cx="8465785" cy="1207322"/>
          </a:xfrm>
          <a:prstGeom prst="rect">
            <a:avLst/>
          </a:prstGeom>
        </p:spPr>
        <p:txBody>
          <a:bodyPr>
            <a:norm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91837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al Review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0655"/>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8" name="Snip Diagonal Corner Rectangle 7"/>
          <p:cNvSpPr/>
          <p:nvPr userDrawn="1"/>
        </p:nvSpPr>
        <p:spPr>
          <a:xfrm>
            <a:off x="600457" y="4407408"/>
            <a:ext cx="11091553" cy="1739830"/>
          </a:xfrm>
          <a:prstGeom prst="snip2Diag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10">
            <a:extLst>
              <a:ext uri="{FF2B5EF4-FFF2-40B4-BE49-F238E27FC236}">
                <a16:creationId xmlns:a16="http://schemas.microsoft.com/office/drawing/2014/main" id="{4AF6D50F-B3A1-4F35-8F0F-E368F84701D8}"/>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911711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25791"/>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609600" y="4255879"/>
            <a:ext cx="10972800" cy="195942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8637FA06-BAF5-43DE-8EBD-208513B6101C}"/>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29431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T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6919"/>
            <a:ext cx="7845629" cy="45778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8455231" y="1626919"/>
            <a:ext cx="3127171" cy="4577842"/>
          </a:xfrm>
          <a:prstGeom prst="rect">
            <a:avLst/>
          </a:prstGeom>
        </p:spPr>
        <p:txBody>
          <a:bodyPr>
            <a:noAutofit/>
          </a:bodyPr>
          <a:lstStyle>
            <a:lvl1pPr marL="225425" indent="-225425">
              <a:defRPr sz="2000"/>
            </a:lvl1pPr>
            <a:lvl2pPr marL="463550" indent="-238125">
              <a:defRPr sz="1800"/>
            </a:lvl2pPr>
            <a:lvl3pPr>
              <a:defRPr sz="1600"/>
            </a:lvl3pPr>
            <a:lvl4pPr>
              <a:defRPr sz="1400"/>
            </a:lvl4pPr>
            <a:lvl5pPr>
              <a:defRPr sz="1400"/>
            </a:lvl5pPr>
          </a:lstStyle>
          <a:p>
            <a:pPr lvl="0"/>
            <a:r>
              <a:rPr lang="en-US"/>
              <a:t>Click to edit Master text styles</a:t>
            </a:r>
          </a:p>
          <a:p>
            <a:pPr lvl="1"/>
            <a:r>
              <a:rPr lang="en-US"/>
              <a:t>Second level</a:t>
            </a:r>
          </a:p>
        </p:txBody>
      </p:sp>
      <p:sp>
        <p:nvSpPr>
          <p:cNvPr id="7" name="Content Placeholder 2"/>
          <p:cNvSpPr>
            <a:spLocks noGrp="1"/>
          </p:cNvSpPr>
          <p:nvPr>
            <p:ph idx="12"/>
          </p:nvPr>
        </p:nvSpPr>
        <p:spPr>
          <a:xfrm>
            <a:off x="609600" y="971797"/>
            <a:ext cx="10972803" cy="655122"/>
          </a:xfrm>
          <a:prstGeom prst="rect">
            <a:avLst/>
          </a:prstGeom>
        </p:spPr>
        <p:txBody>
          <a:bodyPr>
            <a:normAutofit/>
          </a:bodyPr>
          <a:lstStyle>
            <a:lvl1pPr marL="0" indent="0">
              <a:buNone/>
              <a:defRPr sz="2000">
                <a:solidFill>
                  <a:srgbClr val="F87F00"/>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2A30ADA3-F203-4B14-A698-D3D49D64C124}"/>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49824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Text &amp;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6" name="Picture Placeholder 4">
            <a:extLst>
              <a:ext uri="{FF2B5EF4-FFF2-40B4-BE49-F238E27FC236}">
                <a16:creationId xmlns:a16="http://schemas.microsoft.com/office/drawing/2014/main" id="{9E7670B4-A706-46B2-8D02-24624B46F310}"/>
              </a:ext>
            </a:extLst>
          </p:cNvPr>
          <p:cNvSpPr>
            <a:spLocks noGrp="1"/>
          </p:cNvSpPr>
          <p:nvPr>
            <p:ph type="pic" sz="quarter" idx="18"/>
          </p:nvPr>
        </p:nvSpPr>
        <p:spPr>
          <a:xfrm>
            <a:off x="6296045" y="1239272"/>
            <a:ext cx="5235005" cy="495549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
        <p:nvSpPr>
          <p:cNvPr id="8" name="Text Placeholder 35">
            <a:extLst>
              <a:ext uri="{FF2B5EF4-FFF2-40B4-BE49-F238E27FC236}">
                <a16:creationId xmlns:a16="http://schemas.microsoft.com/office/drawing/2014/main" id="{D1C5DD46-485A-4E5D-9924-7C18AADF5BB1}"/>
              </a:ext>
            </a:extLst>
          </p:cNvPr>
          <p:cNvSpPr>
            <a:spLocks noGrp="1"/>
          </p:cNvSpPr>
          <p:nvPr>
            <p:ph type="body" sz="quarter" idx="16" hasCustomPrompt="1"/>
          </p:nvPr>
        </p:nvSpPr>
        <p:spPr>
          <a:xfrm>
            <a:off x="6498336" y="6262784"/>
            <a:ext cx="3965552" cy="215444"/>
          </a:xfrm>
        </p:spPr>
        <p:txBody>
          <a:bodyPr>
            <a:normAutofit/>
          </a:bodyPr>
          <a:lstStyle>
            <a:lvl1pPr marL="0" indent="0" algn="l">
              <a:buNone/>
              <a:defRPr sz="1000" i="1"/>
            </a:lvl1pPr>
          </a:lstStyle>
          <a:p>
            <a:pPr lvl="0"/>
            <a:r>
              <a:rPr lang="en-US" dirty="0"/>
              <a:t>Source of Photo</a:t>
            </a:r>
          </a:p>
        </p:txBody>
      </p:sp>
      <p:sp>
        <p:nvSpPr>
          <p:cNvPr id="9" name="Text Placeholder 10">
            <a:extLst>
              <a:ext uri="{FF2B5EF4-FFF2-40B4-BE49-F238E27FC236}">
                <a16:creationId xmlns:a16="http://schemas.microsoft.com/office/drawing/2014/main" id="{B8B6A9DC-F2AF-4795-B495-38CFBB19EC0B}"/>
              </a:ext>
            </a:extLst>
          </p:cNvPr>
          <p:cNvSpPr>
            <a:spLocks noGrp="1"/>
          </p:cNvSpPr>
          <p:nvPr>
            <p:ph type="body" sz="quarter" idx="19"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093099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CFF482F7-80FF-47E2-85A2-49825C08426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4E4EA6FD-9D94-4375-B48A-01E6BF1948C0}"/>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113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AD18CE0-C28B-49C6-A332-35B0FA0621E8}"/>
              </a:ext>
            </a:extLst>
          </p:cNvPr>
          <p:cNvSpPr>
            <a:spLocks noGrp="1"/>
          </p:cNvSpPr>
          <p:nvPr>
            <p:ph type="title"/>
          </p:nvPr>
        </p:nvSpPr>
        <p:spPr>
          <a:xfrm>
            <a:off x="609600" y="139433"/>
            <a:ext cx="9931400" cy="782637"/>
          </a:xfrm>
        </p:spPr>
        <p:txBody>
          <a:bodyPr/>
          <a:lstStyle/>
          <a:p>
            <a:r>
              <a:rPr lang="en-US" i="1"/>
              <a:t>Click to edit Master title style</a:t>
            </a:r>
            <a:endParaRPr lang="en-US" i="1" dirty="0"/>
          </a:p>
        </p:txBody>
      </p:sp>
      <p:pic>
        <p:nvPicPr>
          <p:cNvPr id="15" name="Picture 14">
            <a:extLst>
              <a:ext uri="{FF2B5EF4-FFF2-40B4-BE49-F238E27FC236}">
                <a16:creationId xmlns:a16="http://schemas.microsoft.com/office/drawing/2014/main" id="{E8D642D0-9184-4C24-92B3-901BEDE4AB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2367" y="2502434"/>
            <a:ext cx="10134571" cy="2871462"/>
          </a:xfrm>
          <a:prstGeom prst="rect">
            <a:avLst/>
          </a:prstGeom>
        </p:spPr>
      </p:pic>
      <p:pic>
        <p:nvPicPr>
          <p:cNvPr id="16" name="Picture 15">
            <a:extLst>
              <a:ext uri="{FF2B5EF4-FFF2-40B4-BE49-F238E27FC236}">
                <a16:creationId xmlns:a16="http://schemas.microsoft.com/office/drawing/2014/main" id="{33BB9B55-819C-43D2-B6A2-A263B082FD5A}"/>
              </a:ext>
            </a:extLst>
          </p:cNvPr>
          <p:cNvPicPr>
            <a:picLocks noChangeAspect="1"/>
          </p:cNvPicPr>
          <p:nvPr userDrawn="1"/>
        </p:nvPicPr>
        <p:blipFill>
          <a:blip r:embed="rId3"/>
          <a:stretch>
            <a:fillRect/>
          </a:stretch>
        </p:blipFill>
        <p:spPr>
          <a:xfrm>
            <a:off x="3888554" y="996485"/>
            <a:ext cx="4435135" cy="1110300"/>
          </a:xfrm>
          <a:prstGeom prst="rect">
            <a:avLst/>
          </a:prstGeom>
        </p:spPr>
      </p:pic>
      <p:sp>
        <p:nvSpPr>
          <p:cNvPr id="17" name="TextBox 16">
            <a:extLst>
              <a:ext uri="{FF2B5EF4-FFF2-40B4-BE49-F238E27FC236}">
                <a16:creationId xmlns:a16="http://schemas.microsoft.com/office/drawing/2014/main" id="{8B0750FC-3690-4E9D-98FA-3C59A3D7993C}"/>
              </a:ext>
            </a:extLst>
          </p:cNvPr>
          <p:cNvSpPr txBox="1"/>
          <p:nvPr userDrawn="1"/>
        </p:nvSpPr>
        <p:spPr>
          <a:xfrm>
            <a:off x="5979508" y="5433431"/>
            <a:ext cx="1270000" cy="307777"/>
          </a:xfrm>
          <a:prstGeom prst="rect">
            <a:avLst/>
          </a:prstGeom>
          <a:noFill/>
        </p:spPr>
        <p:txBody>
          <a:bodyPr wrap="square" rtlCol="0">
            <a:spAutoFit/>
          </a:bodyPr>
          <a:lstStyle/>
          <a:p>
            <a:pPr algn="ctr"/>
            <a:r>
              <a:rPr lang="en-US" sz="1400" b="1" dirty="0"/>
              <a:t>WHEN</a:t>
            </a:r>
          </a:p>
        </p:txBody>
      </p:sp>
      <p:sp>
        <p:nvSpPr>
          <p:cNvPr id="18" name="TextBox 17">
            <a:extLst>
              <a:ext uri="{FF2B5EF4-FFF2-40B4-BE49-F238E27FC236}">
                <a16:creationId xmlns:a16="http://schemas.microsoft.com/office/drawing/2014/main" id="{D6462737-50BE-426D-A55D-4ED95F3145B9}"/>
              </a:ext>
            </a:extLst>
          </p:cNvPr>
          <p:cNvSpPr txBox="1"/>
          <p:nvPr userDrawn="1"/>
        </p:nvSpPr>
        <p:spPr>
          <a:xfrm>
            <a:off x="7401443" y="5347749"/>
            <a:ext cx="1728130" cy="523220"/>
          </a:xfrm>
          <a:prstGeom prst="rect">
            <a:avLst/>
          </a:prstGeom>
          <a:noFill/>
        </p:spPr>
        <p:txBody>
          <a:bodyPr wrap="square" rtlCol="0">
            <a:spAutoFit/>
          </a:bodyPr>
          <a:lstStyle/>
          <a:p>
            <a:pPr algn="ctr"/>
            <a:r>
              <a:rPr lang="en-US" sz="1400" b="1" dirty="0"/>
              <a:t>NEGOTIATE THE RELATIONSHIP</a:t>
            </a:r>
          </a:p>
        </p:txBody>
      </p:sp>
      <p:sp>
        <p:nvSpPr>
          <p:cNvPr id="19" name="TextBox 18">
            <a:extLst>
              <a:ext uri="{FF2B5EF4-FFF2-40B4-BE49-F238E27FC236}">
                <a16:creationId xmlns:a16="http://schemas.microsoft.com/office/drawing/2014/main" id="{E5AF9460-E8F9-4165-881E-D8D0615B1D9F}"/>
              </a:ext>
            </a:extLst>
          </p:cNvPr>
          <p:cNvSpPr txBox="1"/>
          <p:nvPr userDrawn="1"/>
        </p:nvSpPr>
        <p:spPr>
          <a:xfrm>
            <a:off x="9228289" y="5347749"/>
            <a:ext cx="1596757" cy="523220"/>
          </a:xfrm>
          <a:prstGeom prst="rect">
            <a:avLst/>
          </a:prstGeom>
          <a:noFill/>
        </p:spPr>
        <p:txBody>
          <a:bodyPr wrap="square" rtlCol="0">
            <a:spAutoFit/>
          </a:bodyPr>
          <a:lstStyle/>
          <a:p>
            <a:pPr algn="ctr"/>
            <a:r>
              <a:rPr lang="en-US" sz="1400" b="1" dirty="0"/>
              <a:t>TELLS THE REAL STORIES</a:t>
            </a:r>
          </a:p>
        </p:txBody>
      </p:sp>
      <p:sp>
        <p:nvSpPr>
          <p:cNvPr id="20" name="TextBox 19">
            <a:extLst>
              <a:ext uri="{FF2B5EF4-FFF2-40B4-BE49-F238E27FC236}">
                <a16:creationId xmlns:a16="http://schemas.microsoft.com/office/drawing/2014/main" id="{CFB5C7DC-C421-44C8-BABB-5F071C10BBFA}"/>
              </a:ext>
            </a:extLst>
          </p:cNvPr>
          <p:cNvSpPr txBox="1"/>
          <p:nvPr userDrawn="1"/>
        </p:nvSpPr>
        <p:spPr>
          <a:xfrm>
            <a:off x="4435969" y="5433431"/>
            <a:ext cx="1270000" cy="307777"/>
          </a:xfrm>
          <a:prstGeom prst="rect">
            <a:avLst/>
          </a:prstGeom>
          <a:noFill/>
        </p:spPr>
        <p:txBody>
          <a:bodyPr wrap="square" rtlCol="0">
            <a:spAutoFit/>
          </a:bodyPr>
          <a:lstStyle/>
          <a:p>
            <a:pPr algn="ctr"/>
            <a:r>
              <a:rPr lang="en-US" sz="1400" b="1" dirty="0"/>
              <a:t>HOW</a:t>
            </a:r>
          </a:p>
        </p:txBody>
      </p:sp>
      <p:sp>
        <p:nvSpPr>
          <p:cNvPr id="21" name="TextBox 20">
            <a:extLst>
              <a:ext uri="{FF2B5EF4-FFF2-40B4-BE49-F238E27FC236}">
                <a16:creationId xmlns:a16="http://schemas.microsoft.com/office/drawing/2014/main" id="{7661BB9C-CA55-4F4E-884F-ECBEB1BE0B77}"/>
              </a:ext>
            </a:extLst>
          </p:cNvPr>
          <p:cNvSpPr txBox="1"/>
          <p:nvPr userDrawn="1"/>
        </p:nvSpPr>
        <p:spPr>
          <a:xfrm>
            <a:off x="2843584" y="5433431"/>
            <a:ext cx="1270000" cy="307777"/>
          </a:xfrm>
          <a:prstGeom prst="rect">
            <a:avLst/>
          </a:prstGeom>
          <a:noFill/>
        </p:spPr>
        <p:txBody>
          <a:bodyPr wrap="square" rtlCol="0">
            <a:spAutoFit/>
          </a:bodyPr>
          <a:lstStyle/>
          <a:p>
            <a:pPr algn="ctr"/>
            <a:r>
              <a:rPr lang="en-US" sz="1400" b="1" dirty="0"/>
              <a:t>WHAT</a:t>
            </a:r>
          </a:p>
        </p:txBody>
      </p:sp>
      <p:sp>
        <p:nvSpPr>
          <p:cNvPr id="22" name="TextBox 21">
            <a:extLst>
              <a:ext uri="{FF2B5EF4-FFF2-40B4-BE49-F238E27FC236}">
                <a16:creationId xmlns:a16="http://schemas.microsoft.com/office/drawing/2014/main" id="{8B6A9D79-AE9F-4A4A-981A-22343EC145D2}"/>
              </a:ext>
            </a:extLst>
          </p:cNvPr>
          <p:cNvSpPr txBox="1"/>
          <p:nvPr userDrawn="1"/>
        </p:nvSpPr>
        <p:spPr>
          <a:xfrm>
            <a:off x="1197450" y="5433431"/>
            <a:ext cx="1270000" cy="307777"/>
          </a:xfrm>
          <a:prstGeom prst="rect">
            <a:avLst/>
          </a:prstGeom>
          <a:noFill/>
        </p:spPr>
        <p:txBody>
          <a:bodyPr wrap="square" rtlCol="0">
            <a:spAutoFit/>
          </a:bodyPr>
          <a:lstStyle/>
          <a:p>
            <a:pPr algn="ctr"/>
            <a:r>
              <a:rPr lang="en-US" sz="1400" b="1" dirty="0"/>
              <a:t>WHY</a:t>
            </a:r>
          </a:p>
        </p:txBody>
      </p:sp>
    </p:spTree>
    <p:extLst>
      <p:ext uri="{BB962C8B-B14F-4D97-AF65-F5344CB8AC3E}">
        <p14:creationId xmlns:p14="http://schemas.microsoft.com/office/powerpoint/2010/main" val="316184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ought Leader 1">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Picture Placeholder 4">
            <a:extLst>
              <a:ext uri="{FF2B5EF4-FFF2-40B4-BE49-F238E27FC236}">
                <a16:creationId xmlns:a16="http://schemas.microsoft.com/office/drawing/2014/main" id="{024B9C84-FD2E-4F7C-BE2A-EC1DFBA3DD7A}"/>
              </a:ext>
            </a:extLst>
          </p:cNvPr>
          <p:cNvSpPr>
            <a:spLocks noGrp="1" noChangeAspect="1"/>
          </p:cNvSpPr>
          <p:nvPr>
            <p:ph type="pic" sz="quarter" idx="17"/>
          </p:nvPr>
        </p:nvSpPr>
        <p:spPr>
          <a:xfrm>
            <a:off x="6401978" y="1111201"/>
            <a:ext cx="4467018" cy="5048298"/>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Tree>
    <p:extLst>
      <p:ext uri="{BB962C8B-B14F-4D97-AF65-F5344CB8AC3E}">
        <p14:creationId xmlns:p14="http://schemas.microsoft.com/office/powerpoint/2010/main" val="2509487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ought Leader 2">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Content Placeholder 3">
            <a:extLst>
              <a:ext uri="{FF2B5EF4-FFF2-40B4-BE49-F238E27FC236}">
                <a16:creationId xmlns:a16="http://schemas.microsoft.com/office/drawing/2014/main" id="{17E36EFB-1137-40D4-B547-B01F278A5A9A}"/>
              </a:ext>
            </a:extLst>
          </p:cNvPr>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48B38133-37B3-492E-A841-6CC7AF171005}"/>
              </a:ext>
            </a:extLst>
          </p:cNvPr>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Tree>
    <p:extLst>
      <p:ext uri="{BB962C8B-B14F-4D97-AF65-F5344CB8AC3E}">
        <p14:creationId xmlns:p14="http://schemas.microsoft.com/office/powerpoint/2010/main" val="3905894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ought Leaders 2 w/Pic">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611503"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609602"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78208"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4371935"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175671" y="4727816"/>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173770" y="5240994"/>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Text Placeholder 35">
            <a:extLst>
              <a:ext uri="{FF2B5EF4-FFF2-40B4-BE49-F238E27FC236}">
                <a16:creationId xmlns:a16="http://schemas.microsoft.com/office/drawing/2014/main" id="{663E666E-AE46-41E7-A51A-7D308693B7DB}"/>
              </a:ext>
            </a:extLst>
          </p:cNvPr>
          <p:cNvSpPr>
            <a:spLocks noGrp="1"/>
          </p:cNvSpPr>
          <p:nvPr>
            <p:ph type="body" sz="quarter" idx="18" hasCustomPrompt="1"/>
          </p:nvPr>
        </p:nvSpPr>
        <p:spPr>
          <a:xfrm>
            <a:off x="7954963" y="6006752"/>
            <a:ext cx="3965552" cy="215444"/>
          </a:xfrm>
        </p:spPr>
        <p:txBody>
          <a:bodyPr>
            <a:normAutofit/>
          </a:bodyPr>
          <a:lstStyle>
            <a:lvl1pPr marL="0" indent="0" algn="r">
              <a:buNone/>
              <a:defRPr sz="1000" i="1"/>
            </a:lvl1pPr>
          </a:lstStyle>
          <a:p>
            <a:pPr lvl="0"/>
            <a:r>
              <a:rPr lang="en-US" dirty="0"/>
              <a:t>Source of Photo</a:t>
            </a:r>
          </a:p>
        </p:txBody>
      </p:sp>
      <p:sp>
        <p:nvSpPr>
          <p:cNvPr id="14" name="Picture Placeholder 4">
            <a:extLst>
              <a:ext uri="{FF2B5EF4-FFF2-40B4-BE49-F238E27FC236}">
                <a16:creationId xmlns:a16="http://schemas.microsoft.com/office/drawing/2014/main" id="{276941E9-F9F9-41DE-9717-2BEDB1067E72}"/>
              </a:ext>
            </a:extLst>
          </p:cNvPr>
          <p:cNvSpPr>
            <a:spLocks noGrp="1"/>
          </p:cNvSpPr>
          <p:nvPr>
            <p:ph type="pic" sz="quarter" idx="19"/>
          </p:nvPr>
        </p:nvSpPr>
        <p:spPr>
          <a:xfrm>
            <a:off x="7870110" y="1133676"/>
            <a:ext cx="4071954" cy="4873076"/>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
        <p:nvSpPr>
          <p:cNvPr id="17" name="Text Placeholder 35">
            <a:extLst>
              <a:ext uri="{FF2B5EF4-FFF2-40B4-BE49-F238E27FC236}">
                <a16:creationId xmlns:a16="http://schemas.microsoft.com/office/drawing/2014/main" id="{D9D4211E-3556-40B4-AF72-4FC180CDEF39}"/>
              </a:ext>
            </a:extLst>
          </p:cNvPr>
          <p:cNvSpPr>
            <a:spLocks noGrp="1"/>
          </p:cNvSpPr>
          <p:nvPr>
            <p:ph type="body" sz="quarter" idx="20" hasCustomPrompt="1"/>
          </p:nvPr>
        </p:nvSpPr>
        <p:spPr>
          <a:xfrm>
            <a:off x="851473" y="4467979"/>
            <a:ext cx="2834025" cy="215444"/>
          </a:xfrm>
        </p:spPr>
        <p:txBody>
          <a:bodyPr>
            <a:normAutofit/>
          </a:bodyPr>
          <a:lstStyle>
            <a:lvl1pPr marL="0" indent="0" algn="l">
              <a:buNone/>
              <a:defRPr sz="1000" i="1"/>
            </a:lvl1pPr>
          </a:lstStyle>
          <a:p>
            <a:pPr lvl="0"/>
            <a:r>
              <a:rPr lang="en-US" dirty="0"/>
              <a:t>Source of Photo</a:t>
            </a:r>
          </a:p>
        </p:txBody>
      </p:sp>
      <p:sp>
        <p:nvSpPr>
          <p:cNvPr id="18" name="Text Placeholder 35">
            <a:extLst>
              <a:ext uri="{FF2B5EF4-FFF2-40B4-BE49-F238E27FC236}">
                <a16:creationId xmlns:a16="http://schemas.microsoft.com/office/drawing/2014/main" id="{55E95F20-0735-4D30-AB68-B3B6D03751C8}"/>
              </a:ext>
            </a:extLst>
          </p:cNvPr>
          <p:cNvSpPr>
            <a:spLocks noGrp="1"/>
          </p:cNvSpPr>
          <p:nvPr>
            <p:ph type="body" sz="quarter" idx="21" hasCustomPrompt="1"/>
          </p:nvPr>
        </p:nvSpPr>
        <p:spPr>
          <a:xfrm>
            <a:off x="4466923" y="4500030"/>
            <a:ext cx="2926080" cy="209129"/>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3185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Leaders 3">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05814"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04864"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09850" y="125975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Photo of Person</a:t>
            </a:r>
          </a:p>
        </p:txBody>
      </p:sp>
      <p:sp>
        <p:nvSpPr>
          <p:cNvPr id="12" name="Picture Placeholder 4"/>
          <p:cNvSpPr>
            <a:spLocks noGrp="1"/>
          </p:cNvSpPr>
          <p:nvPr>
            <p:ph type="pic" sz="quarter" idx="15" hasCustomPrompt="1"/>
          </p:nvPr>
        </p:nvSpPr>
        <p:spPr>
          <a:xfrm>
            <a:off x="4450744" y="93971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346708" y="4380344"/>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345758" y="4893522"/>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8358965" y="1278038"/>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8254929" y="4700017"/>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8253979" y="5212081"/>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Text Placeholder 35">
            <a:extLst>
              <a:ext uri="{FF2B5EF4-FFF2-40B4-BE49-F238E27FC236}">
                <a16:creationId xmlns:a16="http://schemas.microsoft.com/office/drawing/2014/main" id="{8F044039-85E5-4740-8A5B-C9F6E91B6920}"/>
              </a:ext>
            </a:extLst>
          </p:cNvPr>
          <p:cNvSpPr>
            <a:spLocks noGrp="1"/>
          </p:cNvSpPr>
          <p:nvPr>
            <p:ph type="body" sz="quarter" idx="21" hasCustomPrompt="1"/>
          </p:nvPr>
        </p:nvSpPr>
        <p:spPr>
          <a:xfrm>
            <a:off x="8358965" y="4481181"/>
            <a:ext cx="3108960" cy="215444"/>
          </a:xfrm>
        </p:spPr>
        <p:txBody>
          <a:bodyPr>
            <a:normAutofit/>
          </a:bodyPr>
          <a:lstStyle>
            <a:lvl1pPr marL="0" indent="0" algn="r">
              <a:buNone/>
              <a:defRPr sz="1000" i="1"/>
            </a:lvl1pPr>
          </a:lstStyle>
          <a:p>
            <a:pPr lvl="0"/>
            <a:r>
              <a:rPr lang="en-US" dirty="0"/>
              <a:t>Source of Photo</a:t>
            </a:r>
          </a:p>
        </p:txBody>
      </p:sp>
      <p:sp>
        <p:nvSpPr>
          <p:cNvPr id="19" name="Text Placeholder 35">
            <a:extLst>
              <a:ext uri="{FF2B5EF4-FFF2-40B4-BE49-F238E27FC236}">
                <a16:creationId xmlns:a16="http://schemas.microsoft.com/office/drawing/2014/main" id="{3842606F-A0B3-48C1-A1BD-2B0F25D98C77}"/>
              </a:ext>
            </a:extLst>
          </p:cNvPr>
          <p:cNvSpPr>
            <a:spLocks noGrp="1"/>
          </p:cNvSpPr>
          <p:nvPr>
            <p:ph type="body" sz="quarter" idx="22" hasCustomPrompt="1"/>
          </p:nvPr>
        </p:nvSpPr>
        <p:spPr>
          <a:xfrm>
            <a:off x="4450744" y="4135445"/>
            <a:ext cx="3108960" cy="215444"/>
          </a:xfrm>
        </p:spPr>
        <p:txBody>
          <a:bodyPr>
            <a:normAutofit/>
          </a:bodyPr>
          <a:lstStyle>
            <a:lvl1pPr marL="0" indent="0" algn="r">
              <a:buNone/>
              <a:defRPr sz="1000" i="1"/>
            </a:lvl1pPr>
          </a:lstStyle>
          <a:p>
            <a:pPr lvl="0"/>
            <a:r>
              <a:rPr lang="en-US" dirty="0"/>
              <a:t>Source of Photo</a:t>
            </a:r>
          </a:p>
        </p:txBody>
      </p:sp>
      <p:sp>
        <p:nvSpPr>
          <p:cNvPr id="20" name="Text Placeholder 35">
            <a:extLst>
              <a:ext uri="{FF2B5EF4-FFF2-40B4-BE49-F238E27FC236}">
                <a16:creationId xmlns:a16="http://schemas.microsoft.com/office/drawing/2014/main" id="{48BC0447-DD75-4D33-AA99-D37C57CCBDD8}"/>
              </a:ext>
            </a:extLst>
          </p:cNvPr>
          <p:cNvSpPr>
            <a:spLocks noGrp="1"/>
          </p:cNvSpPr>
          <p:nvPr>
            <p:ph type="body" sz="quarter" idx="23" hasCustomPrompt="1"/>
          </p:nvPr>
        </p:nvSpPr>
        <p:spPr>
          <a:xfrm>
            <a:off x="609600" y="4472037"/>
            <a:ext cx="310896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3115239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Leaders 4">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59516" y="4144769"/>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59516" y="465794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519892" y="1301419"/>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3387432" y="1791956"/>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3427056" y="4685536"/>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427056" y="5198714"/>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9252688" y="183794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9292312" y="47205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9292312" y="523263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Picture Placeholder 4"/>
          <p:cNvSpPr>
            <a:spLocks noGrp="1"/>
          </p:cNvSpPr>
          <p:nvPr>
            <p:ph type="pic" sz="quarter" idx="21" hasCustomPrompt="1"/>
          </p:nvPr>
        </p:nvSpPr>
        <p:spPr>
          <a:xfrm>
            <a:off x="6237288" y="128930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22" hasCustomPrompt="1"/>
          </p:nvPr>
        </p:nvSpPr>
        <p:spPr>
          <a:xfrm>
            <a:off x="6276912" y="42336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23" hasCustomPrompt="1"/>
          </p:nvPr>
        </p:nvSpPr>
        <p:spPr>
          <a:xfrm>
            <a:off x="6276912" y="4754881"/>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Text Placeholder 35">
            <a:extLst>
              <a:ext uri="{FF2B5EF4-FFF2-40B4-BE49-F238E27FC236}">
                <a16:creationId xmlns:a16="http://schemas.microsoft.com/office/drawing/2014/main" id="{D745FE06-AB20-4959-9B01-18C3D0A53189}"/>
              </a:ext>
            </a:extLst>
          </p:cNvPr>
          <p:cNvSpPr>
            <a:spLocks noGrp="1"/>
          </p:cNvSpPr>
          <p:nvPr>
            <p:ph type="body" sz="quarter" idx="24" hasCustomPrompt="1"/>
          </p:nvPr>
        </p:nvSpPr>
        <p:spPr>
          <a:xfrm>
            <a:off x="638764" y="3927176"/>
            <a:ext cx="2377440" cy="215444"/>
          </a:xfrm>
        </p:spPr>
        <p:txBody>
          <a:bodyPr>
            <a:normAutofit/>
          </a:bodyPr>
          <a:lstStyle>
            <a:lvl1pPr marL="0" indent="0" algn="r">
              <a:buNone/>
              <a:defRPr sz="1000" i="1"/>
            </a:lvl1pPr>
          </a:lstStyle>
          <a:p>
            <a:pPr lvl="0"/>
            <a:r>
              <a:rPr lang="en-US" dirty="0"/>
              <a:t>Source of Photo</a:t>
            </a:r>
          </a:p>
        </p:txBody>
      </p:sp>
      <p:sp>
        <p:nvSpPr>
          <p:cNvPr id="22" name="Text Placeholder 35">
            <a:extLst>
              <a:ext uri="{FF2B5EF4-FFF2-40B4-BE49-F238E27FC236}">
                <a16:creationId xmlns:a16="http://schemas.microsoft.com/office/drawing/2014/main" id="{D6865FF1-E8BA-4A7B-AE47-FDD38AA522EE}"/>
              </a:ext>
            </a:extLst>
          </p:cNvPr>
          <p:cNvSpPr>
            <a:spLocks noGrp="1"/>
          </p:cNvSpPr>
          <p:nvPr>
            <p:ph type="body" sz="quarter" idx="25" hasCustomPrompt="1"/>
          </p:nvPr>
        </p:nvSpPr>
        <p:spPr>
          <a:xfrm>
            <a:off x="3493160" y="4453096"/>
            <a:ext cx="2377440" cy="215444"/>
          </a:xfrm>
        </p:spPr>
        <p:txBody>
          <a:bodyPr>
            <a:normAutofit/>
          </a:bodyPr>
          <a:lstStyle>
            <a:lvl1pPr marL="0" indent="0" algn="r">
              <a:buNone/>
              <a:defRPr sz="1000" i="1"/>
            </a:lvl1pPr>
          </a:lstStyle>
          <a:p>
            <a:pPr lvl="0"/>
            <a:r>
              <a:rPr lang="en-US" dirty="0"/>
              <a:t>Source of Photo</a:t>
            </a:r>
          </a:p>
        </p:txBody>
      </p:sp>
      <p:sp>
        <p:nvSpPr>
          <p:cNvPr id="23" name="Text Placeholder 35">
            <a:extLst>
              <a:ext uri="{FF2B5EF4-FFF2-40B4-BE49-F238E27FC236}">
                <a16:creationId xmlns:a16="http://schemas.microsoft.com/office/drawing/2014/main" id="{DE229541-159C-4F39-BF2E-1AF3F5C73E4A}"/>
              </a:ext>
            </a:extLst>
          </p:cNvPr>
          <p:cNvSpPr>
            <a:spLocks noGrp="1"/>
          </p:cNvSpPr>
          <p:nvPr>
            <p:ph type="body" sz="quarter" idx="26" hasCustomPrompt="1"/>
          </p:nvPr>
        </p:nvSpPr>
        <p:spPr>
          <a:xfrm>
            <a:off x="6347016" y="4011306"/>
            <a:ext cx="2377440" cy="215444"/>
          </a:xfrm>
        </p:spPr>
        <p:txBody>
          <a:bodyPr>
            <a:normAutofit/>
          </a:bodyPr>
          <a:lstStyle>
            <a:lvl1pPr marL="0" indent="0" algn="r">
              <a:buNone/>
              <a:defRPr sz="1000" i="1"/>
            </a:lvl1pPr>
          </a:lstStyle>
          <a:p>
            <a:pPr lvl="0"/>
            <a:r>
              <a:rPr lang="en-US" dirty="0"/>
              <a:t>Source of Photo</a:t>
            </a:r>
          </a:p>
        </p:txBody>
      </p:sp>
      <p:sp>
        <p:nvSpPr>
          <p:cNvPr id="24" name="Text Placeholder 35">
            <a:extLst>
              <a:ext uri="{FF2B5EF4-FFF2-40B4-BE49-F238E27FC236}">
                <a16:creationId xmlns:a16="http://schemas.microsoft.com/office/drawing/2014/main" id="{92916342-0904-4A4A-A1C1-D7C572133B84}"/>
              </a:ext>
            </a:extLst>
          </p:cNvPr>
          <p:cNvSpPr>
            <a:spLocks noGrp="1"/>
          </p:cNvSpPr>
          <p:nvPr>
            <p:ph type="body" sz="quarter" idx="27" hasCustomPrompt="1"/>
          </p:nvPr>
        </p:nvSpPr>
        <p:spPr>
          <a:xfrm>
            <a:off x="9362416" y="4495828"/>
            <a:ext cx="237744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4045850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Leaders 5">
    <p:spTree>
      <p:nvGrpSpPr>
        <p:cNvPr id="1" name=""/>
        <p:cNvGrpSpPr/>
        <p:nvPr/>
      </p:nvGrpSpPr>
      <p:grpSpPr>
        <a:xfrm>
          <a:off x="0" y="0"/>
          <a:ext cx="0" cy="0"/>
          <a:chOff x="0" y="0"/>
          <a:chExt cx="0" cy="0"/>
        </a:xfrm>
      </p:grpSpPr>
      <p:sp>
        <p:nvSpPr>
          <p:cNvPr id="14" name="Picture Placeholder 4"/>
          <p:cNvSpPr>
            <a:spLocks noGrp="1" noChangeAspect="1"/>
          </p:cNvSpPr>
          <p:nvPr>
            <p:ph type="pic" sz="quarter" idx="15" hasCustomPrompt="1"/>
          </p:nvPr>
        </p:nvSpPr>
        <p:spPr>
          <a:xfrm>
            <a:off x="2210997"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5" name="Picture Placeholder 4"/>
          <p:cNvSpPr>
            <a:spLocks noGrp="1" noChangeAspect="1"/>
          </p:cNvSpPr>
          <p:nvPr>
            <p:ph type="pic" sz="quarter" idx="21" hasCustomPrompt="1"/>
          </p:nvPr>
        </p:nvSpPr>
        <p:spPr>
          <a:xfrm>
            <a:off x="7135459"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7" name="Text Placeholder 7"/>
          <p:cNvSpPr>
            <a:spLocks noGrp="1"/>
          </p:cNvSpPr>
          <p:nvPr>
            <p:ph type="body" sz="quarter" idx="22" hasCustomPrompt="1"/>
          </p:nvPr>
        </p:nvSpPr>
        <p:spPr>
          <a:xfrm>
            <a:off x="6670792" y="5870406"/>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19" name="Picture Placeholder 4"/>
          <p:cNvSpPr>
            <a:spLocks noGrp="1" noChangeAspect="1"/>
          </p:cNvSpPr>
          <p:nvPr>
            <p:ph type="pic" sz="quarter" idx="24" hasCustomPrompt="1"/>
          </p:nvPr>
        </p:nvSpPr>
        <p:spPr>
          <a:xfrm>
            <a:off x="1077000" y="1051503"/>
            <a:ext cx="2086954"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0" name="Picture Placeholder 4"/>
          <p:cNvSpPr>
            <a:spLocks noGrp="1" noChangeAspect="1"/>
          </p:cNvSpPr>
          <p:nvPr>
            <p:ph type="pic" sz="quarter" idx="25" hasCustomPrompt="1"/>
          </p:nvPr>
        </p:nvSpPr>
        <p:spPr>
          <a:xfrm>
            <a:off x="4642485" y="1161756"/>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1" name="Picture Placeholder 4"/>
          <p:cNvSpPr>
            <a:spLocks noGrp="1" noChangeAspect="1"/>
          </p:cNvSpPr>
          <p:nvPr>
            <p:ph type="pic" sz="quarter" idx="33" hasCustomPrompt="1"/>
          </p:nvPr>
        </p:nvSpPr>
        <p:spPr>
          <a:xfrm>
            <a:off x="8288428" y="1066705"/>
            <a:ext cx="2088186" cy="2106018"/>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2" name="Text Placeholder 7"/>
          <p:cNvSpPr>
            <a:spLocks noGrp="1"/>
          </p:cNvSpPr>
          <p:nvPr>
            <p:ph type="body" sz="quarter" idx="34" hasCustomPrompt="1"/>
          </p:nvPr>
        </p:nvSpPr>
        <p:spPr>
          <a:xfrm>
            <a:off x="1746330" y="587228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4" name="Text Placeholder 7"/>
          <p:cNvSpPr>
            <a:spLocks noGrp="1"/>
          </p:cNvSpPr>
          <p:nvPr>
            <p:ph type="body" sz="quarter" idx="40" hasCustomPrompt="1"/>
          </p:nvPr>
        </p:nvSpPr>
        <p:spPr>
          <a:xfrm>
            <a:off x="4177818" y="3398739"/>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6" name="Text Placeholder 7"/>
          <p:cNvSpPr>
            <a:spLocks noGrp="1"/>
          </p:cNvSpPr>
          <p:nvPr>
            <p:ph type="body" sz="quarter" idx="42" hasCustomPrompt="1"/>
          </p:nvPr>
        </p:nvSpPr>
        <p:spPr>
          <a:xfrm>
            <a:off x="611717"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8" name="Text Placeholder 7"/>
          <p:cNvSpPr>
            <a:spLocks noGrp="1"/>
          </p:cNvSpPr>
          <p:nvPr>
            <p:ph type="body" sz="quarter" idx="44" hasCustomPrompt="1"/>
          </p:nvPr>
        </p:nvSpPr>
        <p:spPr>
          <a:xfrm>
            <a:off x="7823761"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30" name="Text Placeholder 35">
            <a:extLst>
              <a:ext uri="{FF2B5EF4-FFF2-40B4-BE49-F238E27FC236}">
                <a16:creationId xmlns:a16="http://schemas.microsoft.com/office/drawing/2014/main" id="{F6355D10-EA41-476E-A309-E6C2FB44B02F}"/>
              </a:ext>
            </a:extLst>
          </p:cNvPr>
          <p:cNvSpPr>
            <a:spLocks noGrp="1"/>
          </p:cNvSpPr>
          <p:nvPr>
            <p:ph type="body" sz="quarter" idx="46" hasCustomPrompt="1"/>
          </p:nvPr>
        </p:nvSpPr>
        <p:spPr>
          <a:xfrm>
            <a:off x="9851017" y="3052329"/>
            <a:ext cx="2377440" cy="215444"/>
          </a:xfrm>
        </p:spPr>
        <p:txBody>
          <a:bodyPr>
            <a:normAutofit/>
          </a:bodyPr>
          <a:lstStyle>
            <a:lvl1pPr marL="0" indent="0" algn="l">
              <a:buNone/>
              <a:defRPr sz="1000" i="1"/>
            </a:lvl1pPr>
          </a:lstStyle>
          <a:p>
            <a:pPr lvl="0"/>
            <a:r>
              <a:rPr lang="en-US" dirty="0"/>
              <a:t>Source of Photo</a:t>
            </a:r>
          </a:p>
        </p:txBody>
      </p:sp>
      <p:sp>
        <p:nvSpPr>
          <p:cNvPr id="31" name="Text Placeholder 35">
            <a:extLst>
              <a:ext uri="{FF2B5EF4-FFF2-40B4-BE49-F238E27FC236}">
                <a16:creationId xmlns:a16="http://schemas.microsoft.com/office/drawing/2014/main" id="{420A057D-86D7-4010-8B54-3969B8256D5F}"/>
              </a:ext>
            </a:extLst>
          </p:cNvPr>
          <p:cNvSpPr>
            <a:spLocks noGrp="1"/>
          </p:cNvSpPr>
          <p:nvPr>
            <p:ph type="body" sz="quarter" idx="47" hasCustomPrompt="1"/>
          </p:nvPr>
        </p:nvSpPr>
        <p:spPr>
          <a:xfrm>
            <a:off x="6262952" y="3139159"/>
            <a:ext cx="2377440" cy="215444"/>
          </a:xfrm>
        </p:spPr>
        <p:txBody>
          <a:bodyPr>
            <a:normAutofit/>
          </a:bodyPr>
          <a:lstStyle>
            <a:lvl1pPr marL="0" indent="0" algn="l">
              <a:buNone/>
              <a:defRPr sz="1000" i="1"/>
            </a:lvl1pPr>
          </a:lstStyle>
          <a:p>
            <a:pPr lvl="0"/>
            <a:r>
              <a:rPr lang="en-US" dirty="0"/>
              <a:t>Source of Photo</a:t>
            </a:r>
          </a:p>
        </p:txBody>
      </p:sp>
      <p:sp>
        <p:nvSpPr>
          <p:cNvPr id="32" name="Text Placeholder 35">
            <a:extLst>
              <a:ext uri="{FF2B5EF4-FFF2-40B4-BE49-F238E27FC236}">
                <a16:creationId xmlns:a16="http://schemas.microsoft.com/office/drawing/2014/main" id="{F3A9CED5-3D88-4402-893B-8D648B04039C}"/>
              </a:ext>
            </a:extLst>
          </p:cNvPr>
          <p:cNvSpPr>
            <a:spLocks noGrp="1"/>
          </p:cNvSpPr>
          <p:nvPr>
            <p:ph type="body" sz="quarter" idx="48" hasCustomPrompt="1"/>
          </p:nvPr>
        </p:nvSpPr>
        <p:spPr>
          <a:xfrm>
            <a:off x="2674887" y="3036149"/>
            <a:ext cx="2377440" cy="215444"/>
          </a:xfrm>
        </p:spPr>
        <p:txBody>
          <a:bodyPr>
            <a:normAutofit/>
          </a:bodyPr>
          <a:lstStyle>
            <a:lvl1pPr marL="0" indent="0" algn="l">
              <a:buNone/>
              <a:defRPr sz="1000" i="1"/>
            </a:lvl1pPr>
          </a:lstStyle>
          <a:p>
            <a:pPr lvl="0"/>
            <a:r>
              <a:rPr lang="en-US" dirty="0"/>
              <a:t>Source of Photo</a:t>
            </a:r>
          </a:p>
        </p:txBody>
      </p:sp>
      <p:sp>
        <p:nvSpPr>
          <p:cNvPr id="33" name="Text Placeholder 35">
            <a:extLst>
              <a:ext uri="{FF2B5EF4-FFF2-40B4-BE49-F238E27FC236}">
                <a16:creationId xmlns:a16="http://schemas.microsoft.com/office/drawing/2014/main" id="{1E8B05A4-BDA0-4BDF-8340-E4A8B249E38D}"/>
              </a:ext>
            </a:extLst>
          </p:cNvPr>
          <p:cNvSpPr>
            <a:spLocks noGrp="1"/>
          </p:cNvSpPr>
          <p:nvPr>
            <p:ph type="body" sz="quarter" idx="49" hasCustomPrompt="1"/>
          </p:nvPr>
        </p:nvSpPr>
        <p:spPr>
          <a:xfrm>
            <a:off x="3949201" y="5634636"/>
            <a:ext cx="2377440" cy="215444"/>
          </a:xfrm>
        </p:spPr>
        <p:txBody>
          <a:bodyPr>
            <a:normAutofit/>
          </a:bodyPr>
          <a:lstStyle>
            <a:lvl1pPr marL="0" indent="0" algn="l">
              <a:buNone/>
              <a:defRPr sz="1000" i="1"/>
            </a:lvl1pPr>
          </a:lstStyle>
          <a:p>
            <a:pPr lvl="0"/>
            <a:r>
              <a:rPr lang="en-US" dirty="0"/>
              <a:t>Source of Photo</a:t>
            </a:r>
          </a:p>
        </p:txBody>
      </p:sp>
      <p:sp>
        <p:nvSpPr>
          <p:cNvPr id="41" name="Text Placeholder 35">
            <a:extLst>
              <a:ext uri="{FF2B5EF4-FFF2-40B4-BE49-F238E27FC236}">
                <a16:creationId xmlns:a16="http://schemas.microsoft.com/office/drawing/2014/main" id="{DDC63766-C7F5-4758-9FAC-E262FA74AFA9}"/>
              </a:ext>
            </a:extLst>
          </p:cNvPr>
          <p:cNvSpPr>
            <a:spLocks noGrp="1"/>
          </p:cNvSpPr>
          <p:nvPr>
            <p:ph type="body" sz="quarter" idx="50" hasCustomPrompt="1"/>
          </p:nvPr>
        </p:nvSpPr>
        <p:spPr>
          <a:xfrm>
            <a:off x="8843743" y="5656843"/>
            <a:ext cx="2377440" cy="215444"/>
          </a:xfrm>
        </p:spPr>
        <p:txBody>
          <a:bodyPr>
            <a:normAutofit/>
          </a:bodyPr>
          <a:lstStyle>
            <a:lvl1pPr marL="0" indent="0" algn="l">
              <a:buNone/>
              <a:defRPr sz="1000" i="1"/>
            </a:lvl1pPr>
          </a:lstStyle>
          <a:p>
            <a:pPr lvl="0"/>
            <a:r>
              <a:rPr lang="en-US" dirty="0"/>
              <a:t>Source of Photo</a:t>
            </a:r>
          </a:p>
        </p:txBody>
      </p:sp>
      <p:sp>
        <p:nvSpPr>
          <p:cNvPr id="42" name="Title 3">
            <a:extLst>
              <a:ext uri="{FF2B5EF4-FFF2-40B4-BE49-F238E27FC236}">
                <a16:creationId xmlns:a16="http://schemas.microsoft.com/office/drawing/2014/main" id="{56934179-253D-4845-AF97-0FB113CEDEEE}"/>
              </a:ext>
            </a:extLst>
          </p:cNvPr>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5505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SA Structure">
    <p:spTree>
      <p:nvGrpSpPr>
        <p:cNvPr id="1" name=""/>
        <p:cNvGrpSpPr/>
        <p:nvPr/>
      </p:nvGrpSpPr>
      <p:grpSpPr>
        <a:xfrm>
          <a:off x="0" y="0"/>
          <a:ext cx="0" cy="0"/>
          <a:chOff x="0" y="0"/>
          <a:chExt cx="0" cy="0"/>
        </a:xfrm>
      </p:grpSpPr>
      <p:sp>
        <p:nvSpPr>
          <p:cNvPr id="4" name="Title 3"/>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3" name="Text Placeholder 10">
            <a:extLst>
              <a:ext uri="{FF2B5EF4-FFF2-40B4-BE49-F238E27FC236}">
                <a16:creationId xmlns:a16="http://schemas.microsoft.com/office/drawing/2014/main" id="{AF4A2680-1420-4C2A-AC7C-73DBF5751047}"/>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cxnSp>
        <p:nvCxnSpPr>
          <p:cNvPr id="5" name="Rak 107">
            <a:extLst>
              <a:ext uri="{FF2B5EF4-FFF2-40B4-BE49-F238E27FC236}">
                <a16:creationId xmlns:a16="http://schemas.microsoft.com/office/drawing/2014/main" id="{3C1B05AB-B565-4A42-BE36-51B17C9FFD63}"/>
              </a:ext>
            </a:extLst>
          </p:cNvPr>
          <p:cNvCxnSpPr>
            <a:cxnSpLocks/>
          </p:cNvCxnSpPr>
          <p:nvPr userDrawn="1"/>
        </p:nvCxnSpPr>
        <p:spPr>
          <a:xfrm flipV="1">
            <a:off x="6808687" y="3480691"/>
            <a:ext cx="0" cy="541561"/>
          </a:xfrm>
          <a:prstGeom prst="line">
            <a:avLst/>
          </a:prstGeom>
        </p:spPr>
        <p:style>
          <a:lnRef idx="1">
            <a:schemeClr val="dk1"/>
          </a:lnRef>
          <a:fillRef idx="0">
            <a:schemeClr val="dk1"/>
          </a:fillRef>
          <a:effectRef idx="0">
            <a:schemeClr val="dk1"/>
          </a:effectRef>
          <a:fontRef idx="minor">
            <a:schemeClr val="tx1"/>
          </a:fontRef>
        </p:style>
      </p:cxnSp>
      <p:cxnSp>
        <p:nvCxnSpPr>
          <p:cNvPr id="6" name="Rak 107">
            <a:extLst>
              <a:ext uri="{FF2B5EF4-FFF2-40B4-BE49-F238E27FC236}">
                <a16:creationId xmlns:a16="http://schemas.microsoft.com/office/drawing/2014/main" id="{90A7AFC5-00B8-441A-9EA8-892DED075FDD}"/>
              </a:ext>
            </a:extLst>
          </p:cNvPr>
          <p:cNvCxnSpPr>
            <a:cxnSpLocks/>
          </p:cNvCxnSpPr>
          <p:nvPr userDrawn="1"/>
        </p:nvCxnSpPr>
        <p:spPr>
          <a:xfrm>
            <a:off x="6807342" y="2442323"/>
            <a:ext cx="0" cy="501403"/>
          </a:xfrm>
          <a:prstGeom prst="line">
            <a:avLst/>
          </a:prstGeom>
        </p:spPr>
        <p:style>
          <a:lnRef idx="1">
            <a:schemeClr val="dk1"/>
          </a:lnRef>
          <a:fillRef idx="0">
            <a:schemeClr val="dk1"/>
          </a:fillRef>
          <a:effectRef idx="0">
            <a:schemeClr val="dk1"/>
          </a:effectRef>
          <a:fontRef idx="minor">
            <a:schemeClr val="tx1"/>
          </a:fontRef>
        </p:style>
      </p:cxnSp>
      <p:cxnSp>
        <p:nvCxnSpPr>
          <p:cNvPr id="7" name="Rak 107">
            <a:extLst>
              <a:ext uri="{FF2B5EF4-FFF2-40B4-BE49-F238E27FC236}">
                <a16:creationId xmlns:a16="http://schemas.microsoft.com/office/drawing/2014/main" id="{9E4F0F35-07B4-4FA6-B66E-A585704B1608}"/>
              </a:ext>
            </a:extLst>
          </p:cNvPr>
          <p:cNvCxnSpPr>
            <a:cxnSpLocks/>
            <a:endCxn id="48" idx="0"/>
          </p:cNvCxnSpPr>
          <p:nvPr userDrawn="1"/>
        </p:nvCxnSpPr>
        <p:spPr>
          <a:xfrm flipH="1">
            <a:off x="5383952" y="2494692"/>
            <a:ext cx="17428" cy="438266"/>
          </a:xfrm>
          <a:prstGeom prst="line">
            <a:avLst/>
          </a:prstGeom>
        </p:spPr>
        <p:style>
          <a:lnRef idx="1">
            <a:schemeClr val="dk1"/>
          </a:lnRef>
          <a:fillRef idx="0">
            <a:schemeClr val="dk1"/>
          </a:fillRef>
          <a:effectRef idx="0">
            <a:schemeClr val="dk1"/>
          </a:effectRef>
          <a:fontRef idx="minor">
            <a:schemeClr val="tx1"/>
          </a:fontRef>
        </p:style>
      </p:cxnSp>
      <p:cxnSp>
        <p:nvCxnSpPr>
          <p:cNvPr id="8" name="Rak 107">
            <a:extLst>
              <a:ext uri="{FF2B5EF4-FFF2-40B4-BE49-F238E27FC236}">
                <a16:creationId xmlns:a16="http://schemas.microsoft.com/office/drawing/2014/main" id="{CDDF6C9A-4197-4F6E-BB3D-943026F3C7B3}"/>
              </a:ext>
            </a:extLst>
          </p:cNvPr>
          <p:cNvCxnSpPr>
            <a:cxnSpLocks/>
          </p:cNvCxnSpPr>
          <p:nvPr userDrawn="1"/>
        </p:nvCxnSpPr>
        <p:spPr>
          <a:xfrm flipV="1">
            <a:off x="5418844" y="3460864"/>
            <a:ext cx="0" cy="541561"/>
          </a:xfrm>
          <a:prstGeom prst="line">
            <a:avLst/>
          </a:prstGeom>
        </p:spPr>
        <p:style>
          <a:lnRef idx="1">
            <a:schemeClr val="dk1"/>
          </a:lnRef>
          <a:fillRef idx="0">
            <a:schemeClr val="dk1"/>
          </a:fillRef>
          <a:effectRef idx="0">
            <a:schemeClr val="dk1"/>
          </a:effectRef>
          <a:fontRef idx="minor">
            <a:schemeClr val="tx1"/>
          </a:fontRef>
        </p:style>
      </p:cxnSp>
      <p:cxnSp>
        <p:nvCxnSpPr>
          <p:cNvPr id="9" name="Rak 107">
            <a:extLst>
              <a:ext uri="{FF2B5EF4-FFF2-40B4-BE49-F238E27FC236}">
                <a16:creationId xmlns:a16="http://schemas.microsoft.com/office/drawing/2014/main" id="{80CD7D48-DA8D-4C31-A619-3FD64D5F72D2}"/>
              </a:ext>
            </a:extLst>
          </p:cNvPr>
          <p:cNvCxnSpPr>
            <a:cxnSpLocks/>
          </p:cNvCxnSpPr>
          <p:nvPr userDrawn="1"/>
        </p:nvCxnSpPr>
        <p:spPr>
          <a:xfrm flipH="1">
            <a:off x="6007413" y="1927186"/>
            <a:ext cx="250016" cy="0"/>
          </a:xfrm>
          <a:prstGeom prst="line">
            <a:avLst/>
          </a:prstGeom>
        </p:spPr>
        <p:style>
          <a:lnRef idx="1">
            <a:schemeClr val="dk1"/>
          </a:lnRef>
          <a:fillRef idx="0">
            <a:schemeClr val="dk1"/>
          </a:fillRef>
          <a:effectRef idx="0">
            <a:schemeClr val="dk1"/>
          </a:effectRef>
          <a:fontRef idx="minor">
            <a:schemeClr val="tx1"/>
          </a:fontRef>
        </p:style>
      </p:cxnSp>
      <p:sp>
        <p:nvSpPr>
          <p:cNvPr id="10" name="Rektangel med rundade hörn 46">
            <a:extLst>
              <a:ext uri="{FF2B5EF4-FFF2-40B4-BE49-F238E27FC236}">
                <a16:creationId xmlns:a16="http://schemas.microsoft.com/office/drawing/2014/main" id="{06F10256-D07C-4B77-B4CD-E3F136E732B8}"/>
              </a:ext>
            </a:extLst>
          </p:cNvPr>
          <p:cNvSpPr/>
          <p:nvPr userDrawn="1"/>
        </p:nvSpPr>
        <p:spPr>
          <a:xfrm>
            <a:off x="9117742" y="5029013"/>
            <a:ext cx="1273568" cy="776732"/>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cxnSp>
        <p:nvCxnSpPr>
          <p:cNvPr id="11" name="Rak 107">
            <a:extLst>
              <a:ext uri="{FF2B5EF4-FFF2-40B4-BE49-F238E27FC236}">
                <a16:creationId xmlns:a16="http://schemas.microsoft.com/office/drawing/2014/main" id="{77E97A7B-3668-4A0E-B7C2-0391535D76FF}"/>
              </a:ext>
            </a:extLst>
          </p:cNvPr>
          <p:cNvCxnSpPr>
            <a:cxnSpLocks/>
            <a:endCxn id="46" idx="0"/>
          </p:cNvCxnSpPr>
          <p:nvPr userDrawn="1"/>
        </p:nvCxnSpPr>
        <p:spPr>
          <a:xfrm>
            <a:off x="2550361" y="2442323"/>
            <a:ext cx="634" cy="490635"/>
          </a:xfrm>
          <a:prstGeom prst="line">
            <a:avLst/>
          </a:prstGeom>
        </p:spPr>
        <p:style>
          <a:lnRef idx="1">
            <a:schemeClr val="dk1"/>
          </a:lnRef>
          <a:fillRef idx="0">
            <a:schemeClr val="dk1"/>
          </a:fillRef>
          <a:effectRef idx="0">
            <a:schemeClr val="dk1"/>
          </a:effectRef>
          <a:fontRef idx="minor">
            <a:schemeClr val="tx1"/>
          </a:fontRef>
        </p:style>
      </p:cxnSp>
      <p:cxnSp>
        <p:nvCxnSpPr>
          <p:cNvPr id="12" name="Rak 108">
            <a:extLst>
              <a:ext uri="{FF2B5EF4-FFF2-40B4-BE49-F238E27FC236}">
                <a16:creationId xmlns:a16="http://schemas.microsoft.com/office/drawing/2014/main" id="{6107F7DC-87B3-4CD8-8775-9C26FF1F466B}"/>
              </a:ext>
            </a:extLst>
          </p:cNvPr>
          <p:cNvCxnSpPr/>
          <p:nvPr userDrawn="1"/>
        </p:nvCxnSpPr>
        <p:spPr>
          <a:xfrm>
            <a:off x="3946067" y="2442323"/>
            <a:ext cx="0" cy="1560103"/>
          </a:xfrm>
          <a:prstGeom prst="line">
            <a:avLst/>
          </a:prstGeom>
        </p:spPr>
        <p:style>
          <a:lnRef idx="1">
            <a:schemeClr val="dk1"/>
          </a:lnRef>
          <a:fillRef idx="0">
            <a:schemeClr val="dk1"/>
          </a:fillRef>
          <a:effectRef idx="0">
            <a:schemeClr val="dk1"/>
          </a:effectRef>
          <a:fontRef idx="minor">
            <a:schemeClr val="tx1"/>
          </a:fontRef>
        </p:style>
      </p:cxnSp>
      <p:sp>
        <p:nvSpPr>
          <p:cNvPr id="13" name="Rektangel med rundade hörn 5">
            <a:extLst>
              <a:ext uri="{FF2B5EF4-FFF2-40B4-BE49-F238E27FC236}">
                <a16:creationId xmlns:a16="http://schemas.microsoft.com/office/drawing/2014/main" id="{389550D3-F9F8-43A7-8603-8580F8E96895}"/>
              </a:ext>
            </a:extLst>
          </p:cNvPr>
          <p:cNvSpPr/>
          <p:nvPr userDrawn="1"/>
        </p:nvSpPr>
        <p:spPr>
          <a:xfrm>
            <a:off x="2075977"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1 </a:t>
            </a:r>
          </a:p>
        </p:txBody>
      </p:sp>
      <p:sp>
        <p:nvSpPr>
          <p:cNvPr id="14" name="Rektangel med rundade hörn 8">
            <a:extLst>
              <a:ext uri="{FF2B5EF4-FFF2-40B4-BE49-F238E27FC236}">
                <a16:creationId xmlns:a16="http://schemas.microsoft.com/office/drawing/2014/main" id="{AAFA638D-6838-42E4-BC13-9D6A96ED5196}"/>
              </a:ext>
            </a:extLst>
          </p:cNvPr>
          <p:cNvSpPr/>
          <p:nvPr userDrawn="1"/>
        </p:nvSpPr>
        <p:spPr>
          <a:xfrm>
            <a:off x="3477089"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2</a:t>
            </a:r>
          </a:p>
        </p:txBody>
      </p:sp>
      <p:sp>
        <p:nvSpPr>
          <p:cNvPr id="15" name="Rektangel med rundade hörn 10">
            <a:extLst>
              <a:ext uri="{FF2B5EF4-FFF2-40B4-BE49-F238E27FC236}">
                <a16:creationId xmlns:a16="http://schemas.microsoft.com/office/drawing/2014/main" id="{8ACB8AF6-A389-4009-8B50-961FB41322CA}"/>
              </a:ext>
            </a:extLst>
          </p:cNvPr>
          <p:cNvSpPr/>
          <p:nvPr userDrawn="1"/>
        </p:nvSpPr>
        <p:spPr>
          <a:xfrm>
            <a:off x="4878200"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3 </a:t>
            </a:r>
          </a:p>
        </p:txBody>
      </p:sp>
      <p:sp>
        <p:nvSpPr>
          <p:cNvPr id="16" name="Rektangel med rundade hörn 19">
            <a:extLst>
              <a:ext uri="{FF2B5EF4-FFF2-40B4-BE49-F238E27FC236}">
                <a16:creationId xmlns:a16="http://schemas.microsoft.com/office/drawing/2014/main" id="{69F482BE-EEBB-419B-8C10-36AA859F0C83}"/>
              </a:ext>
            </a:extLst>
          </p:cNvPr>
          <p:cNvSpPr/>
          <p:nvPr userDrawn="1"/>
        </p:nvSpPr>
        <p:spPr>
          <a:xfrm>
            <a:off x="6279311" y="2555573"/>
            <a:ext cx="951324"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 4 </a:t>
            </a:r>
          </a:p>
        </p:txBody>
      </p:sp>
      <p:sp>
        <p:nvSpPr>
          <p:cNvPr id="17" name="Rektangel med rundade hörn 29">
            <a:extLst>
              <a:ext uri="{FF2B5EF4-FFF2-40B4-BE49-F238E27FC236}">
                <a16:creationId xmlns:a16="http://schemas.microsoft.com/office/drawing/2014/main" id="{24F21EAB-71A4-4C93-97C2-9A6DCE2A14AF}"/>
              </a:ext>
            </a:extLst>
          </p:cNvPr>
          <p:cNvSpPr/>
          <p:nvPr userDrawn="1"/>
        </p:nvSpPr>
        <p:spPr>
          <a:xfrm>
            <a:off x="4385757" y="1531380"/>
            <a:ext cx="1679064" cy="775946"/>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20"/>
              </a:lnSpc>
            </a:pPr>
            <a:r>
              <a:rPr lang="en-US" sz="1600" b="1" dirty="0"/>
              <a:t>Master Services Agreement </a:t>
            </a:r>
          </a:p>
        </p:txBody>
      </p:sp>
      <p:cxnSp>
        <p:nvCxnSpPr>
          <p:cNvPr id="18" name="Rak 82">
            <a:extLst>
              <a:ext uri="{FF2B5EF4-FFF2-40B4-BE49-F238E27FC236}">
                <a16:creationId xmlns:a16="http://schemas.microsoft.com/office/drawing/2014/main" id="{898940DA-B308-4682-94DC-F26F54FFC8ED}"/>
              </a:ext>
            </a:extLst>
          </p:cNvPr>
          <p:cNvCxnSpPr>
            <a:cxnSpLocks/>
          </p:cNvCxnSpPr>
          <p:nvPr userDrawn="1"/>
        </p:nvCxnSpPr>
        <p:spPr>
          <a:xfrm>
            <a:off x="2550365" y="2428619"/>
            <a:ext cx="70866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9" name="Rak 110">
            <a:extLst>
              <a:ext uri="{FF2B5EF4-FFF2-40B4-BE49-F238E27FC236}">
                <a16:creationId xmlns:a16="http://schemas.microsoft.com/office/drawing/2014/main" id="{D5A97B89-1275-4DB4-9F67-8C5A46A061DC}"/>
              </a:ext>
            </a:extLst>
          </p:cNvPr>
          <p:cNvCxnSpPr/>
          <p:nvPr userDrawn="1"/>
        </p:nvCxnSpPr>
        <p:spPr>
          <a:xfrm>
            <a:off x="8165195" y="2442323"/>
            <a:ext cx="0" cy="1560103"/>
          </a:xfrm>
          <a:prstGeom prst="line">
            <a:avLst/>
          </a:prstGeom>
        </p:spPr>
        <p:style>
          <a:lnRef idx="1">
            <a:schemeClr val="dk1"/>
          </a:lnRef>
          <a:fillRef idx="0">
            <a:schemeClr val="dk1"/>
          </a:fillRef>
          <a:effectRef idx="0">
            <a:schemeClr val="dk1"/>
          </a:effectRef>
          <a:fontRef idx="minor">
            <a:schemeClr val="tx1"/>
          </a:fontRef>
        </p:style>
      </p:cxnSp>
      <p:cxnSp>
        <p:nvCxnSpPr>
          <p:cNvPr id="20" name="Rak 111">
            <a:extLst>
              <a:ext uri="{FF2B5EF4-FFF2-40B4-BE49-F238E27FC236}">
                <a16:creationId xmlns:a16="http://schemas.microsoft.com/office/drawing/2014/main" id="{EB8720E7-C9CD-4E84-BD7A-185308761918}"/>
              </a:ext>
            </a:extLst>
          </p:cNvPr>
          <p:cNvCxnSpPr/>
          <p:nvPr userDrawn="1"/>
        </p:nvCxnSpPr>
        <p:spPr>
          <a:xfrm>
            <a:off x="9635542" y="2428619"/>
            <a:ext cx="0" cy="1560103"/>
          </a:xfrm>
          <a:prstGeom prst="line">
            <a:avLst/>
          </a:prstGeom>
        </p:spPr>
        <p:style>
          <a:lnRef idx="1">
            <a:schemeClr val="dk1"/>
          </a:lnRef>
          <a:fillRef idx="0">
            <a:schemeClr val="dk1"/>
          </a:fillRef>
          <a:effectRef idx="0">
            <a:schemeClr val="dk1"/>
          </a:effectRef>
          <a:fontRef idx="minor">
            <a:schemeClr val="tx1"/>
          </a:fontRef>
        </p:style>
      </p:cxnSp>
      <p:cxnSp>
        <p:nvCxnSpPr>
          <p:cNvPr id="21" name="Rak 105">
            <a:extLst>
              <a:ext uri="{FF2B5EF4-FFF2-40B4-BE49-F238E27FC236}">
                <a16:creationId xmlns:a16="http://schemas.microsoft.com/office/drawing/2014/main" id="{8D0B473F-1121-4686-83D7-A51FFFE4CBBA}"/>
              </a:ext>
            </a:extLst>
          </p:cNvPr>
          <p:cNvCxnSpPr/>
          <p:nvPr userDrawn="1"/>
        </p:nvCxnSpPr>
        <p:spPr>
          <a:xfrm>
            <a:off x="9635790" y="4686143"/>
            <a:ext cx="0" cy="246331"/>
          </a:xfrm>
          <a:prstGeom prst="line">
            <a:avLst/>
          </a:prstGeom>
        </p:spPr>
        <p:style>
          <a:lnRef idx="1">
            <a:schemeClr val="dk1"/>
          </a:lnRef>
          <a:fillRef idx="0">
            <a:schemeClr val="dk1"/>
          </a:fillRef>
          <a:effectRef idx="0">
            <a:schemeClr val="dk1"/>
          </a:effectRef>
          <a:fontRef idx="minor">
            <a:schemeClr val="tx1"/>
          </a:fontRef>
        </p:style>
      </p:cxnSp>
      <p:sp>
        <p:nvSpPr>
          <p:cNvPr id="22" name="Rektangel med rundade hörn 23">
            <a:extLst>
              <a:ext uri="{FF2B5EF4-FFF2-40B4-BE49-F238E27FC236}">
                <a16:creationId xmlns:a16="http://schemas.microsoft.com/office/drawing/2014/main" id="{22299A63-E87B-4831-A344-1FF14336F2F4}"/>
              </a:ext>
            </a:extLst>
          </p:cNvPr>
          <p:cNvSpPr/>
          <p:nvPr userDrawn="1"/>
        </p:nvSpPr>
        <p:spPr>
          <a:xfrm>
            <a:off x="1925286"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Sourcing Business Model</a:t>
            </a:r>
          </a:p>
        </p:txBody>
      </p:sp>
      <p:sp>
        <p:nvSpPr>
          <p:cNvPr id="23" name="Rektangel med rundade hörn 30">
            <a:extLst>
              <a:ext uri="{FF2B5EF4-FFF2-40B4-BE49-F238E27FC236}">
                <a16:creationId xmlns:a16="http://schemas.microsoft.com/office/drawing/2014/main" id="{CA4EDE10-D945-4F19-B40B-87F611367E8E}"/>
              </a:ext>
            </a:extLst>
          </p:cNvPr>
          <p:cNvSpPr/>
          <p:nvPr userDrawn="1"/>
        </p:nvSpPr>
        <p:spPr>
          <a:xfrm>
            <a:off x="3324025"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Statement of Objectives &amp; Workload Allocation (Scope) </a:t>
            </a:r>
            <a:endParaRPr lang="en-US" sz="2400" dirty="0"/>
          </a:p>
        </p:txBody>
      </p:sp>
      <p:sp>
        <p:nvSpPr>
          <p:cNvPr id="24" name="Rektangel med rundade hörn 31">
            <a:extLst>
              <a:ext uri="{FF2B5EF4-FFF2-40B4-BE49-F238E27FC236}">
                <a16:creationId xmlns:a16="http://schemas.microsoft.com/office/drawing/2014/main" id="{8DFDA44B-B558-412B-A698-4016032B4FF3}"/>
              </a:ext>
            </a:extLst>
          </p:cNvPr>
          <p:cNvSpPr/>
          <p:nvPr userDrawn="1"/>
        </p:nvSpPr>
        <p:spPr>
          <a:xfrm>
            <a:off x="4722765"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Performance Measures</a:t>
            </a:r>
          </a:p>
        </p:txBody>
      </p:sp>
      <p:sp>
        <p:nvSpPr>
          <p:cNvPr id="25" name="Rektangel med rundade hörn 32">
            <a:extLst>
              <a:ext uri="{FF2B5EF4-FFF2-40B4-BE49-F238E27FC236}">
                <a16:creationId xmlns:a16="http://schemas.microsoft.com/office/drawing/2014/main" id="{4B2456F8-E33A-4012-8A91-2DB4406423EF}"/>
              </a:ext>
            </a:extLst>
          </p:cNvPr>
          <p:cNvSpPr/>
          <p:nvPr userDrawn="1"/>
        </p:nvSpPr>
        <p:spPr>
          <a:xfrm>
            <a:off x="6121501"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Pricing Model with Incentives</a:t>
            </a:r>
          </a:p>
        </p:txBody>
      </p:sp>
      <p:sp>
        <p:nvSpPr>
          <p:cNvPr id="26" name="Rektangel med rundade hörn 35">
            <a:extLst>
              <a:ext uri="{FF2B5EF4-FFF2-40B4-BE49-F238E27FC236}">
                <a16:creationId xmlns:a16="http://schemas.microsoft.com/office/drawing/2014/main" id="{02DBAD8A-1C2B-452A-B0AE-4F98F7DE4866}"/>
              </a:ext>
            </a:extLst>
          </p:cNvPr>
          <p:cNvSpPr/>
          <p:nvPr userDrawn="1"/>
        </p:nvSpPr>
        <p:spPr>
          <a:xfrm>
            <a:off x="1925286" y="4900965"/>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Shared Vision / Statement of Intent</a:t>
            </a:r>
          </a:p>
        </p:txBody>
      </p:sp>
      <p:sp>
        <p:nvSpPr>
          <p:cNvPr id="27" name="Rektangel med rundade hörn 37">
            <a:extLst>
              <a:ext uri="{FF2B5EF4-FFF2-40B4-BE49-F238E27FC236}">
                <a16:creationId xmlns:a16="http://schemas.microsoft.com/office/drawing/2014/main" id="{A387464C-29DC-46EF-8C25-C81277FDB358}"/>
              </a:ext>
            </a:extLst>
          </p:cNvPr>
          <p:cNvSpPr/>
          <p:nvPr userDrawn="1"/>
        </p:nvSpPr>
        <p:spPr>
          <a:xfrm>
            <a:off x="4722765" y="4900965"/>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Performance Management</a:t>
            </a:r>
          </a:p>
        </p:txBody>
      </p:sp>
      <p:sp>
        <p:nvSpPr>
          <p:cNvPr id="28" name="Rektangel med rundade hörn 39">
            <a:extLst>
              <a:ext uri="{FF2B5EF4-FFF2-40B4-BE49-F238E27FC236}">
                <a16:creationId xmlns:a16="http://schemas.microsoft.com/office/drawing/2014/main" id="{D892DB72-D7F5-4E2F-B981-A37C5C4427CF}"/>
              </a:ext>
            </a:extLst>
          </p:cNvPr>
          <p:cNvSpPr/>
          <p:nvPr userDrawn="1"/>
        </p:nvSpPr>
        <p:spPr>
          <a:xfrm>
            <a:off x="7528411" y="3892906"/>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Relationship Management</a:t>
            </a:r>
          </a:p>
        </p:txBody>
      </p:sp>
      <p:sp>
        <p:nvSpPr>
          <p:cNvPr id="29" name="Rektangel med rundade hörn 42">
            <a:extLst>
              <a:ext uri="{FF2B5EF4-FFF2-40B4-BE49-F238E27FC236}">
                <a16:creationId xmlns:a16="http://schemas.microsoft.com/office/drawing/2014/main" id="{CD0F20A4-D65B-49D5-9CC2-221E4B8BBAB6}"/>
              </a:ext>
            </a:extLst>
          </p:cNvPr>
          <p:cNvSpPr/>
          <p:nvPr userDrawn="1"/>
        </p:nvSpPr>
        <p:spPr>
          <a:xfrm>
            <a:off x="7493803" y="4900965"/>
            <a:ext cx="1342785"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Transformation Management</a:t>
            </a:r>
          </a:p>
        </p:txBody>
      </p:sp>
      <p:sp>
        <p:nvSpPr>
          <p:cNvPr id="30" name="Rektangel med rundade hörn 44">
            <a:extLst>
              <a:ext uri="{FF2B5EF4-FFF2-40B4-BE49-F238E27FC236}">
                <a16:creationId xmlns:a16="http://schemas.microsoft.com/office/drawing/2014/main" id="{C60998A5-703B-41E2-BBDF-0F1204447835}"/>
              </a:ext>
            </a:extLst>
          </p:cNvPr>
          <p:cNvSpPr/>
          <p:nvPr userDrawn="1"/>
        </p:nvSpPr>
        <p:spPr>
          <a:xfrm>
            <a:off x="8992802" y="3892905"/>
            <a:ext cx="1273568" cy="776732"/>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Exit Management</a:t>
            </a:r>
          </a:p>
        </p:txBody>
      </p:sp>
      <p:sp>
        <p:nvSpPr>
          <p:cNvPr id="31" name="Rektangel med rundade hörn 46">
            <a:extLst>
              <a:ext uri="{FF2B5EF4-FFF2-40B4-BE49-F238E27FC236}">
                <a16:creationId xmlns:a16="http://schemas.microsoft.com/office/drawing/2014/main" id="{D1EB250E-359B-4106-8654-5AD16007FF9E}"/>
              </a:ext>
            </a:extLst>
          </p:cNvPr>
          <p:cNvSpPr/>
          <p:nvPr userDrawn="1"/>
        </p:nvSpPr>
        <p:spPr>
          <a:xfrm>
            <a:off x="9064152" y="4964338"/>
            <a:ext cx="1273568" cy="776732"/>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p>
        </p:txBody>
      </p:sp>
      <p:cxnSp>
        <p:nvCxnSpPr>
          <p:cNvPr id="32" name="Rak 98">
            <a:extLst>
              <a:ext uri="{FF2B5EF4-FFF2-40B4-BE49-F238E27FC236}">
                <a16:creationId xmlns:a16="http://schemas.microsoft.com/office/drawing/2014/main" id="{A27C016C-7A80-4031-B4B4-5221F70D15E7}"/>
              </a:ext>
            </a:extLst>
          </p:cNvPr>
          <p:cNvCxnSpPr/>
          <p:nvPr userDrawn="1"/>
        </p:nvCxnSpPr>
        <p:spPr>
          <a:xfrm>
            <a:off x="5440589" y="4679382"/>
            <a:ext cx="0" cy="211837"/>
          </a:xfrm>
          <a:prstGeom prst="line">
            <a:avLst/>
          </a:prstGeom>
        </p:spPr>
        <p:style>
          <a:lnRef idx="1">
            <a:schemeClr val="dk1"/>
          </a:lnRef>
          <a:fillRef idx="0">
            <a:schemeClr val="dk1"/>
          </a:fillRef>
          <a:effectRef idx="0">
            <a:schemeClr val="dk1"/>
          </a:effectRef>
          <a:fontRef idx="minor">
            <a:schemeClr val="tx1"/>
          </a:fontRef>
        </p:style>
      </p:cxnSp>
      <p:cxnSp>
        <p:nvCxnSpPr>
          <p:cNvPr id="33" name="Rak 103">
            <a:extLst>
              <a:ext uri="{FF2B5EF4-FFF2-40B4-BE49-F238E27FC236}">
                <a16:creationId xmlns:a16="http://schemas.microsoft.com/office/drawing/2014/main" id="{5ACCB5E6-777B-499B-ABC3-7E91E7ADBD31}"/>
              </a:ext>
            </a:extLst>
          </p:cNvPr>
          <p:cNvCxnSpPr/>
          <p:nvPr userDrawn="1"/>
        </p:nvCxnSpPr>
        <p:spPr>
          <a:xfrm>
            <a:off x="8165195" y="4673827"/>
            <a:ext cx="0" cy="211837"/>
          </a:xfrm>
          <a:prstGeom prst="line">
            <a:avLst/>
          </a:prstGeom>
        </p:spPr>
        <p:style>
          <a:lnRef idx="1">
            <a:schemeClr val="dk1"/>
          </a:lnRef>
          <a:fillRef idx="0">
            <a:schemeClr val="dk1"/>
          </a:fillRef>
          <a:effectRef idx="0">
            <a:schemeClr val="dk1"/>
          </a:effectRef>
          <a:fontRef idx="minor">
            <a:schemeClr val="tx1"/>
          </a:fontRef>
        </p:style>
      </p:cxnSp>
      <p:cxnSp>
        <p:nvCxnSpPr>
          <p:cNvPr id="34" name="Rak 119">
            <a:extLst>
              <a:ext uri="{FF2B5EF4-FFF2-40B4-BE49-F238E27FC236}">
                <a16:creationId xmlns:a16="http://schemas.microsoft.com/office/drawing/2014/main" id="{67A6FBE3-FA6A-4618-8F7B-3DEBF3C04165}"/>
              </a:ext>
            </a:extLst>
          </p:cNvPr>
          <p:cNvCxnSpPr/>
          <p:nvPr userDrawn="1"/>
        </p:nvCxnSpPr>
        <p:spPr>
          <a:xfrm>
            <a:off x="2550361" y="4679382"/>
            <a:ext cx="0" cy="211837"/>
          </a:xfrm>
          <a:prstGeom prst="line">
            <a:avLst/>
          </a:prstGeom>
        </p:spPr>
        <p:style>
          <a:lnRef idx="1">
            <a:schemeClr val="dk1"/>
          </a:lnRef>
          <a:fillRef idx="0">
            <a:schemeClr val="dk1"/>
          </a:fillRef>
          <a:effectRef idx="0">
            <a:schemeClr val="dk1"/>
          </a:effectRef>
          <a:fontRef idx="minor">
            <a:schemeClr val="tx1"/>
          </a:fontRef>
        </p:style>
      </p:cxnSp>
      <p:sp>
        <p:nvSpPr>
          <p:cNvPr id="35" name="textruta 57">
            <a:extLst>
              <a:ext uri="{FF2B5EF4-FFF2-40B4-BE49-F238E27FC236}">
                <a16:creationId xmlns:a16="http://schemas.microsoft.com/office/drawing/2014/main" id="{B5929624-7950-4DC2-A812-4F16E1D0E183}"/>
              </a:ext>
            </a:extLst>
          </p:cNvPr>
          <p:cNvSpPr txBox="1"/>
          <p:nvPr userDrawn="1"/>
        </p:nvSpPr>
        <p:spPr>
          <a:xfrm>
            <a:off x="1734261"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1</a:t>
            </a:r>
          </a:p>
        </p:txBody>
      </p:sp>
      <p:sp>
        <p:nvSpPr>
          <p:cNvPr id="36" name="textruta 58">
            <a:extLst>
              <a:ext uri="{FF2B5EF4-FFF2-40B4-BE49-F238E27FC236}">
                <a16:creationId xmlns:a16="http://schemas.microsoft.com/office/drawing/2014/main" id="{53C0D6B8-CEF0-46DB-9396-D2A04F3C3446}"/>
              </a:ext>
            </a:extLst>
          </p:cNvPr>
          <p:cNvSpPr txBox="1"/>
          <p:nvPr userDrawn="1"/>
        </p:nvSpPr>
        <p:spPr>
          <a:xfrm>
            <a:off x="1734261" y="4637502"/>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2</a:t>
            </a:r>
          </a:p>
        </p:txBody>
      </p:sp>
      <p:sp>
        <p:nvSpPr>
          <p:cNvPr id="37" name="textruta 59">
            <a:extLst>
              <a:ext uri="{FF2B5EF4-FFF2-40B4-BE49-F238E27FC236}">
                <a16:creationId xmlns:a16="http://schemas.microsoft.com/office/drawing/2014/main" id="{403C7BAC-0895-4F41-A6B6-0AF5C359B7CA}"/>
              </a:ext>
            </a:extLst>
          </p:cNvPr>
          <p:cNvSpPr txBox="1"/>
          <p:nvPr userDrawn="1"/>
        </p:nvSpPr>
        <p:spPr>
          <a:xfrm>
            <a:off x="3113729"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3</a:t>
            </a:r>
          </a:p>
        </p:txBody>
      </p:sp>
      <p:sp>
        <p:nvSpPr>
          <p:cNvPr id="38" name="textruta 60">
            <a:extLst>
              <a:ext uri="{FF2B5EF4-FFF2-40B4-BE49-F238E27FC236}">
                <a16:creationId xmlns:a16="http://schemas.microsoft.com/office/drawing/2014/main" id="{E90D720F-C57B-4437-9283-5D88DF64870C}"/>
              </a:ext>
            </a:extLst>
          </p:cNvPr>
          <p:cNvSpPr txBox="1"/>
          <p:nvPr userDrawn="1"/>
        </p:nvSpPr>
        <p:spPr>
          <a:xfrm>
            <a:off x="4593185"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4</a:t>
            </a:r>
          </a:p>
        </p:txBody>
      </p:sp>
      <p:sp>
        <p:nvSpPr>
          <p:cNvPr id="39" name="textruta 61">
            <a:extLst>
              <a:ext uri="{FF2B5EF4-FFF2-40B4-BE49-F238E27FC236}">
                <a16:creationId xmlns:a16="http://schemas.microsoft.com/office/drawing/2014/main" id="{057B3868-E021-45B0-9A44-9B83BB47456D}"/>
              </a:ext>
            </a:extLst>
          </p:cNvPr>
          <p:cNvSpPr txBox="1"/>
          <p:nvPr userDrawn="1"/>
        </p:nvSpPr>
        <p:spPr>
          <a:xfrm>
            <a:off x="4593185" y="4644000"/>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5</a:t>
            </a:r>
          </a:p>
        </p:txBody>
      </p:sp>
      <p:sp>
        <p:nvSpPr>
          <p:cNvPr id="40" name="textruta 62">
            <a:extLst>
              <a:ext uri="{FF2B5EF4-FFF2-40B4-BE49-F238E27FC236}">
                <a16:creationId xmlns:a16="http://schemas.microsoft.com/office/drawing/2014/main" id="{356D243C-9D80-4CDF-9209-5C35CB1726DB}"/>
              </a:ext>
            </a:extLst>
          </p:cNvPr>
          <p:cNvSpPr txBox="1"/>
          <p:nvPr userDrawn="1"/>
        </p:nvSpPr>
        <p:spPr>
          <a:xfrm>
            <a:off x="5967673"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6</a:t>
            </a:r>
          </a:p>
        </p:txBody>
      </p:sp>
      <p:sp>
        <p:nvSpPr>
          <p:cNvPr id="41" name="textruta 63">
            <a:extLst>
              <a:ext uri="{FF2B5EF4-FFF2-40B4-BE49-F238E27FC236}">
                <a16:creationId xmlns:a16="http://schemas.microsoft.com/office/drawing/2014/main" id="{461B9F6B-C354-48F0-8553-D29E9879A315}"/>
              </a:ext>
            </a:extLst>
          </p:cNvPr>
          <p:cNvSpPr txBox="1"/>
          <p:nvPr userDrawn="1"/>
        </p:nvSpPr>
        <p:spPr>
          <a:xfrm>
            <a:off x="7336390" y="3597706"/>
            <a:ext cx="860951"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7</a:t>
            </a:r>
          </a:p>
        </p:txBody>
      </p:sp>
      <p:sp>
        <p:nvSpPr>
          <p:cNvPr id="42" name="textruta 64">
            <a:extLst>
              <a:ext uri="{FF2B5EF4-FFF2-40B4-BE49-F238E27FC236}">
                <a16:creationId xmlns:a16="http://schemas.microsoft.com/office/drawing/2014/main" id="{9B1B5BF9-7604-4DBD-8879-2E70B684E29A}"/>
              </a:ext>
            </a:extLst>
          </p:cNvPr>
          <p:cNvSpPr txBox="1"/>
          <p:nvPr userDrawn="1"/>
        </p:nvSpPr>
        <p:spPr>
          <a:xfrm>
            <a:off x="7336390" y="4637502"/>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8</a:t>
            </a:r>
          </a:p>
        </p:txBody>
      </p:sp>
      <p:sp>
        <p:nvSpPr>
          <p:cNvPr id="43" name="textruta 65">
            <a:extLst>
              <a:ext uri="{FF2B5EF4-FFF2-40B4-BE49-F238E27FC236}">
                <a16:creationId xmlns:a16="http://schemas.microsoft.com/office/drawing/2014/main" id="{1F96BF0C-8213-4ABA-BC49-94BDDD7A1CF5}"/>
              </a:ext>
            </a:extLst>
          </p:cNvPr>
          <p:cNvSpPr txBox="1"/>
          <p:nvPr userDrawn="1"/>
        </p:nvSpPr>
        <p:spPr>
          <a:xfrm>
            <a:off x="8800781" y="3623207"/>
            <a:ext cx="860951" cy="316182"/>
          </a:xfrm>
          <a:prstGeom prst="rect">
            <a:avLst/>
          </a:prstGeom>
          <a:noFill/>
        </p:spPr>
        <p:txBody>
          <a:bodyPr wrap="none" rtlCol="0">
            <a:spAutoFit/>
          </a:bodyPr>
          <a:lstStyle/>
          <a:p>
            <a:pPr algn="ctr"/>
            <a:r>
              <a:rPr lang="en-US" sz="1200" b="1" i="1" dirty="0">
                <a:latin typeface="Arial" pitchFamily="34" charset="0"/>
                <a:cs typeface="Arial" pitchFamily="34" charset="0"/>
              </a:rPr>
              <a:t>Element 9</a:t>
            </a:r>
          </a:p>
        </p:txBody>
      </p:sp>
      <p:sp>
        <p:nvSpPr>
          <p:cNvPr id="44" name="textruta 66">
            <a:extLst>
              <a:ext uri="{FF2B5EF4-FFF2-40B4-BE49-F238E27FC236}">
                <a16:creationId xmlns:a16="http://schemas.microsoft.com/office/drawing/2014/main" id="{F77633D5-743D-42FA-9F61-E76C46AF60B9}"/>
              </a:ext>
            </a:extLst>
          </p:cNvPr>
          <p:cNvSpPr txBox="1"/>
          <p:nvPr userDrawn="1"/>
        </p:nvSpPr>
        <p:spPr>
          <a:xfrm>
            <a:off x="8719121" y="4622938"/>
            <a:ext cx="941256" cy="316182"/>
          </a:xfrm>
          <a:prstGeom prst="rect">
            <a:avLst/>
          </a:prstGeom>
          <a:noFill/>
        </p:spPr>
        <p:txBody>
          <a:bodyPr wrap="none" rtlCol="0" anchor="ctr">
            <a:spAutoFit/>
          </a:bodyPr>
          <a:lstStyle/>
          <a:p>
            <a:pPr algn="ctr"/>
            <a:r>
              <a:rPr lang="en-US" sz="1200" b="1" i="1" dirty="0">
                <a:latin typeface="Arial" pitchFamily="34" charset="0"/>
                <a:cs typeface="Arial" pitchFamily="34" charset="0"/>
              </a:rPr>
              <a:t>Element 10</a:t>
            </a:r>
          </a:p>
        </p:txBody>
      </p:sp>
      <p:sp>
        <p:nvSpPr>
          <p:cNvPr id="45" name="Rektangel med rundade hörn 21">
            <a:extLst>
              <a:ext uri="{FF2B5EF4-FFF2-40B4-BE49-F238E27FC236}">
                <a16:creationId xmlns:a16="http://schemas.microsoft.com/office/drawing/2014/main" id="{3C3A597D-41C6-47BA-B684-5CABFFEA8F16}"/>
              </a:ext>
            </a:extLst>
          </p:cNvPr>
          <p:cNvSpPr/>
          <p:nvPr userDrawn="1"/>
        </p:nvSpPr>
        <p:spPr>
          <a:xfrm>
            <a:off x="7886966" y="2555573"/>
            <a:ext cx="1944195" cy="282448"/>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 Rule 5</a:t>
            </a:r>
          </a:p>
        </p:txBody>
      </p:sp>
      <p:sp>
        <p:nvSpPr>
          <p:cNvPr id="46" name="Rectangle 45">
            <a:extLst>
              <a:ext uri="{FF2B5EF4-FFF2-40B4-BE49-F238E27FC236}">
                <a16:creationId xmlns:a16="http://schemas.microsoft.com/office/drawing/2014/main" id="{BB2AC3E2-0D21-4868-86C2-5246719CE143}"/>
              </a:ext>
            </a:extLst>
          </p:cNvPr>
          <p:cNvSpPr/>
          <p:nvPr userDrawn="1"/>
        </p:nvSpPr>
        <p:spPr>
          <a:xfrm>
            <a:off x="1933802" y="2932958"/>
            <a:ext cx="1234385" cy="456296"/>
          </a:xfrm>
          <a:prstGeom prst="rect">
            <a:avLst/>
          </a:prstGeom>
          <a:noFill/>
        </p:spPr>
        <p:txBody>
          <a:bodyPr wrap="square" lIns="0" tIns="0" rIns="0" bIns="0" anchor="ctr">
            <a:noAutofit/>
          </a:bodyPr>
          <a:lstStyle/>
          <a:p>
            <a:pPr algn="ctr" defTabSz="641552">
              <a:lnSpc>
                <a:spcPts val="1340"/>
              </a:lnSpc>
            </a:pPr>
            <a:r>
              <a:rPr lang="en-US" sz="1200" b="1" dirty="0"/>
              <a:t>Outcome-Based Business Model</a:t>
            </a:r>
          </a:p>
        </p:txBody>
      </p:sp>
      <p:sp>
        <p:nvSpPr>
          <p:cNvPr id="47" name="Rectangle 46">
            <a:extLst>
              <a:ext uri="{FF2B5EF4-FFF2-40B4-BE49-F238E27FC236}">
                <a16:creationId xmlns:a16="http://schemas.microsoft.com/office/drawing/2014/main" id="{90E96E89-0512-4E7A-B0E7-8C63CC87EEAF}"/>
              </a:ext>
            </a:extLst>
          </p:cNvPr>
          <p:cNvSpPr/>
          <p:nvPr userDrawn="1"/>
        </p:nvSpPr>
        <p:spPr>
          <a:xfrm>
            <a:off x="3284886" y="2932958"/>
            <a:ext cx="1407552" cy="456296"/>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Focus On The </a:t>
            </a:r>
          </a:p>
          <a:p>
            <a:pPr algn="ctr" defTabSz="641552">
              <a:lnSpc>
                <a:spcPts val="1340"/>
              </a:lnSpc>
            </a:pPr>
            <a:r>
              <a:rPr lang="en-US" sz="1200" b="1" dirty="0"/>
              <a:t>What, Not The How</a:t>
            </a:r>
          </a:p>
        </p:txBody>
      </p:sp>
      <p:sp>
        <p:nvSpPr>
          <p:cNvPr id="48" name="Rectangle 47">
            <a:extLst>
              <a:ext uri="{FF2B5EF4-FFF2-40B4-BE49-F238E27FC236}">
                <a16:creationId xmlns:a16="http://schemas.microsoft.com/office/drawing/2014/main" id="{A68C1985-068D-4439-89A3-675DD0453B9A}"/>
              </a:ext>
            </a:extLst>
          </p:cNvPr>
          <p:cNvSpPr/>
          <p:nvPr userDrawn="1"/>
        </p:nvSpPr>
        <p:spPr>
          <a:xfrm>
            <a:off x="4792927" y="2932958"/>
            <a:ext cx="1182049" cy="626247"/>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Clearly Defined And Measurable Outcomes</a:t>
            </a:r>
          </a:p>
        </p:txBody>
      </p:sp>
      <p:sp>
        <p:nvSpPr>
          <p:cNvPr id="49" name="Rectangle 48">
            <a:extLst>
              <a:ext uri="{FF2B5EF4-FFF2-40B4-BE49-F238E27FC236}">
                <a16:creationId xmlns:a16="http://schemas.microsoft.com/office/drawing/2014/main" id="{416EEC7D-747F-4F70-BD5A-74FB5137D0D8}"/>
              </a:ext>
            </a:extLst>
          </p:cNvPr>
          <p:cNvSpPr/>
          <p:nvPr userDrawn="1"/>
        </p:nvSpPr>
        <p:spPr>
          <a:xfrm>
            <a:off x="6046642" y="2932958"/>
            <a:ext cx="1438522" cy="626247"/>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Pricing Model With Incentives That Optimize The Business</a:t>
            </a:r>
          </a:p>
        </p:txBody>
      </p:sp>
      <p:sp>
        <p:nvSpPr>
          <p:cNvPr id="50" name="Rectangle 49">
            <a:extLst>
              <a:ext uri="{FF2B5EF4-FFF2-40B4-BE49-F238E27FC236}">
                <a16:creationId xmlns:a16="http://schemas.microsoft.com/office/drawing/2014/main" id="{BC667152-B734-4B07-B623-CDF1B571D73F}"/>
              </a:ext>
            </a:extLst>
          </p:cNvPr>
          <p:cNvSpPr/>
          <p:nvPr userDrawn="1"/>
        </p:nvSpPr>
        <p:spPr>
          <a:xfrm>
            <a:off x="8007321" y="2932958"/>
            <a:ext cx="1716512" cy="456296"/>
          </a:xfrm>
          <a:prstGeom prst="rect">
            <a:avLst/>
          </a:prstGeom>
          <a:solidFill>
            <a:schemeClr val="bg1">
              <a:lumMod val="95000"/>
            </a:schemeClr>
          </a:solidFill>
        </p:spPr>
        <p:txBody>
          <a:bodyPr wrap="square" lIns="0" tIns="0" rIns="0" bIns="0" anchor="ctr">
            <a:noAutofit/>
          </a:bodyPr>
          <a:lstStyle/>
          <a:p>
            <a:pPr algn="ctr" defTabSz="641552">
              <a:lnSpc>
                <a:spcPts val="1340"/>
              </a:lnSpc>
            </a:pPr>
            <a:r>
              <a:rPr lang="en-US" sz="1200" b="1" dirty="0"/>
              <a:t>Insight Vs. Oversight Governance Structure</a:t>
            </a:r>
          </a:p>
        </p:txBody>
      </p:sp>
      <p:sp>
        <p:nvSpPr>
          <p:cNvPr id="51" name="Rektangel med rundade hörn 47">
            <a:extLst>
              <a:ext uri="{FF2B5EF4-FFF2-40B4-BE49-F238E27FC236}">
                <a16:creationId xmlns:a16="http://schemas.microsoft.com/office/drawing/2014/main" id="{0B11F17C-8029-4CAA-AF67-265B1E41054C}"/>
              </a:ext>
            </a:extLst>
          </p:cNvPr>
          <p:cNvSpPr/>
          <p:nvPr userDrawn="1"/>
        </p:nvSpPr>
        <p:spPr>
          <a:xfrm>
            <a:off x="9010563" y="4899666"/>
            <a:ext cx="1273568" cy="776732"/>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lnSpc>
                <a:spcPts val="1240"/>
              </a:lnSpc>
            </a:pPr>
            <a:r>
              <a:rPr lang="en-US" sz="1200" dirty="0"/>
              <a:t>Special Concerns and External Requirements</a:t>
            </a:r>
          </a:p>
        </p:txBody>
      </p:sp>
      <p:grpSp>
        <p:nvGrpSpPr>
          <p:cNvPr id="52" name="Group 51">
            <a:extLst>
              <a:ext uri="{FF2B5EF4-FFF2-40B4-BE49-F238E27FC236}">
                <a16:creationId xmlns:a16="http://schemas.microsoft.com/office/drawing/2014/main" id="{F5389F2B-5637-4186-A1F2-B5209FC7CD2B}"/>
              </a:ext>
            </a:extLst>
          </p:cNvPr>
          <p:cNvGrpSpPr/>
          <p:nvPr userDrawn="1"/>
        </p:nvGrpSpPr>
        <p:grpSpPr>
          <a:xfrm>
            <a:off x="3906598" y="5718739"/>
            <a:ext cx="2750609" cy="307777"/>
            <a:chOff x="3555616" y="5642395"/>
            <a:chExt cx="2750609" cy="307777"/>
          </a:xfrm>
        </p:grpSpPr>
        <p:sp>
          <p:nvSpPr>
            <p:cNvPr id="53" name="TextBox 52">
              <a:extLst>
                <a:ext uri="{FF2B5EF4-FFF2-40B4-BE49-F238E27FC236}">
                  <a16:creationId xmlns:a16="http://schemas.microsoft.com/office/drawing/2014/main" id="{D469D3C3-15D6-4384-93E6-FB623CBDC041}"/>
                </a:ext>
              </a:extLst>
            </p:cNvPr>
            <p:cNvSpPr txBox="1"/>
            <p:nvPr/>
          </p:nvSpPr>
          <p:spPr>
            <a:xfrm>
              <a:off x="3815220" y="5642395"/>
              <a:ext cx="2491005" cy="307777"/>
            </a:xfrm>
            <a:prstGeom prst="rect">
              <a:avLst/>
            </a:prstGeom>
            <a:noFill/>
          </p:spPr>
          <p:txBody>
            <a:bodyPr wrap="square" rtlCol="0">
              <a:spAutoFit/>
            </a:bodyPr>
            <a:lstStyle/>
            <a:p>
              <a:r>
                <a:rPr lang="en-US" sz="1400" dirty="0">
                  <a:latin typeface="+mj-lt"/>
                  <a:cs typeface="Times New Roman" pitchFamily="18" charset="0"/>
                </a:rPr>
                <a:t>Service Provider Owned</a:t>
              </a:r>
            </a:p>
          </p:txBody>
        </p:sp>
        <p:sp>
          <p:nvSpPr>
            <p:cNvPr id="54" name="Flowchart: Alternate Process 89">
              <a:extLst>
                <a:ext uri="{FF2B5EF4-FFF2-40B4-BE49-F238E27FC236}">
                  <a16:creationId xmlns:a16="http://schemas.microsoft.com/office/drawing/2014/main" id="{AEB7E25A-D9A9-4C00-AF81-EAFC401C7AC6}"/>
                </a:ext>
              </a:extLst>
            </p:cNvPr>
            <p:cNvSpPr/>
            <p:nvPr/>
          </p:nvSpPr>
          <p:spPr>
            <a:xfrm>
              <a:off x="3555616" y="5731072"/>
              <a:ext cx="216082" cy="173958"/>
            </a:xfrm>
            <a:prstGeom prst="flowChartAlternateProcess">
              <a:avLst/>
            </a:prstGeom>
            <a:solidFill>
              <a:srgbClr val="5C5C5C"/>
            </a:solidFill>
            <a:ln>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ysClr val="windowText" lastClr="000000"/>
                </a:solidFill>
                <a:latin typeface="+mj-lt"/>
                <a:cs typeface="Times New Roman" pitchFamily="18" charset="0"/>
              </a:endParaRPr>
            </a:p>
          </p:txBody>
        </p:sp>
      </p:grpSp>
      <p:sp>
        <p:nvSpPr>
          <p:cNvPr id="55" name="Rektangel med rundade hörn 30">
            <a:extLst>
              <a:ext uri="{FF2B5EF4-FFF2-40B4-BE49-F238E27FC236}">
                <a16:creationId xmlns:a16="http://schemas.microsoft.com/office/drawing/2014/main" id="{887DFD4D-024D-4B88-9FCA-6F7C21B32074}"/>
              </a:ext>
            </a:extLst>
          </p:cNvPr>
          <p:cNvSpPr/>
          <p:nvPr userDrawn="1"/>
        </p:nvSpPr>
        <p:spPr>
          <a:xfrm>
            <a:off x="3324025" y="4885663"/>
            <a:ext cx="1273568" cy="7767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t>Performance Work </a:t>
            </a:r>
          </a:p>
          <a:p>
            <a:pPr algn="ctr"/>
            <a:r>
              <a:rPr lang="en-US" sz="1200" dirty="0"/>
              <a:t>Statement</a:t>
            </a:r>
            <a:endParaRPr lang="en-US" sz="2400" dirty="0"/>
          </a:p>
        </p:txBody>
      </p:sp>
      <p:cxnSp>
        <p:nvCxnSpPr>
          <p:cNvPr id="56" name="Rak 107">
            <a:extLst>
              <a:ext uri="{FF2B5EF4-FFF2-40B4-BE49-F238E27FC236}">
                <a16:creationId xmlns:a16="http://schemas.microsoft.com/office/drawing/2014/main" id="{18727D26-4E3A-4722-A442-2B78A707F302}"/>
              </a:ext>
            </a:extLst>
          </p:cNvPr>
          <p:cNvCxnSpPr>
            <a:cxnSpLocks/>
          </p:cNvCxnSpPr>
          <p:nvPr userDrawn="1"/>
        </p:nvCxnSpPr>
        <p:spPr>
          <a:xfrm flipV="1">
            <a:off x="2551128" y="3351344"/>
            <a:ext cx="0" cy="541561"/>
          </a:xfrm>
          <a:prstGeom prst="line">
            <a:avLst/>
          </a:prstGeom>
        </p:spPr>
        <p:style>
          <a:lnRef idx="1">
            <a:schemeClr val="dk1"/>
          </a:lnRef>
          <a:fillRef idx="0">
            <a:schemeClr val="dk1"/>
          </a:fillRef>
          <a:effectRef idx="0">
            <a:schemeClr val="dk1"/>
          </a:effectRef>
          <a:fontRef idx="minor">
            <a:schemeClr val="tx1"/>
          </a:fontRef>
        </p:style>
      </p:cxnSp>
      <p:sp>
        <p:nvSpPr>
          <p:cNvPr id="57" name="Rektangel med rundade hörn 29">
            <a:extLst>
              <a:ext uri="{FF2B5EF4-FFF2-40B4-BE49-F238E27FC236}">
                <a16:creationId xmlns:a16="http://schemas.microsoft.com/office/drawing/2014/main" id="{2B7ADFA8-0016-4032-8AE3-AD5D610CC21E}"/>
              </a:ext>
            </a:extLst>
          </p:cNvPr>
          <p:cNvSpPr/>
          <p:nvPr userDrawn="1"/>
        </p:nvSpPr>
        <p:spPr>
          <a:xfrm>
            <a:off x="6201198" y="1533055"/>
            <a:ext cx="3434345" cy="775946"/>
          </a:xfrm>
          <a:prstGeom prst="round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en-US" sz="900" b="1" dirty="0">
              <a:solidFill>
                <a:schemeClr val="bg1"/>
              </a:solidFill>
            </a:endParaRPr>
          </a:p>
        </p:txBody>
      </p:sp>
      <p:sp>
        <p:nvSpPr>
          <p:cNvPr id="58" name="Rectangle 57">
            <a:extLst>
              <a:ext uri="{FF2B5EF4-FFF2-40B4-BE49-F238E27FC236}">
                <a16:creationId xmlns:a16="http://schemas.microsoft.com/office/drawing/2014/main" id="{58DE1D36-FDAC-4D41-B3CE-C1162A9AFE1B}"/>
              </a:ext>
            </a:extLst>
          </p:cNvPr>
          <p:cNvSpPr/>
          <p:nvPr userDrawn="1"/>
        </p:nvSpPr>
        <p:spPr>
          <a:xfrm>
            <a:off x="6284013" y="1524734"/>
            <a:ext cx="1659682" cy="808019"/>
          </a:xfrm>
          <a:prstGeom prst="rect">
            <a:avLst/>
          </a:prstGeom>
        </p:spPr>
        <p:txBody>
          <a:bodyPr wrap="square">
            <a:spAutoFit/>
          </a:bodyPr>
          <a:lstStyle/>
          <a:p>
            <a:pPr marL="114300" indent="-114300">
              <a:buFont typeface="Arial" panose="020B0604020202020204" pitchFamily="34" charset="0"/>
              <a:buChar char="•"/>
            </a:pPr>
            <a:r>
              <a:rPr lang="en-US" sz="800" b="1" dirty="0">
                <a:solidFill>
                  <a:schemeClr val="bg1"/>
                </a:solidFill>
              </a:rPr>
              <a:t>Recitals </a:t>
            </a:r>
          </a:p>
          <a:p>
            <a:pPr marL="114300" indent="-114300">
              <a:buFont typeface="Arial" panose="020B0604020202020204" pitchFamily="34" charset="0"/>
              <a:buChar char="•"/>
            </a:pPr>
            <a:r>
              <a:rPr lang="en-US" sz="800" b="1" dirty="0">
                <a:solidFill>
                  <a:schemeClr val="bg1"/>
                </a:solidFill>
              </a:rPr>
              <a:t>Definitions</a:t>
            </a:r>
          </a:p>
          <a:p>
            <a:pPr marL="114300" indent="-114300">
              <a:buFont typeface="Arial" panose="020B0604020202020204" pitchFamily="34" charset="0"/>
              <a:buChar char="•"/>
            </a:pPr>
            <a:r>
              <a:rPr lang="en-US" sz="800" b="1" dirty="0">
                <a:solidFill>
                  <a:schemeClr val="bg1"/>
                </a:solidFill>
              </a:rPr>
              <a:t>Incorporation of Schedules</a:t>
            </a:r>
          </a:p>
          <a:p>
            <a:pPr marL="114300" indent="-114300">
              <a:buFont typeface="Arial" panose="020B0604020202020204" pitchFamily="34" charset="0"/>
              <a:buChar char="•"/>
            </a:pPr>
            <a:r>
              <a:rPr lang="en-US" sz="800" b="1" dirty="0">
                <a:solidFill>
                  <a:schemeClr val="bg1"/>
                </a:solidFill>
              </a:rPr>
              <a:t>Term/Termination</a:t>
            </a:r>
          </a:p>
          <a:p>
            <a:pPr marL="114300" indent="-114300">
              <a:buFont typeface="Arial" panose="020B0604020202020204" pitchFamily="34" charset="0"/>
              <a:buChar char="•"/>
            </a:pPr>
            <a:r>
              <a:rPr lang="en-US" sz="800" b="1" dirty="0">
                <a:solidFill>
                  <a:schemeClr val="bg1"/>
                </a:solidFill>
              </a:rPr>
              <a:t>Limitations of Liability</a:t>
            </a:r>
          </a:p>
        </p:txBody>
      </p:sp>
      <p:sp>
        <p:nvSpPr>
          <p:cNvPr id="59" name="Rectangle 58">
            <a:extLst>
              <a:ext uri="{FF2B5EF4-FFF2-40B4-BE49-F238E27FC236}">
                <a16:creationId xmlns:a16="http://schemas.microsoft.com/office/drawing/2014/main" id="{D5B987E3-3993-4C98-94CA-6F5FDA589B7F}"/>
              </a:ext>
            </a:extLst>
          </p:cNvPr>
          <p:cNvSpPr/>
          <p:nvPr userDrawn="1"/>
        </p:nvSpPr>
        <p:spPr>
          <a:xfrm>
            <a:off x="7842737" y="1509300"/>
            <a:ext cx="1939631" cy="1229595"/>
          </a:xfrm>
          <a:prstGeom prst="rect">
            <a:avLst/>
          </a:prstGeom>
        </p:spPr>
        <p:txBody>
          <a:bodyPr wrap="square">
            <a:spAutoFit/>
          </a:bodyPr>
          <a:lstStyle/>
          <a:p>
            <a:pPr marL="114300" indent="-114300">
              <a:buFont typeface="Arial" panose="020B0604020202020204" pitchFamily="34" charset="0"/>
              <a:buChar char="•"/>
            </a:pPr>
            <a:r>
              <a:rPr lang="en-US" sz="800" b="1" dirty="0">
                <a:solidFill>
                  <a:schemeClr val="bg1"/>
                </a:solidFill>
              </a:rPr>
              <a:t>Indemnification </a:t>
            </a:r>
          </a:p>
          <a:p>
            <a:pPr marL="114300" indent="-114300">
              <a:buFont typeface="Arial" panose="020B0604020202020204" pitchFamily="34" charset="0"/>
              <a:buChar char="•"/>
            </a:pPr>
            <a:r>
              <a:rPr lang="en-US" sz="800" b="1" dirty="0">
                <a:solidFill>
                  <a:schemeClr val="bg1"/>
                </a:solidFill>
              </a:rPr>
              <a:t>Representations </a:t>
            </a:r>
          </a:p>
          <a:p>
            <a:pPr marL="114300" indent="-114300">
              <a:buFont typeface="Arial" panose="020B0604020202020204" pitchFamily="34" charset="0"/>
              <a:buChar char="•"/>
            </a:pPr>
            <a:r>
              <a:rPr lang="en-US" sz="800" b="1" dirty="0">
                <a:solidFill>
                  <a:schemeClr val="bg1"/>
                </a:solidFill>
              </a:rPr>
              <a:t>Warranties</a:t>
            </a:r>
          </a:p>
          <a:p>
            <a:pPr marL="114300" indent="-114300">
              <a:buFont typeface="Arial" panose="020B0604020202020204" pitchFamily="34" charset="0"/>
              <a:buChar char="•"/>
            </a:pPr>
            <a:r>
              <a:rPr lang="en-US" sz="800" b="1" dirty="0">
                <a:solidFill>
                  <a:schemeClr val="bg1"/>
                </a:solidFill>
              </a:rPr>
              <a:t>Governing Law and Jurisdiction</a:t>
            </a:r>
          </a:p>
          <a:p>
            <a:pPr marL="114300" indent="-114300">
              <a:buFont typeface="Arial" panose="020B0604020202020204" pitchFamily="34" charset="0"/>
              <a:buChar char="•"/>
            </a:pPr>
            <a:r>
              <a:rPr lang="en-US" sz="800" b="1" dirty="0">
                <a:solidFill>
                  <a:schemeClr val="bg1"/>
                </a:solidFill>
              </a:rPr>
              <a:t>Confidentiality/NDA</a:t>
            </a:r>
          </a:p>
          <a:p>
            <a:pPr marL="114300" indent="-11430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endParaRPr lang="en-US" sz="800" b="1" dirty="0">
              <a:solidFill>
                <a:schemeClr val="bg1"/>
              </a:solidFill>
            </a:endParaRPr>
          </a:p>
          <a:p>
            <a:pPr marL="171450" indent="-171450">
              <a:buFont typeface="Arial" panose="020B0604020202020204" pitchFamily="34" charset="0"/>
              <a:buChar char="•"/>
            </a:pPr>
            <a:endParaRPr lang="en-US" sz="800" b="1" dirty="0">
              <a:solidFill>
                <a:schemeClr val="bg1"/>
              </a:solidFill>
            </a:endParaRPr>
          </a:p>
        </p:txBody>
      </p:sp>
      <p:cxnSp>
        <p:nvCxnSpPr>
          <p:cNvPr id="60" name="Rak 107">
            <a:extLst>
              <a:ext uri="{FF2B5EF4-FFF2-40B4-BE49-F238E27FC236}">
                <a16:creationId xmlns:a16="http://schemas.microsoft.com/office/drawing/2014/main" id="{5D6C943B-A0AC-41E8-BE03-869BC204BF8E}"/>
              </a:ext>
            </a:extLst>
          </p:cNvPr>
          <p:cNvCxnSpPr>
            <a:cxnSpLocks/>
          </p:cNvCxnSpPr>
          <p:nvPr userDrawn="1"/>
        </p:nvCxnSpPr>
        <p:spPr>
          <a:xfrm flipV="1">
            <a:off x="6121501" y="1926587"/>
            <a:ext cx="0" cy="502031"/>
          </a:xfrm>
          <a:prstGeom prst="line">
            <a:avLst/>
          </a:prstGeom>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C4F0D8CE-5CF0-4300-B794-222371C0C7D4}"/>
              </a:ext>
            </a:extLst>
          </p:cNvPr>
          <p:cNvGrpSpPr/>
          <p:nvPr userDrawn="1"/>
        </p:nvGrpSpPr>
        <p:grpSpPr>
          <a:xfrm>
            <a:off x="1939255" y="5696971"/>
            <a:ext cx="2082871" cy="351313"/>
            <a:chOff x="3555616" y="5355223"/>
            <a:chExt cx="2082871" cy="351313"/>
          </a:xfrm>
        </p:grpSpPr>
        <p:sp>
          <p:nvSpPr>
            <p:cNvPr id="62" name="Flowchart: Alternate Process 89">
              <a:extLst>
                <a:ext uri="{FF2B5EF4-FFF2-40B4-BE49-F238E27FC236}">
                  <a16:creationId xmlns:a16="http://schemas.microsoft.com/office/drawing/2014/main" id="{AC26519B-A68F-40B1-B828-6B91F8844A2D}"/>
                </a:ext>
              </a:extLst>
            </p:cNvPr>
            <p:cNvSpPr/>
            <p:nvPr/>
          </p:nvSpPr>
          <p:spPr>
            <a:xfrm>
              <a:off x="3555616" y="5443901"/>
              <a:ext cx="216082" cy="173958"/>
            </a:xfrm>
            <a:prstGeom prst="flowChartAlternateProcess">
              <a:avLst/>
            </a:prstGeom>
            <a:solidFill>
              <a:srgbClr val="E4800A"/>
            </a:solidFill>
            <a:ln>
              <a:solidFill>
                <a:srgbClr val="E48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ysClr val="windowText" lastClr="000000"/>
                </a:solidFill>
                <a:latin typeface="+mj-lt"/>
                <a:cs typeface="Times New Roman" pitchFamily="18" charset="0"/>
              </a:endParaRPr>
            </a:p>
          </p:txBody>
        </p:sp>
        <p:sp>
          <p:nvSpPr>
            <p:cNvPr id="63" name="TextBox 62">
              <a:extLst>
                <a:ext uri="{FF2B5EF4-FFF2-40B4-BE49-F238E27FC236}">
                  <a16:creationId xmlns:a16="http://schemas.microsoft.com/office/drawing/2014/main" id="{67F0D852-B118-4FAF-AC74-24B96E0185F3}"/>
                </a:ext>
              </a:extLst>
            </p:cNvPr>
            <p:cNvSpPr txBox="1"/>
            <p:nvPr/>
          </p:nvSpPr>
          <p:spPr>
            <a:xfrm>
              <a:off x="3815221" y="5355223"/>
              <a:ext cx="1823266" cy="351313"/>
            </a:xfrm>
            <a:prstGeom prst="rect">
              <a:avLst/>
            </a:prstGeom>
            <a:noFill/>
          </p:spPr>
          <p:txBody>
            <a:bodyPr wrap="square" rtlCol="0">
              <a:spAutoFit/>
            </a:bodyPr>
            <a:lstStyle/>
            <a:p>
              <a:r>
                <a:rPr lang="en-US" sz="1400" dirty="0">
                  <a:latin typeface="+mj-lt"/>
                  <a:cs typeface="Times New Roman" pitchFamily="18" charset="0"/>
                </a:rPr>
                <a:t>Joint Ownership</a:t>
              </a:r>
            </a:p>
          </p:txBody>
        </p:sp>
      </p:grpSp>
    </p:spTree>
    <p:extLst>
      <p:ext uri="{BB962C8B-B14F-4D97-AF65-F5344CB8AC3E}">
        <p14:creationId xmlns:p14="http://schemas.microsoft.com/office/powerpoint/2010/main" val="4848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48"/>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P spid="14" grpId="1" animBg="1"/>
      <p:bldP spid="15" grpId="0" animBg="1"/>
      <p:bldP spid="15" grpId="1" animBg="1"/>
      <p:bldP spid="16" grpId="0" animBg="1"/>
      <p:bldP spid="16" grpId="1" animBg="1"/>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p:bldP spid="36" grpId="0"/>
      <p:bldP spid="37" grpId="0"/>
      <p:bldP spid="38" grpId="0"/>
      <p:bldP spid="39" grpId="0"/>
      <p:bldP spid="40" grpId="0"/>
      <p:bldP spid="41" grpId="0"/>
      <p:bldP spid="42" grpId="0"/>
      <p:bldP spid="43" grpId="0"/>
      <p:bldP spid="44" grpId="0"/>
      <p:bldP spid="45" grpId="0" animBg="1"/>
      <p:bldP spid="45" grpId="1" animBg="1"/>
      <p:bldP spid="46" grpId="0"/>
      <p:bldP spid="46" grpId="1"/>
      <p:bldP spid="47" grpId="0" animBg="1"/>
      <p:bldP spid="47" grpId="1" animBg="1"/>
      <p:bldP spid="48" grpId="0" animBg="1"/>
      <p:bldP spid="48" grpId="1" animBg="1"/>
      <p:bldP spid="49" grpId="0" animBg="1"/>
      <p:bldP spid="49" grpId="1" animBg="1"/>
      <p:bldP spid="50" grpId="0" animBg="1"/>
      <p:bldP spid="50" grpId="1" animBg="1"/>
      <p:bldP spid="51" grpId="0" animBg="1"/>
      <p:bldP spid="55" grpId="0" animBg="1"/>
      <p:bldP spid="57" grpId="0" animBg="1"/>
      <p:bldP spid="58" grpId="0"/>
      <p:bldP spid="5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ilments Predictor">
    <p:spTree>
      <p:nvGrpSpPr>
        <p:cNvPr id="1" name=""/>
        <p:cNvGrpSpPr/>
        <p:nvPr/>
      </p:nvGrpSpPr>
      <p:grpSpPr>
        <a:xfrm>
          <a:off x="0" y="0"/>
          <a:ext cx="0" cy="0"/>
          <a:chOff x="0" y="0"/>
          <a:chExt cx="0" cy="0"/>
        </a:xfrm>
      </p:grpSpPr>
      <p:sp>
        <p:nvSpPr>
          <p:cNvPr id="11" name="TextBox 10"/>
          <p:cNvSpPr txBox="1"/>
          <p:nvPr userDrawn="1"/>
        </p:nvSpPr>
        <p:spPr>
          <a:xfrm>
            <a:off x="487485" y="895843"/>
            <a:ext cx="11238509" cy="5234794"/>
          </a:xfrm>
          <a:prstGeom prst="rect">
            <a:avLst/>
          </a:prstGeom>
          <a:solidFill>
            <a:schemeClr val="bg1">
              <a:lumMod val="95000"/>
            </a:schemeClr>
          </a:solidFill>
          <a:ln>
            <a:solidFill>
              <a:schemeClr val="accent1">
                <a:lumMod val="75000"/>
              </a:schemeClr>
            </a:solidFill>
          </a:ln>
        </p:spPr>
        <p:txBody>
          <a:bodyPr wrap="square" lIns="0" tIns="0" rIns="0" bIns="0" rtlCol="0" anchor="t" anchorCtr="0">
            <a:noAutofit/>
          </a:bodyPr>
          <a:lstStyle/>
          <a:p>
            <a:pPr algn="ctr"/>
            <a:r>
              <a:rPr lang="en-US" sz="1800" b="1" dirty="0">
                <a:solidFill>
                  <a:srgbClr val="FF4F24"/>
                </a:solidFill>
                <a:latin typeface="+mn-lt"/>
              </a:rPr>
              <a:t>Ailments Predictor</a:t>
            </a:r>
          </a:p>
        </p:txBody>
      </p:sp>
      <p:grpSp>
        <p:nvGrpSpPr>
          <p:cNvPr id="13" name="Group 12"/>
          <p:cNvGrpSpPr/>
          <p:nvPr userDrawn="1"/>
        </p:nvGrpSpPr>
        <p:grpSpPr>
          <a:xfrm>
            <a:off x="615201" y="1091797"/>
            <a:ext cx="11011937" cy="757748"/>
            <a:chOff x="461400" y="1229861"/>
            <a:chExt cx="8258953" cy="757748"/>
          </a:xfrm>
        </p:grpSpPr>
        <p:grpSp>
          <p:nvGrpSpPr>
            <p:cNvPr id="14" name="Group 13"/>
            <p:cNvGrpSpPr/>
            <p:nvPr/>
          </p:nvGrpSpPr>
          <p:grpSpPr>
            <a:xfrm>
              <a:off x="1562714" y="1229861"/>
              <a:ext cx="943706" cy="738553"/>
              <a:chOff x="2321448" y="2021826"/>
              <a:chExt cx="943706" cy="738553"/>
            </a:xfrm>
          </p:grpSpPr>
          <p:sp>
            <p:nvSpPr>
              <p:cNvPr id="30" name="Rounded Rectangle 29"/>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1" name="Oval 30"/>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5" name="Isosceles Triangle 14"/>
            <p:cNvSpPr>
              <a:spLocks noChangeAspect="1"/>
            </p:cNvSpPr>
            <p:nvPr/>
          </p:nvSpPr>
          <p:spPr>
            <a:xfrm>
              <a:off x="5967972" y="1256101"/>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6" name="Group 15"/>
            <p:cNvGrpSpPr/>
            <p:nvPr/>
          </p:nvGrpSpPr>
          <p:grpSpPr>
            <a:xfrm>
              <a:off x="461400" y="1229861"/>
              <a:ext cx="943706" cy="738553"/>
              <a:chOff x="2321448" y="1125964"/>
              <a:chExt cx="943706" cy="738553"/>
            </a:xfrm>
          </p:grpSpPr>
          <p:sp>
            <p:nvSpPr>
              <p:cNvPr id="28" name="Rounded Rectangle 27"/>
              <p:cNvSpPr/>
              <p:nvPr/>
            </p:nvSpPr>
            <p:spPr>
              <a:xfrm>
                <a:off x="2321448" y="1249055"/>
                <a:ext cx="943706" cy="615462"/>
              </a:xfrm>
              <a:prstGeom prst="roundRect">
                <a:avLst/>
              </a:prstGeom>
              <a:solidFill>
                <a:schemeClr val="accent4">
                  <a:lumMod val="20000"/>
                  <a:lumOff val="80000"/>
                </a:schemeClr>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effectLst/>
                    <a:latin typeface="+mn-lt"/>
                    <a:cs typeface="Arial"/>
                  </a:rPr>
                  <a:t>Transactions</a:t>
                </a:r>
              </a:p>
            </p:txBody>
          </p:sp>
          <p:sp>
            <p:nvSpPr>
              <p:cNvPr id="29" name="Oval 28"/>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7" name="Group 16"/>
            <p:cNvGrpSpPr/>
            <p:nvPr/>
          </p:nvGrpSpPr>
          <p:grpSpPr>
            <a:xfrm>
              <a:off x="2664028" y="1229861"/>
              <a:ext cx="943706" cy="738553"/>
              <a:chOff x="2321448" y="2908487"/>
              <a:chExt cx="943706" cy="738553"/>
            </a:xfrm>
          </p:grpSpPr>
          <p:sp>
            <p:nvSpPr>
              <p:cNvPr id="26" name="Rounded Rectangle 25"/>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27" name="Oval 26"/>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8" name="Group 17"/>
            <p:cNvGrpSpPr/>
            <p:nvPr/>
          </p:nvGrpSpPr>
          <p:grpSpPr>
            <a:xfrm>
              <a:off x="3765342" y="1229861"/>
              <a:ext cx="943706" cy="738553"/>
              <a:chOff x="2321448" y="3795148"/>
              <a:chExt cx="943706" cy="738553"/>
            </a:xfrm>
          </p:grpSpPr>
          <p:sp>
            <p:nvSpPr>
              <p:cNvPr id="24" name="Rounded Rectangle 23"/>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25" name="Oval 24"/>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9" name="Group 18"/>
            <p:cNvGrpSpPr/>
            <p:nvPr/>
          </p:nvGrpSpPr>
          <p:grpSpPr>
            <a:xfrm>
              <a:off x="4866656" y="1229861"/>
              <a:ext cx="943706" cy="738553"/>
              <a:chOff x="2321448" y="4681809"/>
              <a:chExt cx="943706" cy="738553"/>
            </a:xfrm>
          </p:grpSpPr>
          <p:sp>
            <p:nvSpPr>
              <p:cNvPr id="22" name="Rounded Rectangle 21"/>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23" name="Oval 22"/>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20" name="Rectangle 122"/>
            <p:cNvSpPr>
              <a:spLocks noChangeArrowheads="1"/>
            </p:cNvSpPr>
            <p:nvPr/>
          </p:nvSpPr>
          <p:spPr bwMode="auto">
            <a:xfrm>
              <a:off x="7100654" y="125431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Activity </a:t>
              </a:r>
            </a:p>
            <a:p>
              <a:pPr algn="ctr" defTabSz="914400" fontAlgn="base">
                <a:spcBef>
                  <a:spcPct val="0"/>
                </a:spcBef>
                <a:spcAft>
                  <a:spcPct val="0"/>
                </a:spcAft>
              </a:pPr>
              <a:r>
                <a:rPr lang="en-US" sz="1200" b="1" dirty="0">
                  <a:solidFill>
                    <a:srgbClr val="FF4F24"/>
                  </a:solidFill>
                  <a:latin typeface="+mn-lt"/>
                  <a:cs typeface="Arial" pitchFamily="34" charset="0"/>
                </a:rPr>
                <a:t>Trap, Junkyard Dog Factor</a:t>
              </a:r>
            </a:p>
          </p:txBody>
        </p:sp>
        <p:sp>
          <p:nvSpPr>
            <p:cNvPr id="21" name="Text Box 127"/>
            <p:cNvSpPr txBox="1">
              <a:spLocks noChangeArrowheads="1"/>
            </p:cNvSpPr>
            <p:nvPr/>
          </p:nvSpPr>
          <p:spPr bwMode="auto">
            <a:xfrm>
              <a:off x="6758400" y="1414471"/>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32" name="Group 31"/>
          <p:cNvGrpSpPr/>
          <p:nvPr userDrawn="1"/>
        </p:nvGrpSpPr>
        <p:grpSpPr>
          <a:xfrm>
            <a:off x="2083619" y="58271"/>
            <a:ext cx="1258275" cy="738553"/>
            <a:chOff x="2321448" y="2021826"/>
            <a:chExt cx="943706" cy="738553"/>
          </a:xfrm>
        </p:grpSpPr>
        <p:sp>
          <p:nvSpPr>
            <p:cNvPr id="33" name="Rounded Rectangle 3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4" name="Oval 3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35" name="Isosceles Triangle 34"/>
          <p:cNvSpPr>
            <a:spLocks noChangeAspect="1"/>
          </p:cNvSpPr>
          <p:nvPr userDrawn="1"/>
        </p:nvSpPr>
        <p:spPr>
          <a:xfrm>
            <a:off x="7957296" y="84511"/>
            <a:ext cx="1258275"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36" name="Group 35"/>
          <p:cNvGrpSpPr/>
          <p:nvPr userDrawn="1"/>
        </p:nvGrpSpPr>
        <p:grpSpPr>
          <a:xfrm>
            <a:off x="615200" y="58271"/>
            <a:ext cx="1258275" cy="738553"/>
            <a:chOff x="2321448" y="1125964"/>
            <a:chExt cx="943706" cy="738553"/>
          </a:xfrm>
        </p:grpSpPr>
        <p:sp>
          <p:nvSpPr>
            <p:cNvPr id="37" name="Rounded Rectangle 36"/>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38" name="Oval 37"/>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39" name="Group 38"/>
          <p:cNvGrpSpPr/>
          <p:nvPr userDrawn="1"/>
        </p:nvGrpSpPr>
        <p:grpSpPr>
          <a:xfrm>
            <a:off x="3552037" y="58271"/>
            <a:ext cx="1258275" cy="738553"/>
            <a:chOff x="2321448" y="2908487"/>
            <a:chExt cx="943706" cy="738553"/>
          </a:xfrm>
        </p:grpSpPr>
        <p:sp>
          <p:nvSpPr>
            <p:cNvPr id="40" name="Rounded Rectangle 3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41" name="Oval 4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42" name="Group 41"/>
          <p:cNvGrpSpPr/>
          <p:nvPr userDrawn="1"/>
        </p:nvGrpSpPr>
        <p:grpSpPr>
          <a:xfrm>
            <a:off x="5020456" y="58271"/>
            <a:ext cx="1258275" cy="738553"/>
            <a:chOff x="2321448" y="3795148"/>
            <a:chExt cx="943706" cy="738553"/>
          </a:xfrm>
        </p:grpSpPr>
        <p:sp>
          <p:nvSpPr>
            <p:cNvPr id="43" name="Rounded Rectangle 42"/>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44" name="Oval 43"/>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45" name="Group 44"/>
          <p:cNvGrpSpPr/>
          <p:nvPr userDrawn="1"/>
        </p:nvGrpSpPr>
        <p:grpSpPr>
          <a:xfrm>
            <a:off x="6488875" y="58271"/>
            <a:ext cx="1258275" cy="738553"/>
            <a:chOff x="2321448" y="4681809"/>
            <a:chExt cx="943706" cy="738553"/>
          </a:xfrm>
        </p:grpSpPr>
        <p:sp>
          <p:nvSpPr>
            <p:cNvPr id="46" name="Rounded Rectangle 4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47" name="Oval 4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48" name="Text Box 127"/>
          <p:cNvSpPr txBox="1">
            <a:spLocks noChangeArrowheads="1"/>
          </p:cNvSpPr>
          <p:nvPr userDrawn="1"/>
        </p:nvSpPr>
        <p:spPr bwMode="auto">
          <a:xfrm>
            <a:off x="9011201" y="242880"/>
            <a:ext cx="381257"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nvGrpSpPr>
          <p:cNvPr id="49" name="Group 48"/>
          <p:cNvGrpSpPr/>
          <p:nvPr userDrawn="1"/>
        </p:nvGrpSpPr>
        <p:grpSpPr>
          <a:xfrm>
            <a:off x="615201" y="1952413"/>
            <a:ext cx="11011937" cy="738553"/>
            <a:chOff x="461400" y="2026222"/>
            <a:chExt cx="8258953" cy="738553"/>
          </a:xfrm>
        </p:grpSpPr>
        <p:sp>
          <p:nvSpPr>
            <p:cNvPr id="50" name="Rectangle 122"/>
            <p:cNvSpPr>
              <a:spLocks noChangeArrowheads="1"/>
            </p:cNvSpPr>
            <p:nvPr/>
          </p:nvSpPr>
          <p:spPr bwMode="auto">
            <a:xfrm>
              <a:off x="7100654" y="203148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Outsourcing Paradox, Junkyard Dog Factor</a:t>
              </a:r>
            </a:p>
            <a:p>
              <a:pPr algn="ctr" defTabSz="914400" fontAlgn="base">
                <a:spcBef>
                  <a:spcPct val="0"/>
                </a:spcBef>
                <a:spcAft>
                  <a:spcPct val="0"/>
                </a:spcAft>
              </a:pPr>
              <a:endParaRPr lang="en-US" sz="1200" b="1" dirty="0">
                <a:solidFill>
                  <a:srgbClr val="FF4F24"/>
                </a:solidFill>
                <a:latin typeface="+mn-lt"/>
                <a:cs typeface="Arial" pitchFamily="34" charset="0"/>
              </a:endParaRPr>
            </a:p>
          </p:txBody>
        </p:sp>
        <p:grpSp>
          <p:nvGrpSpPr>
            <p:cNvPr id="51" name="Group 50"/>
            <p:cNvGrpSpPr/>
            <p:nvPr/>
          </p:nvGrpSpPr>
          <p:grpSpPr>
            <a:xfrm>
              <a:off x="1562714" y="2026222"/>
              <a:ext cx="943706" cy="738553"/>
              <a:chOff x="2321448" y="2021826"/>
              <a:chExt cx="943706" cy="738553"/>
            </a:xfrm>
          </p:grpSpPr>
          <p:sp>
            <p:nvSpPr>
              <p:cNvPr id="66" name="Rounded Rectangle 65"/>
              <p:cNvSpPr/>
              <p:nvPr/>
            </p:nvSpPr>
            <p:spPr>
              <a:xfrm>
                <a:off x="2321448" y="2144917"/>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How</a:t>
                </a:r>
              </a:p>
            </p:txBody>
          </p:sp>
          <p:sp>
            <p:nvSpPr>
              <p:cNvPr id="67" name="Oval 66"/>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52" name="Isosceles Triangle 51"/>
            <p:cNvSpPr>
              <a:spLocks noChangeAspect="1"/>
            </p:cNvSpPr>
            <p:nvPr/>
          </p:nvSpPr>
          <p:spPr>
            <a:xfrm>
              <a:off x="5967972" y="205246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53" name="Group 52"/>
            <p:cNvGrpSpPr/>
            <p:nvPr/>
          </p:nvGrpSpPr>
          <p:grpSpPr>
            <a:xfrm>
              <a:off x="461400" y="2026222"/>
              <a:ext cx="943706" cy="738553"/>
              <a:chOff x="2321448" y="1125964"/>
              <a:chExt cx="943706" cy="738553"/>
            </a:xfrm>
          </p:grpSpPr>
          <p:sp>
            <p:nvSpPr>
              <p:cNvPr id="64" name="Rounded Rectangle 63"/>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65" name="Oval 64"/>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54" name="Group 53"/>
            <p:cNvGrpSpPr/>
            <p:nvPr/>
          </p:nvGrpSpPr>
          <p:grpSpPr>
            <a:xfrm>
              <a:off x="2664028" y="2026222"/>
              <a:ext cx="943706" cy="738553"/>
              <a:chOff x="2321448" y="2908487"/>
              <a:chExt cx="943706" cy="738553"/>
            </a:xfrm>
          </p:grpSpPr>
          <p:sp>
            <p:nvSpPr>
              <p:cNvPr id="62" name="Rounded Rectangle 61"/>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63" name="Oval 62"/>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55" name="Group 54"/>
            <p:cNvGrpSpPr/>
            <p:nvPr/>
          </p:nvGrpSpPr>
          <p:grpSpPr>
            <a:xfrm>
              <a:off x="3765342" y="2026222"/>
              <a:ext cx="943706" cy="738553"/>
              <a:chOff x="2321448" y="3795148"/>
              <a:chExt cx="943706" cy="738553"/>
            </a:xfrm>
          </p:grpSpPr>
          <p:sp>
            <p:nvSpPr>
              <p:cNvPr id="60" name="Rounded Rectangle 59"/>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61" name="Oval 60"/>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56" name="Group 55"/>
            <p:cNvGrpSpPr/>
            <p:nvPr/>
          </p:nvGrpSpPr>
          <p:grpSpPr>
            <a:xfrm>
              <a:off x="4866656" y="2026222"/>
              <a:ext cx="943706" cy="738553"/>
              <a:chOff x="2321448" y="4681809"/>
              <a:chExt cx="943706" cy="738553"/>
            </a:xfrm>
          </p:grpSpPr>
          <p:sp>
            <p:nvSpPr>
              <p:cNvPr id="58" name="Rounded Rectangle 57"/>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59" name="Oval 58"/>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57" name="Text Box 127"/>
            <p:cNvSpPr txBox="1">
              <a:spLocks noChangeArrowheads="1"/>
            </p:cNvSpPr>
            <p:nvPr/>
          </p:nvSpPr>
          <p:spPr bwMode="auto">
            <a:xfrm>
              <a:off x="6758400" y="221083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68" name="Group 67"/>
          <p:cNvGrpSpPr/>
          <p:nvPr userDrawn="1"/>
        </p:nvGrpSpPr>
        <p:grpSpPr>
          <a:xfrm>
            <a:off x="634502" y="2793833"/>
            <a:ext cx="10992636" cy="738553"/>
            <a:chOff x="475876" y="2895248"/>
            <a:chExt cx="8244477" cy="738553"/>
          </a:xfrm>
        </p:grpSpPr>
        <p:sp>
          <p:nvSpPr>
            <p:cNvPr id="69" name="Rectangle 122"/>
            <p:cNvSpPr>
              <a:spLocks noChangeArrowheads="1"/>
            </p:cNvSpPr>
            <p:nvPr/>
          </p:nvSpPr>
          <p:spPr bwMode="auto">
            <a:xfrm>
              <a:off x="7100654" y="289524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Driving Blind  or Measurement</a:t>
              </a:r>
            </a:p>
            <a:p>
              <a:pPr algn="ctr" defTabSz="914400" fontAlgn="base">
                <a:spcBef>
                  <a:spcPct val="0"/>
                </a:spcBef>
                <a:spcAft>
                  <a:spcPct val="0"/>
                </a:spcAft>
              </a:pPr>
              <a:r>
                <a:rPr lang="en-US" sz="1200" b="1" dirty="0">
                  <a:solidFill>
                    <a:srgbClr val="FF4F24"/>
                  </a:solidFill>
                  <a:latin typeface="+mn-lt"/>
                  <a:cs typeface="Arial" pitchFamily="34" charset="0"/>
                </a:rPr>
                <a:t>Minutiae</a:t>
              </a:r>
            </a:p>
          </p:txBody>
        </p:sp>
        <p:grpSp>
          <p:nvGrpSpPr>
            <p:cNvPr id="70" name="Group 69"/>
            <p:cNvGrpSpPr/>
            <p:nvPr/>
          </p:nvGrpSpPr>
          <p:grpSpPr>
            <a:xfrm>
              <a:off x="1577190" y="2895248"/>
              <a:ext cx="943706" cy="738553"/>
              <a:chOff x="2321448" y="2021826"/>
              <a:chExt cx="943706" cy="738553"/>
            </a:xfrm>
          </p:grpSpPr>
          <p:sp>
            <p:nvSpPr>
              <p:cNvPr id="85" name="Rounded Rectangle 84"/>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86" name="Oval 85"/>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71" name="Isosceles Triangle 70"/>
            <p:cNvSpPr>
              <a:spLocks noChangeAspect="1"/>
            </p:cNvSpPr>
            <p:nvPr/>
          </p:nvSpPr>
          <p:spPr>
            <a:xfrm>
              <a:off x="5982448" y="2921488"/>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72" name="Group 71"/>
            <p:cNvGrpSpPr/>
            <p:nvPr/>
          </p:nvGrpSpPr>
          <p:grpSpPr>
            <a:xfrm>
              <a:off x="475876" y="2895248"/>
              <a:ext cx="943706" cy="738553"/>
              <a:chOff x="2321448" y="1125964"/>
              <a:chExt cx="943706" cy="738553"/>
            </a:xfrm>
          </p:grpSpPr>
          <p:sp>
            <p:nvSpPr>
              <p:cNvPr id="83" name="Rounded Rectangle 82"/>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84" name="Oval 83"/>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73" name="Group 72"/>
            <p:cNvGrpSpPr/>
            <p:nvPr/>
          </p:nvGrpSpPr>
          <p:grpSpPr>
            <a:xfrm>
              <a:off x="2678504" y="2895248"/>
              <a:ext cx="943706" cy="738553"/>
              <a:chOff x="2321448" y="2908487"/>
              <a:chExt cx="943706" cy="738553"/>
            </a:xfrm>
          </p:grpSpPr>
          <p:sp>
            <p:nvSpPr>
              <p:cNvPr id="81" name="Rounded Rectangle 80"/>
              <p:cNvSpPr/>
              <p:nvPr/>
            </p:nvSpPr>
            <p:spPr>
              <a:xfrm>
                <a:off x="2321448" y="3031578"/>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91440" rIns="0" bIns="0" rtlCol="0" anchor="ctr"/>
              <a:lstStyle/>
              <a:p>
                <a:pPr algn="ctr"/>
                <a:r>
                  <a:rPr lang="en-US" sz="1100" b="1" dirty="0">
                    <a:solidFill>
                      <a:srgbClr val="FF4F24"/>
                    </a:solidFill>
                    <a:latin typeface="+mn-lt"/>
                    <a:cs typeface="Arial"/>
                  </a:rPr>
                  <a:t>Unclear Expectations &amp; Metrics </a:t>
                </a:r>
              </a:p>
            </p:txBody>
          </p:sp>
          <p:sp>
            <p:nvSpPr>
              <p:cNvPr id="82" name="Oval 81"/>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74" name="Group 73"/>
            <p:cNvGrpSpPr/>
            <p:nvPr/>
          </p:nvGrpSpPr>
          <p:grpSpPr>
            <a:xfrm>
              <a:off x="3779818" y="2895248"/>
              <a:ext cx="943706" cy="738553"/>
              <a:chOff x="2321448" y="3795148"/>
              <a:chExt cx="943706" cy="738553"/>
            </a:xfrm>
          </p:grpSpPr>
          <p:sp>
            <p:nvSpPr>
              <p:cNvPr id="79" name="Rounded Rectangle 78"/>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80" name="Oval 79"/>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75" name="Group 74"/>
            <p:cNvGrpSpPr/>
            <p:nvPr/>
          </p:nvGrpSpPr>
          <p:grpSpPr>
            <a:xfrm>
              <a:off x="4881132" y="2895248"/>
              <a:ext cx="943706" cy="738553"/>
              <a:chOff x="2321448" y="4681809"/>
              <a:chExt cx="943706" cy="738553"/>
            </a:xfrm>
          </p:grpSpPr>
          <p:sp>
            <p:nvSpPr>
              <p:cNvPr id="77" name="Rounded Rectangle 76"/>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78" name="Oval 77"/>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76" name="Text Box 127"/>
            <p:cNvSpPr txBox="1">
              <a:spLocks noChangeArrowheads="1"/>
            </p:cNvSpPr>
            <p:nvPr/>
          </p:nvSpPr>
          <p:spPr bwMode="auto">
            <a:xfrm>
              <a:off x="6772876" y="3079858"/>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87" name="Group 86"/>
          <p:cNvGrpSpPr/>
          <p:nvPr userDrawn="1"/>
        </p:nvGrpSpPr>
        <p:grpSpPr>
          <a:xfrm>
            <a:off x="615201" y="3635253"/>
            <a:ext cx="11011937" cy="738553"/>
            <a:chOff x="461400" y="3759012"/>
            <a:chExt cx="8258953" cy="738553"/>
          </a:xfrm>
        </p:grpSpPr>
        <p:sp>
          <p:nvSpPr>
            <p:cNvPr id="88" name="Rectangle 122"/>
            <p:cNvSpPr>
              <a:spLocks noChangeArrowheads="1"/>
            </p:cNvSpPr>
            <p:nvPr/>
          </p:nvSpPr>
          <p:spPr bwMode="auto">
            <a:xfrm>
              <a:off x="7100654" y="3759012"/>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Zero Sum </a:t>
              </a:r>
            </a:p>
            <a:p>
              <a:pPr algn="ctr" defTabSz="914400" fontAlgn="base">
                <a:spcBef>
                  <a:spcPct val="0"/>
                </a:spcBef>
                <a:spcAft>
                  <a:spcPct val="0"/>
                </a:spcAft>
              </a:pPr>
              <a:r>
                <a:rPr lang="en-US" sz="1200" b="1" dirty="0">
                  <a:solidFill>
                    <a:srgbClr val="FF4F24"/>
                  </a:solidFill>
                  <a:latin typeface="+mn-lt"/>
                  <a:cs typeface="Arial" pitchFamily="34" charset="0"/>
                </a:rPr>
                <a:t>Game, Sandbagging</a:t>
              </a:r>
            </a:p>
          </p:txBody>
        </p:sp>
        <p:grpSp>
          <p:nvGrpSpPr>
            <p:cNvPr id="89" name="Group 88"/>
            <p:cNvGrpSpPr/>
            <p:nvPr/>
          </p:nvGrpSpPr>
          <p:grpSpPr>
            <a:xfrm>
              <a:off x="1562714" y="3759012"/>
              <a:ext cx="943706" cy="738553"/>
              <a:chOff x="2321448" y="2021826"/>
              <a:chExt cx="943706" cy="738553"/>
            </a:xfrm>
          </p:grpSpPr>
          <p:sp>
            <p:nvSpPr>
              <p:cNvPr id="104" name="Rounded Rectangle 103"/>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05" name="Oval 104"/>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90" name="Isosceles Triangle 89"/>
            <p:cNvSpPr>
              <a:spLocks noChangeAspect="1"/>
            </p:cNvSpPr>
            <p:nvPr/>
          </p:nvSpPr>
          <p:spPr>
            <a:xfrm>
              <a:off x="5967972" y="37852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91" name="Group 90"/>
            <p:cNvGrpSpPr/>
            <p:nvPr/>
          </p:nvGrpSpPr>
          <p:grpSpPr>
            <a:xfrm>
              <a:off x="461400" y="3759012"/>
              <a:ext cx="943706" cy="738553"/>
              <a:chOff x="2321448" y="1125964"/>
              <a:chExt cx="943706" cy="738553"/>
            </a:xfrm>
          </p:grpSpPr>
          <p:sp>
            <p:nvSpPr>
              <p:cNvPr id="102" name="Rounded Rectangle 101"/>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03" name="Oval 102"/>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92" name="Group 91"/>
            <p:cNvGrpSpPr/>
            <p:nvPr/>
          </p:nvGrpSpPr>
          <p:grpSpPr>
            <a:xfrm>
              <a:off x="2664028" y="3759012"/>
              <a:ext cx="943706" cy="738553"/>
              <a:chOff x="2321448" y="2908487"/>
              <a:chExt cx="943706" cy="738553"/>
            </a:xfrm>
          </p:grpSpPr>
          <p:sp>
            <p:nvSpPr>
              <p:cNvPr id="100" name="Rounded Rectangle 9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01" name="Oval 10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93" name="Group 92"/>
            <p:cNvGrpSpPr/>
            <p:nvPr/>
          </p:nvGrpSpPr>
          <p:grpSpPr>
            <a:xfrm>
              <a:off x="3765342" y="3759012"/>
              <a:ext cx="943706" cy="738553"/>
              <a:chOff x="2321448" y="3795148"/>
              <a:chExt cx="943706" cy="738553"/>
            </a:xfrm>
          </p:grpSpPr>
          <p:sp>
            <p:nvSpPr>
              <p:cNvPr id="98" name="Rounded Rectangle 97"/>
              <p:cNvSpPr/>
              <p:nvPr/>
            </p:nvSpPr>
            <p:spPr>
              <a:xfrm>
                <a:off x="2321448" y="3918239"/>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No Incentives/</a:t>
                </a:r>
              </a:p>
              <a:p>
                <a:pPr algn="ctr"/>
                <a:r>
                  <a:rPr lang="en-US" sz="1100" b="1" dirty="0">
                    <a:solidFill>
                      <a:srgbClr val="FF4F24"/>
                    </a:solidFill>
                    <a:latin typeface="+mn-lt"/>
                    <a:cs typeface="Arial"/>
                  </a:rPr>
                  <a:t>Penalties</a:t>
                </a:r>
              </a:p>
            </p:txBody>
          </p:sp>
          <p:sp>
            <p:nvSpPr>
              <p:cNvPr id="99" name="Oval 98"/>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94" name="Group 93"/>
            <p:cNvGrpSpPr/>
            <p:nvPr/>
          </p:nvGrpSpPr>
          <p:grpSpPr>
            <a:xfrm>
              <a:off x="4866656" y="3759012"/>
              <a:ext cx="943706" cy="738553"/>
              <a:chOff x="2321448" y="4681809"/>
              <a:chExt cx="943706" cy="738553"/>
            </a:xfrm>
          </p:grpSpPr>
          <p:sp>
            <p:nvSpPr>
              <p:cNvPr id="96" name="Rounded Rectangle 9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97" name="Oval 9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95" name="Text Box 127"/>
            <p:cNvSpPr txBox="1">
              <a:spLocks noChangeArrowheads="1"/>
            </p:cNvSpPr>
            <p:nvPr/>
          </p:nvSpPr>
          <p:spPr bwMode="auto">
            <a:xfrm>
              <a:off x="6758400" y="39436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06" name="Group 105"/>
          <p:cNvGrpSpPr/>
          <p:nvPr userDrawn="1"/>
        </p:nvGrpSpPr>
        <p:grpSpPr>
          <a:xfrm>
            <a:off x="608257" y="4476673"/>
            <a:ext cx="11018881" cy="738553"/>
            <a:chOff x="456192" y="4617512"/>
            <a:chExt cx="8264161" cy="738553"/>
          </a:xfrm>
        </p:grpSpPr>
        <p:sp>
          <p:nvSpPr>
            <p:cNvPr id="107" name="Rectangle 122"/>
            <p:cNvSpPr>
              <a:spLocks noChangeArrowheads="1"/>
            </p:cNvSpPr>
            <p:nvPr/>
          </p:nvSpPr>
          <p:spPr bwMode="auto">
            <a:xfrm>
              <a:off x="7100654" y="462277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Junkyard Dog Syndrome, Power of Not Doing, New Sheriff in Town, Strategic Drift</a:t>
              </a:r>
            </a:p>
          </p:txBody>
        </p:sp>
        <p:grpSp>
          <p:nvGrpSpPr>
            <p:cNvPr id="108" name="Group 107"/>
            <p:cNvGrpSpPr/>
            <p:nvPr/>
          </p:nvGrpSpPr>
          <p:grpSpPr>
            <a:xfrm>
              <a:off x="1557506" y="4617512"/>
              <a:ext cx="943706" cy="738553"/>
              <a:chOff x="2321448" y="2021826"/>
              <a:chExt cx="943706" cy="738553"/>
            </a:xfrm>
          </p:grpSpPr>
          <p:sp>
            <p:nvSpPr>
              <p:cNvPr id="123" name="Rounded Rectangle 12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24" name="Oval 12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09" name="Isosceles Triangle 108"/>
            <p:cNvSpPr>
              <a:spLocks noChangeAspect="1"/>
            </p:cNvSpPr>
            <p:nvPr/>
          </p:nvSpPr>
          <p:spPr>
            <a:xfrm>
              <a:off x="5962764" y="46437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10" name="Group 109"/>
            <p:cNvGrpSpPr/>
            <p:nvPr/>
          </p:nvGrpSpPr>
          <p:grpSpPr>
            <a:xfrm>
              <a:off x="456192" y="4617512"/>
              <a:ext cx="943706" cy="738553"/>
              <a:chOff x="2321448" y="1125964"/>
              <a:chExt cx="943706" cy="738553"/>
            </a:xfrm>
          </p:grpSpPr>
          <p:sp>
            <p:nvSpPr>
              <p:cNvPr id="121" name="Rounded Rectangle 120"/>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22" name="Oval 121"/>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11" name="Group 110"/>
            <p:cNvGrpSpPr/>
            <p:nvPr/>
          </p:nvGrpSpPr>
          <p:grpSpPr>
            <a:xfrm>
              <a:off x="2658820" y="4617512"/>
              <a:ext cx="943706" cy="738553"/>
              <a:chOff x="2321448" y="2908487"/>
              <a:chExt cx="943706" cy="738553"/>
            </a:xfrm>
          </p:grpSpPr>
          <p:sp>
            <p:nvSpPr>
              <p:cNvPr id="119" name="Rounded Rectangle 118"/>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20" name="Oval 119"/>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12" name="Group 111"/>
            <p:cNvGrpSpPr/>
            <p:nvPr/>
          </p:nvGrpSpPr>
          <p:grpSpPr>
            <a:xfrm>
              <a:off x="3760134" y="4617512"/>
              <a:ext cx="943706" cy="738553"/>
              <a:chOff x="2321448" y="3795148"/>
              <a:chExt cx="943706" cy="738553"/>
            </a:xfrm>
          </p:grpSpPr>
          <p:sp>
            <p:nvSpPr>
              <p:cNvPr id="117" name="Rounded Rectangle 116"/>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18" name="Oval 117"/>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13" name="Group 112"/>
            <p:cNvGrpSpPr/>
            <p:nvPr/>
          </p:nvGrpSpPr>
          <p:grpSpPr>
            <a:xfrm>
              <a:off x="4861448" y="4617512"/>
              <a:ext cx="943706" cy="738553"/>
              <a:chOff x="2321448" y="4681809"/>
              <a:chExt cx="943706" cy="738553"/>
            </a:xfrm>
          </p:grpSpPr>
          <p:sp>
            <p:nvSpPr>
              <p:cNvPr id="115" name="Rounded Rectangle 114"/>
              <p:cNvSpPr/>
              <p:nvPr/>
            </p:nvSpPr>
            <p:spPr>
              <a:xfrm>
                <a:off x="2321448" y="4804900"/>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b="1" dirty="0">
                    <a:solidFill>
                      <a:srgbClr val="FF4F24"/>
                    </a:solidFill>
                    <a:latin typeface="+mn-lt"/>
                    <a:cs typeface="Arial"/>
                  </a:rPr>
                  <a:t>Oversight/ Control</a:t>
                </a:r>
              </a:p>
            </p:txBody>
          </p:sp>
          <p:sp>
            <p:nvSpPr>
              <p:cNvPr id="116" name="Oval 115"/>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14" name="Text Box 127"/>
            <p:cNvSpPr txBox="1">
              <a:spLocks noChangeArrowheads="1"/>
            </p:cNvSpPr>
            <p:nvPr/>
          </p:nvSpPr>
          <p:spPr bwMode="auto">
            <a:xfrm>
              <a:off x="6753192" y="48021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25" name="Group 124"/>
          <p:cNvGrpSpPr/>
          <p:nvPr userDrawn="1"/>
        </p:nvGrpSpPr>
        <p:grpSpPr>
          <a:xfrm>
            <a:off x="634502" y="5318091"/>
            <a:ext cx="10992636" cy="738553"/>
            <a:chOff x="475876" y="5494642"/>
            <a:chExt cx="8244477" cy="738553"/>
          </a:xfrm>
        </p:grpSpPr>
        <p:sp>
          <p:nvSpPr>
            <p:cNvPr id="126" name="Rectangle 122"/>
            <p:cNvSpPr>
              <a:spLocks noChangeArrowheads="1"/>
            </p:cNvSpPr>
            <p:nvPr/>
          </p:nvSpPr>
          <p:spPr bwMode="auto">
            <a:xfrm>
              <a:off x="7100654" y="549990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Penny Wise and Pound Foolish, Honeymoon Effect</a:t>
              </a:r>
            </a:p>
          </p:txBody>
        </p:sp>
        <p:grpSp>
          <p:nvGrpSpPr>
            <p:cNvPr id="127" name="Group 126"/>
            <p:cNvGrpSpPr/>
            <p:nvPr/>
          </p:nvGrpSpPr>
          <p:grpSpPr>
            <a:xfrm>
              <a:off x="1577190" y="5494642"/>
              <a:ext cx="943706" cy="738553"/>
              <a:chOff x="2321448" y="2021826"/>
              <a:chExt cx="943706" cy="738553"/>
            </a:xfrm>
          </p:grpSpPr>
          <p:sp>
            <p:nvSpPr>
              <p:cNvPr id="142" name="Rounded Rectangle 141"/>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43" name="Oval 142"/>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28" name="Isosceles Triangle 127"/>
            <p:cNvSpPr>
              <a:spLocks noChangeAspect="1"/>
            </p:cNvSpPr>
            <p:nvPr/>
          </p:nvSpPr>
          <p:spPr>
            <a:xfrm>
              <a:off x="5982448" y="5520882"/>
              <a:ext cx="943706" cy="686073"/>
            </a:xfrm>
            <a:prstGeom prst="triangle">
              <a:avLst/>
            </a:prstGeom>
            <a:solidFill>
              <a:srgbClr val="FFDCD3"/>
            </a:solidFill>
            <a:ln>
              <a:solidFill>
                <a:srgbClr val="FF4F24"/>
              </a:solidFill>
            </a:ln>
          </p:spPr>
          <p:style>
            <a:lnRef idx="2">
              <a:schemeClr val="dk1">
                <a:shade val="50000"/>
              </a:schemeClr>
            </a:lnRef>
            <a:fillRef idx="1">
              <a:schemeClr val="dk1"/>
            </a:fillRef>
            <a:effectRef idx="0">
              <a:schemeClr val="dk1"/>
            </a:effectRef>
            <a:fontRef idx="minor">
              <a:schemeClr val="lt1"/>
            </a:fontRef>
          </p:style>
          <p:txBody>
            <a:bodyPr lIns="0" tIns="0" rIns="0" bIns="45720" rtlCol="0" anchor="b"/>
            <a:lstStyle/>
            <a:p>
              <a:pPr algn="ctr"/>
              <a:r>
                <a:rPr lang="en-US" sz="1100" b="1" dirty="0">
                  <a:solidFill>
                    <a:srgbClr val="FF4F24"/>
                  </a:solidFill>
                  <a:latin typeface="+mn-lt"/>
                  <a:cs typeface="Arial"/>
                </a:rPr>
                <a:t>Win/Lose WIIFMe</a:t>
              </a:r>
            </a:p>
          </p:txBody>
        </p:sp>
        <p:grpSp>
          <p:nvGrpSpPr>
            <p:cNvPr id="129" name="Group 128"/>
            <p:cNvGrpSpPr/>
            <p:nvPr/>
          </p:nvGrpSpPr>
          <p:grpSpPr>
            <a:xfrm>
              <a:off x="475876" y="5494642"/>
              <a:ext cx="943706" cy="738553"/>
              <a:chOff x="2321448" y="1125964"/>
              <a:chExt cx="943706" cy="738553"/>
            </a:xfrm>
          </p:grpSpPr>
          <p:sp>
            <p:nvSpPr>
              <p:cNvPr id="140" name="Rounded Rectangle 139"/>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41" name="Oval 140"/>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30" name="Group 129"/>
            <p:cNvGrpSpPr/>
            <p:nvPr/>
          </p:nvGrpSpPr>
          <p:grpSpPr>
            <a:xfrm>
              <a:off x="2678504" y="5494642"/>
              <a:ext cx="943706" cy="738553"/>
              <a:chOff x="2321448" y="2908487"/>
              <a:chExt cx="943706" cy="738553"/>
            </a:xfrm>
          </p:grpSpPr>
          <p:sp>
            <p:nvSpPr>
              <p:cNvPr id="138" name="Rounded Rectangle 137"/>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39" name="Oval 138"/>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31" name="Group 130"/>
            <p:cNvGrpSpPr/>
            <p:nvPr/>
          </p:nvGrpSpPr>
          <p:grpSpPr>
            <a:xfrm>
              <a:off x="3779818" y="5494642"/>
              <a:ext cx="943706" cy="738553"/>
              <a:chOff x="2321448" y="3795148"/>
              <a:chExt cx="943706" cy="738553"/>
            </a:xfrm>
          </p:grpSpPr>
          <p:sp>
            <p:nvSpPr>
              <p:cNvPr id="136" name="Rounded Rectangle 135"/>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37" name="Oval 136"/>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32" name="Group 131"/>
            <p:cNvGrpSpPr/>
            <p:nvPr/>
          </p:nvGrpSpPr>
          <p:grpSpPr>
            <a:xfrm>
              <a:off x="4881132" y="5494642"/>
              <a:ext cx="943706" cy="738553"/>
              <a:chOff x="2321448" y="4681809"/>
              <a:chExt cx="943706" cy="738553"/>
            </a:xfrm>
          </p:grpSpPr>
          <p:sp>
            <p:nvSpPr>
              <p:cNvPr id="134" name="Rounded Rectangle 133"/>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135" name="Oval 134"/>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33" name="Text Box 127"/>
            <p:cNvSpPr txBox="1">
              <a:spLocks noChangeArrowheads="1"/>
            </p:cNvSpPr>
            <p:nvPr/>
          </p:nvSpPr>
          <p:spPr bwMode="auto">
            <a:xfrm>
              <a:off x="6772876" y="567925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sp>
        <p:nvSpPr>
          <p:cNvPr id="144" name="TextBox 143"/>
          <p:cNvSpPr txBox="1"/>
          <p:nvPr userDrawn="1"/>
        </p:nvSpPr>
        <p:spPr>
          <a:xfrm>
            <a:off x="9467539" y="-29626"/>
            <a:ext cx="2159599" cy="954107"/>
          </a:xfrm>
          <a:prstGeom prst="rect">
            <a:avLst/>
          </a:prstGeom>
          <a:noFill/>
        </p:spPr>
        <p:txBody>
          <a:bodyPr wrap="square" rtlCol="0" anchor="ctr">
            <a:spAutoFit/>
          </a:bodyPr>
          <a:lstStyle/>
          <a:p>
            <a:pPr algn="ctr"/>
            <a:r>
              <a:rPr lang="en-US" sz="2800" b="1" dirty="0">
                <a:solidFill>
                  <a:srgbClr val="F77C00"/>
                </a:solidFill>
                <a:latin typeface="+mn-lt"/>
              </a:rPr>
              <a:t>Vested Relationship</a:t>
            </a:r>
          </a:p>
        </p:txBody>
      </p:sp>
      <p:sp>
        <p:nvSpPr>
          <p:cNvPr id="7" name="Rectangle 6"/>
          <p:cNvSpPr/>
          <p:nvPr userDrawn="1"/>
        </p:nvSpPr>
        <p:spPr>
          <a:xfrm>
            <a:off x="2820581" y="6262526"/>
            <a:ext cx="5610575" cy="461665"/>
          </a:xfrm>
          <a:prstGeom prst="rect">
            <a:avLst/>
          </a:prstGeom>
        </p:spPr>
        <p:txBody>
          <a:bodyPr wrap="none">
            <a:spAutoFit/>
          </a:bodyPr>
          <a:lstStyle/>
          <a:p>
            <a:r>
              <a:rPr lang="en-US" sz="2400" b="1" dirty="0"/>
              <a:t>What happens if you don’t follow a rule…?</a:t>
            </a:r>
          </a:p>
        </p:txBody>
      </p:sp>
      <p:grpSp>
        <p:nvGrpSpPr>
          <p:cNvPr id="151" name="Group 150">
            <a:extLst>
              <a:ext uri="{FF2B5EF4-FFF2-40B4-BE49-F238E27FC236}">
                <a16:creationId xmlns:a16="http://schemas.microsoft.com/office/drawing/2014/main" id="{23B1DFA4-14B0-4B81-9C0D-09CA9355605D}"/>
              </a:ext>
            </a:extLst>
          </p:cNvPr>
          <p:cNvGrpSpPr/>
          <p:nvPr userDrawn="1"/>
        </p:nvGrpSpPr>
        <p:grpSpPr>
          <a:xfrm>
            <a:off x="9358423" y="6297011"/>
            <a:ext cx="2824173" cy="526446"/>
            <a:chOff x="9358423" y="6297011"/>
            <a:chExt cx="2824173" cy="526446"/>
          </a:xfrm>
        </p:grpSpPr>
        <p:pic>
          <p:nvPicPr>
            <p:cNvPr id="152" name="Picture 151" descr="vested.haslam-logo.png">
              <a:extLst>
                <a:ext uri="{FF2B5EF4-FFF2-40B4-BE49-F238E27FC236}">
                  <a16:creationId xmlns:a16="http://schemas.microsoft.com/office/drawing/2014/main" id="{10BB1827-63FE-4CCE-8BC2-55AB32CDC3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153" name="TextBox 152">
              <a:extLst>
                <a:ext uri="{FF2B5EF4-FFF2-40B4-BE49-F238E27FC236}">
                  <a16:creationId xmlns:a16="http://schemas.microsoft.com/office/drawing/2014/main" id="{90E4D3E0-CD2F-4537-BD60-3D34AA2E782B}"/>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54" name="Oval 153">
            <a:extLst>
              <a:ext uri="{FF2B5EF4-FFF2-40B4-BE49-F238E27FC236}">
                <a16:creationId xmlns:a16="http://schemas.microsoft.com/office/drawing/2014/main" id="{EE108EC7-F259-47D3-8E14-EC8EE423C449}"/>
              </a:ext>
            </a:extLst>
          </p:cNvPr>
          <p:cNvSpPr/>
          <p:nvPr userDrawn="1"/>
        </p:nvSpPr>
        <p:spPr>
          <a:xfrm>
            <a:off x="75731" y="6326128"/>
            <a:ext cx="457200" cy="457200"/>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55" name="Slide Number Placeholder 6">
            <a:extLst>
              <a:ext uri="{FF2B5EF4-FFF2-40B4-BE49-F238E27FC236}">
                <a16:creationId xmlns:a16="http://schemas.microsoft.com/office/drawing/2014/main" id="{D0783FF4-1A1D-4F9A-BC35-B95297DE4F93}"/>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Tree>
    <p:extLst>
      <p:ext uri="{BB962C8B-B14F-4D97-AF65-F5344CB8AC3E}">
        <p14:creationId xmlns:p14="http://schemas.microsoft.com/office/powerpoint/2010/main" val="383949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lide Intro 1">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16892"/>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7" name="Group 6">
            <a:extLst>
              <a:ext uri="{FF2B5EF4-FFF2-40B4-BE49-F238E27FC236}">
                <a16:creationId xmlns:a16="http://schemas.microsoft.com/office/drawing/2014/main" id="{55627CAA-B630-4EF4-A8FE-96AF7D6BD032}"/>
              </a:ext>
            </a:extLst>
          </p:cNvPr>
          <p:cNvGrpSpPr/>
          <p:nvPr userDrawn="1"/>
        </p:nvGrpSpPr>
        <p:grpSpPr>
          <a:xfrm>
            <a:off x="7056425" y="466343"/>
            <a:ext cx="4235211" cy="5525855"/>
            <a:chOff x="6280725" y="585573"/>
            <a:chExt cx="4389120" cy="5726666"/>
          </a:xfrm>
        </p:grpSpPr>
        <p:sp>
          <p:nvSpPr>
            <p:cNvPr id="4" name="Freeform: Shape 3">
              <a:extLst>
                <a:ext uri="{FF2B5EF4-FFF2-40B4-BE49-F238E27FC236}">
                  <a16:creationId xmlns:a16="http://schemas.microsoft.com/office/drawing/2014/main" id="{FD4D38EB-A93D-4F65-A2C9-1F0413DB1F9A}"/>
                </a:ext>
              </a:extLst>
            </p:cNvPr>
            <p:cNvSpPr/>
            <p:nvPr userDrawn="1"/>
          </p:nvSpPr>
          <p:spPr>
            <a:xfrm>
              <a:off x="6547104" y="786384"/>
              <a:ext cx="3118104" cy="5294376"/>
            </a:xfrm>
            <a:custGeom>
              <a:avLst/>
              <a:gdLst>
                <a:gd name="connsiteX0" fmla="*/ 0 w 3118104"/>
                <a:gd name="connsiteY0" fmla="*/ 4645152 h 5294376"/>
                <a:gd name="connsiteX1" fmla="*/ 0 w 3118104"/>
                <a:gd name="connsiteY1" fmla="*/ 100584 h 5294376"/>
                <a:gd name="connsiteX2" fmla="*/ 411480 w 3118104"/>
                <a:gd name="connsiteY2" fmla="*/ 0 h 5294376"/>
                <a:gd name="connsiteX3" fmla="*/ 3081528 w 3118104"/>
                <a:gd name="connsiteY3" fmla="*/ 228600 h 5294376"/>
                <a:gd name="connsiteX4" fmla="*/ 3118104 w 3118104"/>
                <a:gd name="connsiteY4" fmla="*/ 4992624 h 5294376"/>
                <a:gd name="connsiteX5" fmla="*/ 2706624 w 3118104"/>
                <a:gd name="connsiteY5" fmla="*/ 5294376 h 5294376"/>
                <a:gd name="connsiteX6" fmla="*/ 0 w 3118104"/>
                <a:gd name="connsiteY6" fmla="*/ 4645152 h 52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104" h="5294376">
                  <a:moveTo>
                    <a:pt x="0" y="4645152"/>
                  </a:moveTo>
                  <a:lnTo>
                    <a:pt x="0" y="100584"/>
                  </a:lnTo>
                  <a:lnTo>
                    <a:pt x="411480" y="0"/>
                  </a:lnTo>
                  <a:lnTo>
                    <a:pt x="3081528" y="228600"/>
                  </a:lnTo>
                  <a:lnTo>
                    <a:pt x="3118104" y="4992624"/>
                  </a:lnTo>
                  <a:lnTo>
                    <a:pt x="2706624" y="5294376"/>
                  </a:lnTo>
                  <a:lnTo>
                    <a:pt x="0" y="4645152"/>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2" descr="https://southcentralus1-mediap.svc.ms/transform/thumbnail?provider=spo&amp;inputFormat=jpg&amp;cs=fFNQTw&amp;docid=https%3A%2F%2Fscvisions.sharepoint.com%3A443%2F_api%2Fv2.0%2Fdrives%2Fb!qnZHSpqheUet6-MK_LO47sxyIj2Z-2BJra7b2_8OLgnf_uvhTRIeSoQER3W03Scm%2Fitems%2F01AFSXFELRN4C7X2RUSNHIT4XYLN4VYAEV%3Fversion%3DPublished&amp;access_token=eyJ0eXAiOiJKV1QiLCJhbGciOiJub25lIn0.eyJhdWQiOiIwMDAwMDAwMy0wMDAwLTBmZjEtY2UwMC0wMDAwMDAwMDAwMDAvc2N2aXNpb25zLnNoYXJlcG9pbnQuY29tQGEzZjcxZGU4LWI1ZmQtNGJlOC1iZmJkLTFkNDFlYjU0YzRkYSIsImlzcyI6IjAwMDAwMDAzLTAwMDAtMGZmMS1jZTAwLTAwMDAwMDAwMDAwMCIsIm5iZiI6IjE1MzM4MzU3MzAiLCJleHAiOiIxNTMzODU3MzMwIiwiZW5kcG9pbnR1cmwiOiJpSmJ3UkViK3piV0lOL1FVdU9vdTNFQTc4VS9hTDJtYVdYT0xGbTlNK0RjPSIsImVuZHBvaW50dXJsTGVuZ3RoIjoiMTE2IiwiaXNsb29wYmFjayI6IlRydWUiLCJjaWQiOiJPR0l4WlRnek9XVXRaREEyWlMwMk1EQXdMVFEzWmpBdE5URXhPVGs0WkRobU5XWTMiLCJ2ZXIiOiJoYXNoZWRwcm9vZnRva2VuIiwic2l0ZWlkIjoiTkdFME56YzJZV0V0WVRFNVlTMDBOemM1TFdGa1pXSXRaVE13WVdaallqTmlPR1ZsIiwic2lnbmluX3N0YXRlIjoiW1wia21zaVwiXSIsIm5hbWVpZCI6IjAjLmZ8bWVtYmVyc2hpcHxtbGVkeWFyZEB2ZXN0ZWR3YXkuY29tIiwibmlpIjoibWljcm9zb2Z0LnNoYXJlcG9pbnQiLCJpc3VzZXIiOiJ0cnVlIiwiY2FjaGVrZXkiOiIwaC5mfG1lbWJlcnNoaXB8MTAwM2JmZmQ4NDYyMDVhMEBsaXZlLmNvbSIsInR0IjoiMCIsInVzZVBlcnNpc3RlbnRDb29raWUiOiIzIn0.Nzg2Mm1XSTA3bWZEMk5ucVg1ZklVWmRxQ1RsK01MZjhvcjFGMTlkWU5BTT0&amp;encodeFailures=1&amp;width=1920&amp;height=865&amp;srcWidth=&amp;srcHeight=">
              <a:extLst>
                <a:ext uri="{FF2B5EF4-FFF2-40B4-BE49-F238E27FC236}">
                  <a16:creationId xmlns:a16="http://schemas.microsoft.com/office/drawing/2014/main" id="{BCA7C306-75B9-45F2-9CE4-836494270F97}"/>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80725" y="585573"/>
              <a:ext cx="4389120" cy="57266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0966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lide Intro 5 Rule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4" name="Group 3">
            <a:extLst>
              <a:ext uri="{FF2B5EF4-FFF2-40B4-BE49-F238E27FC236}">
                <a16:creationId xmlns:a16="http://schemas.microsoft.com/office/drawing/2014/main" id="{09E12C03-3651-4031-A237-25F18BD5B0AA}"/>
              </a:ext>
            </a:extLst>
          </p:cNvPr>
          <p:cNvGrpSpPr/>
          <p:nvPr userDrawn="1"/>
        </p:nvGrpSpPr>
        <p:grpSpPr>
          <a:xfrm>
            <a:off x="7164157" y="505084"/>
            <a:ext cx="4031909" cy="5486400"/>
            <a:chOff x="7164157" y="404500"/>
            <a:chExt cx="4031909" cy="5486400"/>
          </a:xfrm>
        </p:grpSpPr>
        <p:sp>
          <p:nvSpPr>
            <p:cNvPr id="2" name="Freeform: Shape 1">
              <a:extLst>
                <a:ext uri="{FF2B5EF4-FFF2-40B4-BE49-F238E27FC236}">
                  <a16:creationId xmlns:a16="http://schemas.microsoft.com/office/drawing/2014/main" id="{5F6E103F-130D-41D0-8399-1129E1DB051E}"/>
                </a:ext>
              </a:extLst>
            </p:cNvPr>
            <p:cNvSpPr/>
            <p:nvPr userDrawn="1"/>
          </p:nvSpPr>
          <p:spPr>
            <a:xfrm>
              <a:off x="7301345" y="561109"/>
              <a:ext cx="2951019" cy="5084618"/>
            </a:xfrm>
            <a:custGeom>
              <a:avLst/>
              <a:gdLst>
                <a:gd name="connsiteX0" fmla="*/ 0 w 2951019"/>
                <a:gd name="connsiteY0" fmla="*/ 4461164 h 5084618"/>
                <a:gd name="connsiteX1" fmla="*/ 0 w 2951019"/>
                <a:gd name="connsiteY1" fmla="*/ 83127 h 5084618"/>
                <a:gd name="connsiteX2" fmla="*/ 401782 w 2951019"/>
                <a:gd name="connsiteY2" fmla="*/ 0 h 5084618"/>
                <a:gd name="connsiteX3" fmla="*/ 2951019 w 2951019"/>
                <a:gd name="connsiteY3" fmla="*/ 193964 h 5084618"/>
                <a:gd name="connsiteX4" fmla="*/ 2951019 w 2951019"/>
                <a:gd name="connsiteY4" fmla="*/ 4765964 h 5084618"/>
                <a:gd name="connsiteX5" fmla="*/ 2611582 w 2951019"/>
                <a:gd name="connsiteY5" fmla="*/ 5084618 h 5084618"/>
                <a:gd name="connsiteX6" fmla="*/ 0 w 2951019"/>
                <a:gd name="connsiteY6" fmla="*/ 4461164 h 50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1019" h="5084618">
                  <a:moveTo>
                    <a:pt x="0" y="4461164"/>
                  </a:moveTo>
                  <a:lnTo>
                    <a:pt x="0" y="83127"/>
                  </a:lnTo>
                  <a:lnTo>
                    <a:pt x="401782" y="0"/>
                  </a:lnTo>
                  <a:lnTo>
                    <a:pt x="2951019" y="193964"/>
                  </a:lnTo>
                  <a:lnTo>
                    <a:pt x="2951019" y="4765964"/>
                  </a:lnTo>
                  <a:lnTo>
                    <a:pt x="2611582" y="5084618"/>
                  </a:lnTo>
                  <a:lnTo>
                    <a:pt x="0" y="4461164"/>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961443D-7AC4-49AE-820D-3E1AC084269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64157" y="404500"/>
              <a:ext cx="4031909" cy="5486400"/>
            </a:xfrm>
            <a:prstGeom prst="rect">
              <a:avLst/>
            </a:prstGeom>
          </p:spPr>
        </p:pic>
      </p:grpSp>
    </p:spTree>
    <p:extLst>
      <p:ext uri="{BB962C8B-B14F-4D97-AF65-F5344CB8AC3E}">
        <p14:creationId xmlns:p14="http://schemas.microsoft.com/office/powerpoint/2010/main" val="68472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t Everes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117546-EE58-4063-BB56-85FD0F0B88CB}"/>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216979"/>
            <a:ext cx="12192000" cy="4995333"/>
          </a:xfrm>
          <a:prstGeom prst="rect">
            <a:avLst/>
          </a:prstGeom>
        </p:spPr>
      </p:pic>
      <p:pic>
        <p:nvPicPr>
          <p:cNvPr id="12" name="Picture 11">
            <a:extLst>
              <a:ext uri="{FF2B5EF4-FFF2-40B4-BE49-F238E27FC236}">
                <a16:creationId xmlns:a16="http://schemas.microsoft.com/office/drawing/2014/main" id="{FC912002-410F-45A8-BBB5-D05D03582DF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388521"/>
            <a:ext cx="12192000" cy="2742973"/>
          </a:xfrm>
          <a:prstGeom prst="rect">
            <a:avLst/>
          </a:prstGeom>
        </p:spPr>
      </p:pic>
      <p:sp>
        <p:nvSpPr>
          <p:cNvPr id="13" name="Title 4">
            <a:extLst>
              <a:ext uri="{FF2B5EF4-FFF2-40B4-BE49-F238E27FC236}">
                <a16:creationId xmlns:a16="http://schemas.microsoft.com/office/drawing/2014/main" id="{F32F6EF3-A0C3-4D7F-8B2B-8C198ADAFF76}"/>
              </a:ext>
            </a:extLst>
          </p:cNvPr>
          <p:cNvSpPr>
            <a:spLocks noGrp="1"/>
          </p:cNvSpPr>
          <p:nvPr>
            <p:ph type="title"/>
          </p:nvPr>
        </p:nvSpPr>
        <p:spPr>
          <a:xfrm>
            <a:off x="307848" y="216727"/>
            <a:ext cx="10972800" cy="782637"/>
          </a:xfrm>
          <a:prstGeom prst="rect">
            <a:avLst/>
          </a:prstGeom>
        </p:spPr>
        <p:txBody>
          <a:bodyPr>
            <a:normAutofit/>
          </a:bodyPr>
          <a:lstStyle>
            <a:lvl1pPr>
              <a:defRPr sz="3600"/>
            </a:lvl1pPr>
          </a:lstStyle>
          <a:p>
            <a:r>
              <a:rPr lang="en-US"/>
              <a:t>Click to edit Master title style</a:t>
            </a:r>
            <a:endParaRPr lang="en-US" dirty="0"/>
          </a:p>
        </p:txBody>
      </p:sp>
      <p:sp>
        <p:nvSpPr>
          <p:cNvPr id="6" name="Text Placeholder 35">
            <a:extLst>
              <a:ext uri="{FF2B5EF4-FFF2-40B4-BE49-F238E27FC236}">
                <a16:creationId xmlns:a16="http://schemas.microsoft.com/office/drawing/2014/main" id="{62F7EE8B-BC04-460D-B84B-DDDED56DF165}"/>
              </a:ext>
            </a:extLst>
          </p:cNvPr>
          <p:cNvSpPr txBox="1">
            <a:spLocks/>
          </p:cNvSpPr>
          <p:nvPr userDrawn="1"/>
        </p:nvSpPr>
        <p:spPr>
          <a:xfrm>
            <a:off x="609600" y="6244259"/>
            <a:ext cx="3965552" cy="215444"/>
          </a:xfrm>
          <a:prstGeom prst="rect">
            <a:avLst/>
          </a:prstGeom>
        </p:spPr>
        <p:txBody>
          <a:bodyPr>
            <a:normAutofit fontScale="92500" lnSpcReduction="10000"/>
          </a:bodyPr>
          <a:lstStyle>
            <a:lvl1pPr marL="0" indent="0" algn="l" defTabSz="457200" rtl="0" eaLnBrk="1" latinLnBrk="0" hangingPunct="1">
              <a:spcBef>
                <a:spcPct val="20000"/>
              </a:spcBef>
              <a:buFont typeface="Arial"/>
              <a:buNone/>
              <a:defRPr sz="1000" i="1"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Source: </a:t>
            </a:r>
            <a:r>
              <a:rPr lang="en-US" sz="1000" dirty="0"/>
              <a:t>Photo by Alison Levine</a:t>
            </a:r>
          </a:p>
          <a:p>
            <a:endParaRPr lang="en-US" dirty="0"/>
          </a:p>
        </p:txBody>
      </p:sp>
    </p:spTree>
    <p:extLst>
      <p:ext uri="{BB962C8B-B14F-4D97-AF65-F5344CB8AC3E}">
        <p14:creationId xmlns:p14="http://schemas.microsoft.com/office/powerpoint/2010/main" val="137625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lide Intro S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10" name="Group 9">
            <a:extLst>
              <a:ext uri="{FF2B5EF4-FFF2-40B4-BE49-F238E27FC236}">
                <a16:creationId xmlns:a16="http://schemas.microsoft.com/office/drawing/2014/main" id="{94CEA7F1-BDC1-4724-A044-4DA27725B299}"/>
              </a:ext>
            </a:extLst>
          </p:cNvPr>
          <p:cNvGrpSpPr/>
          <p:nvPr userDrawn="1"/>
        </p:nvGrpSpPr>
        <p:grpSpPr>
          <a:xfrm>
            <a:off x="7139940" y="579119"/>
            <a:ext cx="3779520" cy="5402581"/>
            <a:chOff x="7139940" y="579119"/>
            <a:chExt cx="3779520" cy="5402581"/>
          </a:xfrm>
        </p:grpSpPr>
        <p:sp>
          <p:nvSpPr>
            <p:cNvPr id="6" name="Freeform: Shape 5">
              <a:extLst>
                <a:ext uri="{FF2B5EF4-FFF2-40B4-BE49-F238E27FC236}">
                  <a16:creationId xmlns:a16="http://schemas.microsoft.com/office/drawing/2014/main" id="{76538D7B-58EE-412B-A2E9-438CC58B0ADF}"/>
                </a:ext>
              </a:extLst>
            </p:cNvPr>
            <p:cNvSpPr/>
            <p:nvPr userDrawn="1"/>
          </p:nvSpPr>
          <p:spPr>
            <a:xfrm>
              <a:off x="7139940" y="647700"/>
              <a:ext cx="2987040" cy="5273040"/>
            </a:xfrm>
            <a:custGeom>
              <a:avLst/>
              <a:gdLst>
                <a:gd name="connsiteX0" fmla="*/ 0 w 2987040"/>
                <a:gd name="connsiteY0" fmla="*/ 4625340 h 5273040"/>
                <a:gd name="connsiteX1" fmla="*/ 0 w 2987040"/>
                <a:gd name="connsiteY1" fmla="*/ 76200 h 5273040"/>
                <a:gd name="connsiteX2" fmla="*/ 297180 w 2987040"/>
                <a:gd name="connsiteY2" fmla="*/ 0 h 5273040"/>
                <a:gd name="connsiteX3" fmla="*/ 2987040 w 2987040"/>
                <a:gd name="connsiteY3" fmla="*/ 220980 h 5273040"/>
                <a:gd name="connsiteX4" fmla="*/ 2987040 w 2987040"/>
                <a:gd name="connsiteY4" fmla="*/ 4975860 h 5273040"/>
                <a:gd name="connsiteX5" fmla="*/ 2667000 w 2987040"/>
                <a:gd name="connsiteY5" fmla="*/ 5273040 h 5273040"/>
                <a:gd name="connsiteX6" fmla="*/ 0 w 2987040"/>
                <a:gd name="connsiteY6" fmla="*/ 462534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7040" h="5273040">
                  <a:moveTo>
                    <a:pt x="0" y="4625340"/>
                  </a:moveTo>
                  <a:lnTo>
                    <a:pt x="0" y="76200"/>
                  </a:lnTo>
                  <a:lnTo>
                    <a:pt x="297180" y="0"/>
                  </a:lnTo>
                  <a:lnTo>
                    <a:pt x="2987040" y="220980"/>
                  </a:lnTo>
                  <a:lnTo>
                    <a:pt x="2987040" y="4975860"/>
                  </a:lnTo>
                  <a:lnTo>
                    <a:pt x="2667000" y="5273040"/>
                  </a:lnTo>
                  <a:lnTo>
                    <a:pt x="0" y="462534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6133D69-FE16-4DED-9CD4-8D0C3FA4423B}"/>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39940" y="579119"/>
              <a:ext cx="3779520" cy="5402581"/>
            </a:xfrm>
            <a:prstGeom prst="rect">
              <a:avLst/>
            </a:prstGeom>
            <a:noFill/>
          </p:spPr>
        </p:pic>
        <p:sp>
          <p:nvSpPr>
            <p:cNvPr id="7" name="Freeform: Shape 6">
              <a:extLst>
                <a:ext uri="{FF2B5EF4-FFF2-40B4-BE49-F238E27FC236}">
                  <a16:creationId xmlns:a16="http://schemas.microsoft.com/office/drawing/2014/main" id="{BBF5A819-606E-481A-BB28-8A40A82C6801}"/>
                </a:ext>
              </a:extLst>
            </p:cNvPr>
            <p:cNvSpPr/>
            <p:nvPr userDrawn="1"/>
          </p:nvSpPr>
          <p:spPr>
            <a:xfrm>
              <a:off x="7444740" y="746760"/>
              <a:ext cx="2354580" cy="609600"/>
            </a:xfrm>
            <a:custGeom>
              <a:avLst/>
              <a:gdLst>
                <a:gd name="connsiteX0" fmla="*/ 0 w 2354580"/>
                <a:gd name="connsiteY0" fmla="*/ 0 h 609600"/>
                <a:gd name="connsiteX1" fmla="*/ 2354580 w 2354580"/>
                <a:gd name="connsiteY1" fmla="*/ 236220 h 609600"/>
                <a:gd name="connsiteX2" fmla="*/ 2354580 w 2354580"/>
                <a:gd name="connsiteY2" fmla="*/ 609600 h 609600"/>
                <a:gd name="connsiteX3" fmla="*/ 1866900 w 2354580"/>
                <a:gd name="connsiteY3" fmla="*/ 586740 h 609600"/>
                <a:gd name="connsiteX4" fmla="*/ 251460 w 2354580"/>
                <a:gd name="connsiteY4" fmla="*/ 388620 h 609600"/>
                <a:gd name="connsiteX5" fmla="*/ 0 w 235458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80" h="609600">
                  <a:moveTo>
                    <a:pt x="0" y="0"/>
                  </a:moveTo>
                  <a:lnTo>
                    <a:pt x="2354580" y="236220"/>
                  </a:lnTo>
                  <a:lnTo>
                    <a:pt x="2354580" y="609600"/>
                  </a:lnTo>
                  <a:lnTo>
                    <a:pt x="1866900" y="586740"/>
                  </a:lnTo>
                  <a:lnTo>
                    <a:pt x="251460" y="388620"/>
                  </a:lnTo>
                  <a:lnTo>
                    <a:pt x="0" y="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E314D5A1-84AB-41FC-8E6D-C2E2507F2D16}"/>
                </a:ext>
              </a:extLst>
            </p:cNvPr>
            <p:cNvSpPr/>
            <p:nvPr userDrawn="1"/>
          </p:nvSpPr>
          <p:spPr>
            <a:xfrm>
              <a:off x="7139940" y="3573780"/>
              <a:ext cx="937260" cy="1089660"/>
            </a:xfrm>
            <a:custGeom>
              <a:avLst/>
              <a:gdLst>
                <a:gd name="connsiteX0" fmla="*/ 937260 w 937260"/>
                <a:gd name="connsiteY0" fmla="*/ 1089660 h 1089660"/>
                <a:gd name="connsiteX1" fmla="*/ 0 w 937260"/>
                <a:gd name="connsiteY1" fmla="*/ 891540 h 1089660"/>
                <a:gd name="connsiteX2" fmla="*/ 22860 w 937260"/>
                <a:gd name="connsiteY2" fmla="*/ 0 h 1089660"/>
                <a:gd name="connsiteX3" fmla="*/ 655320 w 937260"/>
                <a:gd name="connsiteY3" fmla="*/ 449580 h 1089660"/>
                <a:gd name="connsiteX4" fmla="*/ 937260 w 937260"/>
                <a:gd name="connsiteY4" fmla="*/ 108966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60" h="1089660">
                  <a:moveTo>
                    <a:pt x="937260" y="1089660"/>
                  </a:moveTo>
                  <a:lnTo>
                    <a:pt x="0" y="891540"/>
                  </a:lnTo>
                  <a:lnTo>
                    <a:pt x="22860" y="0"/>
                  </a:lnTo>
                  <a:lnTo>
                    <a:pt x="655320" y="449580"/>
                  </a:lnTo>
                  <a:lnTo>
                    <a:pt x="937260" y="108966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CB500A16-8257-4D10-AE82-B48805A92A1D}"/>
                </a:ext>
              </a:extLst>
            </p:cNvPr>
            <p:cNvSpPr/>
            <p:nvPr userDrawn="1"/>
          </p:nvSpPr>
          <p:spPr>
            <a:xfrm>
              <a:off x="7147560" y="4792980"/>
              <a:ext cx="2354580" cy="1059180"/>
            </a:xfrm>
            <a:custGeom>
              <a:avLst/>
              <a:gdLst>
                <a:gd name="connsiteX0" fmla="*/ 0 w 2354580"/>
                <a:gd name="connsiteY0" fmla="*/ 457200 h 1059180"/>
                <a:gd name="connsiteX1" fmla="*/ 0 w 2354580"/>
                <a:gd name="connsiteY1" fmla="*/ 0 h 1059180"/>
                <a:gd name="connsiteX2" fmla="*/ 1409700 w 2354580"/>
                <a:gd name="connsiteY2" fmla="*/ 320040 h 1059180"/>
                <a:gd name="connsiteX3" fmla="*/ 2354580 w 2354580"/>
                <a:gd name="connsiteY3" fmla="*/ 1059180 h 1059180"/>
                <a:gd name="connsiteX4" fmla="*/ 0 w 2354580"/>
                <a:gd name="connsiteY4" fmla="*/ 457200 h 105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0" h="1059180">
                  <a:moveTo>
                    <a:pt x="0" y="457200"/>
                  </a:moveTo>
                  <a:lnTo>
                    <a:pt x="0" y="0"/>
                  </a:lnTo>
                  <a:lnTo>
                    <a:pt x="1409700" y="320040"/>
                  </a:lnTo>
                  <a:lnTo>
                    <a:pt x="2354580" y="1059180"/>
                  </a:lnTo>
                  <a:lnTo>
                    <a:pt x="0" y="45720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149979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lide Intro Manual">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grpSp>
        <p:nvGrpSpPr>
          <p:cNvPr id="14" name="Group 13">
            <a:extLst>
              <a:ext uri="{FF2B5EF4-FFF2-40B4-BE49-F238E27FC236}">
                <a16:creationId xmlns:a16="http://schemas.microsoft.com/office/drawing/2014/main" id="{5C897D02-6C22-453A-BA5E-36C60A496F20}"/>
              </a:ext>
            </a:extLst>
          </p:cNvPr>
          <p:cNvGrpSpPr/>
          <p:nvPr userDrawn="1"/>
        </p:nvGrpSpPr>
        <p:grpSpPr>
          <a:xfrm>
            <a:off x="7110371" y="676656"/>
            <a:ext cx="4307437" cy="5228462"/>
            <a:chOff x="1788563" y="574623"/>
            <a:chExt cx="4307437" cy="5228462"/>
          </a:xfrm>
        </p:grpSpPr>
        <p:sp>
          <p:nvSpPr>
            <p:cNvPr id="21" name="Freeform: Shape 20">
              <a:extLst>
                <a:ext uri="{FF2B5EF4-FFF2-40B4-BE49-F238E27FC236}">
                  <a16:creationId xmlns:a16="http://schemas.microsoft.com/office/drawing/2014/main" id="{DF4954F0-B88D-4F7A-9327-EEB6F1EC64C2}"/>
                </a:ext>
              </a:extLst>
            </p:cNvPr>
            <p:cNvSpPr/>
            <p:nvPr/>
          </p:nvSpPr>
          <p:spPr>
            <a:xfrm>
              <a:off x="2155882" y="595508"/>
              <a:ext cx="2944091" cy="5105400"/>
            </a:xfrm>
            <a:custGeom>
              <a:avLst/>
              <a:gdLst>
                <a:gd name="connsiteX0" fmla="*/ 0 w 2944091"/>
                <a:gd name="connsiteY0" fmla="*/ 103909 h 5105400"/>
                <a:gd name="connsiteX1" fmla="*/ 415637 w 2944091"/>
                <a:gd name="connsiteY1" fmla="*/ 0 h 5105400"/>
                <a:gd name="connsiteX2" fmla="*/ 2944091 w 2944091"/>
                <a:gd name="connsiteY2" fmla="*/ 207818 h 5105400"/>
                <a:gd name="connsiteX3" fmla="*/ 2944091 w 2944091"/>
                <a:gd name="connsiteY3" fmla="*/ 4828309 h 5105400"/>
                <a:gd name="connsiteX4" fmla="*/ 2597728 w 2944091"/>
                <a:gd name="connsiteY4" fmla="*/ 5105400 h 5105400"/>
                <a:gd name="connsiteX5" fmla="*/ 0 w 2944091"/>
                <a:gd name="connsiteY5" fmla="*/ 4475018 h 5105400"/>
                <a:gd name="connsiteX6" fmla="*/ 0 w 2944091"/>
                <a:gd name="connsiteY6" fmla="*/ 10390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091" h="5105400">
                  <a:moveTo>
                    <a:pt x="0" y="103909"/>
                  </a:moveTo>
                  <a:lnTo>
                    <a:pt x="415637" y="0"/>
                  </a:lnTo>
                  <a:lnTo>
                    <a:pt x="2944091" y="207818"/>
                  </a:lnTo>
                  <a:lnTo>
                    <a:pt x="2944091" y="4828309"/>
                  </a:lnTo>
                  <a:lnTo>
                    <a:pt x="2597728" y="5105400"/>
                  </a:lnTo>
                  <a:lnTo>
                    <a:pt x="0" y="4475018"/>
                  </a:lnTo>
                  <a:lnTo>
                    <a:pt x="0" y="103909"/>
                  </a:lnTo>
                  <a:close/>
                </a:path>
              </a:pathLst>
            </a:cu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2" name="Content Placeholder 11" descr="book2.jpg">
              <a:extLst>
                <a:ext uri="{FF2B5EF4-FFF2-40B4-BE49-F238E27FC236}">
                  <a16:creationId xmlns:a16="http://schemas.microsoft.com/office/drawing/2014/main" id="{6117D380-F524-40C3-952E-64A263410C5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88563" y="574623"/>
              <a:ext cx="4307437" cy="5228462"/>
            </a:xfrm>
            <a:prstGeom prst="rect">
              <a:avLst/>
            </a:prstGeom>
          </p:spPr>
        </p:pic>
      </p:grpSp>
    </p:spTree>
    <p:extLst>
      <p:ext uri="{BB962C8B-B14F-4D97-AF65-F5344CB8AC3E}">
        <p14:creationId xmlns:p14="http://schemas.microsoft.com/office/powerpoint/2010/main" val="3656713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lide Intro Cov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Click to edit Master text styles</a:t>
            </a:r>
          </a:p>
        </p:txBody>
      </p:sp>
      <p:sp>
        <p:nvSpPr>
          <p:cNvPr id="9" name="Content Placeholder 8">
            <a:extLst>
              <a:ext uri="{FF2B5EF4-FFF2-40B4-BE49-F238E27FC236}">
                <a16:creationId xmlns:a16="http://schemas.microsoft.com/office/drawing/2014/main" id="{D28DE624-1E7B-44ED-80A3-9235443F53B0}"/>
              </a:ext>
            </a:extLst>
          </p:cNvPr>
          <p:cNvSpPr>
            <a:spLocks noGrp="1"/>
          </p:cNvSpPr>
          <p:nvPr>
            <p:ph sz="quarter" idx="19"/>
          </p:nvPr>
        </p:nvSpPr>
        <p:spPr>
          <a:xfrm>
            <a:off x="7068312" y="722376"/>
            <a:ext cx="3627833" cy="4690872"/>
          </a:xfrm>
          <a:effectLst>
            <a:outerShdw blurRad="25400" dist="101600" dir="2700000" algn="tl" rotWithShape="0">
              <a:prstClr val="black">
                <a:alpha val="5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907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lide Intro Generic">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709928" y="694944"/>
            <a:ext cx="4703713" cy="2377438"/>
          </a:xfrm>
          <a:prstGeom prst="rect">
            <a:avLst/>
          </a:prstGeom>
        </p:spPr>
        <p:txBody>
          <a:bodyPr anchor="b">
            <a:normAutofit/>
          </a:bodyPr>
          <a:lstStyle>
            <a:lvl1pPr marL="0" indent="0" algn="ctr">
              <a:buNone/>
              <a:defRPr sz="4800" i="1"/>
            </a:lvl1pPr>
          </a:lstStyle>
          <a:p>
            <a:pPr lvl="0"/>
            <a:r>
              <a:rPr lang="en-US"/>
              <a:t>Click to 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709928" y="3246311"/>
            <a:ext cx="4703713" cy="2148649"/>
          </a:xfrm>
        </p:spPr>
        <p:txBody>
          <a:bodyPr>
            <a:normAutofit/>
          </a:bodyPr>
          <a:lstStyle>
            <a:lvl1pPr marL="0" indent="0" algn="ctr">
              <a:buNone/>
              <a:defRPr sz="4000" i="1"/>
            </a:lvl1pPr>
          </a:lstStyle>
          <a:p>
            <a:pPr lvl="0"/>
            <a:r>
              <a:rPr lang="en-US"/>
              <a:t>Click to edit Master text styles</a:t>
            </a:r>
          </a:p>
        </p:txBody>
      </p:sp>
      <p:sp>
        <p:nvSpPr>
          <p:cNvPr id="23" name="Rectangle 22">
            <a:extLst>
              <a:ext uri="{FF2B5EF4-FFF2-40B4-BE49-F238E27FC236}">
                <a16:creationId xmlns:a16="http://schemas.microsoft.com/office/drawing/2014/main" id="{E2F38405-8B0C-4BBE-B710-3BDE497449DA}"/>
              </a:ext>
            </a:extLst>
          </p:cNvPr>
          <p:cNvSpPr/>
          <p:nvPr userDrawn="1"/>
        </p:nvSpPr>
        <p:spPr>
          <a:xfrm>
            <a:off x="7885376" y="1524081"/>
            <a:ext cx="3088027" cy="3727423"/>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4000" dirty="0">
              <a:solidFill>
                <a:prstClr val="white"/>
              </a:solidFill>
              <a:latin typeface="Arial"/>
            </a:endParaRPr>
          </a:p>
        </p:txBody>
      </p:sp>
      <p:sp>
        <p:nvSpPr>
          <p:cNvPr id="24" name="Title 2">
            <a:extLst>
              <a:ext uri="{FF2B5EF4-FFF2-40B4-BE49-F238E27FC236}">
                <a16:creationId xmlns:a16="http://schemas.microsoft.com/office/drawing/2014/main" id="{0F69DA73-5B0D-45CF-BB68-CDD74543ACEE}"/>
              </a:ext>
            </a:extLst>
          </p:cNvPr>
          <p:cNvSpPr txBox="1">
            <a:spLocks/>
          </p:cNvSpPr>
          <p:nvPr userDrawn="1"/>
        </p:nvSpPr>
        <p:spPr>
          <a:xfrm>
            <a:off x="7914502" y="1971493"/>
            <a:ext cx="3028328" cy="24185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120"/>
              </a:lnSpc>
              <a:spcAft>
                <a:spcPts val="600"/>
              </a:spcAft>
              <a:defRPr/>
            </a:pPr>
            <a:r>
              <a:rPr lang="en-US" sz="3600" b="1" dirty="0">
                <a:solidFill>
                  <a:srgbClr val="5C5C5C"/>
                </a:solidFill>
              </a:rPr>
              <a:t>Creating a</a:t>
            </a:r>
            <a:br>
              <a:rPr lang="en-US" sz="3600" b="1" dirty="0">
                <a:solidFill>
                  <a:srgbClr val="5C5C5C"/>
                </a:solidFill>
              </a:rPr>
            </a:br>
            <a:br>
              <a:rPr lang="en-US" sz="3600" b="1" dirty="0">
                <a:solidFill>
                  <a:srgbClr val="5C5C5C"/>
                </a:solidFill>
              </a:rPr>
            </a:br>
            <a:r>
              <a:rPr lang="en-US" sz="3600" b="1" dirty="0">
                <a:solidFill>
                  <a:srgbClr val="5C5C5C"/>
                </a:solidFill>
              </a:rPr>
              <a:t> </a:t>
            </a:r>
          </a:p>
          <a:p>
            <a:pPr algn="ctr">
              <a:lnSpc>
                <a:spcPts val="2120"/>
              </a:lnSpc>
              <a:spcAft>
                <a:spcPts val="600"/>
              </a:spcAft>
              <a:defRPr/>
            </a:pPr>
            <a:endParaRPr lang="en-US" sz="3600" b="1" dirty="0">
              <a:solidFill>
                <a:srgbClr val="5C5C5C"/>
              </a:solidFill>
            </a:endParaRPr>
          </a:p>
          <a:p>
            <a:pPr algn="ctr">
              <a:lnSpc>
                <a:spcPts val="2120"/>
              </a:lnSpc>
              <a:spcAft>
                <a:spcPts val="600"/>
              </a:spcAft>
              <a:defRPr/>
            </a:pPr>
            <a:r>
              <a:rPr lang="en-US" sz="3600" b="1" dirty="0">
                <a:solidFill>
                  <a:srgbClr val="5C5C5C"/>
                </a:solidFill>
              </a:rPr>
              <a:t>Agreement</a:t>
            </a:r>
          </a:p>
        </p:txBody>
      </p:sp>
      <p:sp>
        <p:nvSpPr>
          <p:cNvPr id="25" name="TextBox 24">
            <a:extLst>
              <a:ext uri="{FF2B5EF4-FFF2-40B4-BE49-F238E27FC236}">
                <a16:creationId xmlns:a16="http://schemas.microsoft.com/office/drawing/2014/main" id="{31A9640A-41E6-4EF9-A4B1-CDE023F2D996}"/>
              </a:ext>
            </a:extLst>
          </p:cNvPr>
          <p:cNvSpPr txBox="1"/>
          <p:nvPr userDrawn="1"/>
        </p:nvSpPr>
        <p:spPr>
          <a:xfrm>
            <a:off x="7939363" y="4680653"/>
            <a:ext cx="2978607" cy="523220"/>
          </a:xfrm>
          <a:prstGeom prst="rect">
            <a:avLst/>
          </a:prstGeom>
          <a:noFill/>
        </p:spPr>
        <p:txBody>
          <a:bodyPr wrap="square" rtlCol="0">
            <a:spAutoFit/>
          </a:bodyPr>
          <a:lstStyle/>
          <a:p>
            <a:pPr algn="ctr">
              <a:defRPr/>
            </a:pPr>
            <a:r>
              <a:rPr lang="en-US" sz="2800" i="1" dirty="0">
                <a:solidFill>
                  <a:srgbClr val="5C5C5C"/>
                </a:solidFill>
                <a:latin typeface="Arial"/>
              </a:rPr>
              <a:t>Online Course</a:t>
            </a:r>
          </a:p>
        </p:txBody>
      </p:sp>
      <p:pic>
        <p:nvPicPr>
          <p:cNvPr id="26" name="Picture 25">
            <a:extLst>
              <a:ext uri="{FF2B5EF4-FFF2-40B4-BE49-F238E27FC236}">
                <a16:creationId xmlns:a16="http://schemas.microsoft.com/office/drawing/2014/main" id="{DEC14462-FB70-4A93-ABAB-148B3038EED5}"/>
              </a:ext>
            </a:extLst>
          </p:cNvPr>
          <p:cNvPicPr>
            <a:picLocks noChangeAspect="1"/>
          </p:cNvPicPr>
          <p:nvPr userDrawn="1"/>
        </p:nvPicPr>
        <p:blipFill>
          <a:blip r:embed="rId2"/>
          <a:stretch>
            <a:fillRect/>
          </a:stretch>
        </p:blipFill>
        <p:spPr>
          <a:xfrm>
            <a:off x="8126241" y="2763394"/>
            <a:ext cx="2604851" cy="635326"/>
          </a:xfrm>
          <a:prstGeom prst="rect">
            <a:avLst/>
          </a:prstGeom>
        </p:spPr>
      </p:pic>
      <p:sp>
        <p:nvSpPr>
          <p:cNvPr id="27" name="Explosion 2 14">
            <a:extLst>
              <a:ext uri="{FF2B5EF4-FFF2-40B4-BE49-F238E27FC236}">
                <a16:creationId xmlns:a16="http://schemas.microsoft.com/office/drawing/2014/main" id="{C7642DBA-37BD-4953-9787-2A4021CCD816}"/>
              </a:ext>
            </a:extLst>
          </p:cNvPr>
          <p:cNvSpPr/>
          <p:nvPr userDrawn="1"/>
        </p:nvSpPr>
        <p:spPr>
          <a:xfrm>
            <a:off x="6958377" y="576194"/>
            <a:ext cx="2286000" cy="1737360"/>
          </a:xfrm>
          <a:prstGeom prst="irregularSeal2">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chemeClr val="bg1"/>
              </a:solidFill>
            </a:endParaRPr>
          </a:p>
        </p:txBody>
      </p:sp>
      <p:sp>
        <p:nvSpPr>
          <p:cNvPr id="28" name="TextBox 27">
            <a:extLst>
              <a:ext uri="{FF2B5EF4-FFF2-40B4-BE49-F238E27FC236}">
                <a16:creationId xmlns:a16="http://schemas.microsoft.com/office/drawing/2014/main" id="{BD95AA96-19EC-4524-AF6A-223003ADD4A4}"/>
              </a:ext>
            </a:extLst>
          </p:cNvPr>
          <p:cNvSpPr txBox="1"/>
          <p:nvPr userDrawn="1"/>
        </p:nvSpPr>
        <p:spPr>
          <a:xfrm rot="19853635">
            <a:off x="7415261" y="1033698"/>
            <a:ext cx="1335302" cy="878895"/>
          </a:xfrm>
          <a:prstGeom prst="rect">
            <a:avLst/>
          </a:prstGeom>
          <a:noFill/>
        </p:spPr>
        <p:txBody>
          <a:bodyPr wrap="none" rtlCol="0">
            <a:spAutoFit/>
          </a:bodyPr>
          <a:lstStyle/>
          <a:p>
            <a:pPr algn="ctr">
              <a:lnSpc>
                <a:spcPts val="2000"/>
              </a:lnSpc>
            </a:pPr>
            <a:r>
              <a:rPr lang="en-US" sz="2400" b="1" dirty="0">
                <a:solidFill>
                  <a:schemeClr val="bg1"/>
                </a:solidFill>
              </a:rPr>
              <a:t>Online </a:t>
            </a:r>
          </a:p>
          <a:p>
            <a:pPr algn="ctr">
              <a:lnSpc>
                <a:spcPts val="2000"/>
              </a:lnSpc>
            </a:pPr>
            <a:r>
              <a:rPr lang="en-US" sz="2400" b="1" dirty="0">
                <a:solidFill>
                  <a:schemeClr val="bg1"/>
                </a:solidFill>
              </a:rPr>
              <a:t>Course </a:t>
            </a:r>
          </a:p>
          <a:p>
            <a:pPr algn="ctr">
              <a:lnSpc>
                <a:spcPts val="2000"/>
              </a:lnSpc>
            </a:pPr>
            <a:r>
              <a:rPr lang="en-US" sz="2400" b="1" dirty="0">
                <a:solidFill>
                  <a:schemeClr val="bg1"/>
                </a:solidFill>
              </a:rPr>
              <a:t>Exclusive</a:t>
            </a:r>
          </a:p>
        </p:txBody>
      </p:sp>
      <p:grpSp>
        <p:nvGrpSpPr>
          <p:cNvPr id="29" name="Group 28">
            <a:extLst>
              <a:ext uri="{FF2B5EF4-FFF2-40B4-BE49-F238E27FC236}">
                <a16:creationId xmlns:a16="http://schemas.microsoft.com/office/drawing/2014/main" id="{61A864AA-A4EF-4784-B9D9-83B5811A96DE}"/>
              </a:ext>
            </a:extLst>
          </p:cNvPr>
          <p:cNvGrpSpPr/>
          <p:nvPr userDrawn="1"/>
        </p:nvGrpSpPr>
        <p:grpSpPr>
          <a:xfrm>
            <a:off x="595835" y="438576"/>
            <a:ext cx="1230920" cy="1230920"/>
            <a:chOff x="9506969" y="854737"/>
            <a:chExt cx="1371227" cy="1371227"/>
          </a:xfrm>
        </p:grpSpPr>
        <p:sp>
          <p:nvSpPr>
            <p:cNvPr id="30" name="Oval 29">
              <a:extLst>
                <a:ext uri="{FF2B5EF4-FFF2-40B4-BE49-F238E27FC236}">
                  <a16:creationId xmlns:a16="http://schemas.microsoft.com/office/drawing/2014/main" id="{3BC7FEEE-28EC-4491-8750-4A28735B5611}"/>
                </a:ext>
              </a:extLst>
            </p:cNvPr>
            <p:cNvSpPr/>
            <p:nvPr/>
          </p:nvSpPr>
          <p:spPr>
            <a:xfrm>
              <a:off x="9629165" y="981260"/>
              <a:ext cx="1124631" cy="11246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5DBDCEA4-14AF-41FE-B290-A2ED738C5A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06969" y="854737"/>
              <a:ext cx="1371227" cy="1371227"/>
            </a:xfrm>
            <a:prstGeom prst="rect">
              <a:avLst/>
            </a:prstGeom>
          </p:spPr>
        </p:pic>
      </p:grpSp>
    </p:spTree>
    <p:extLst>
      <p:ext uri="{BB962C8B-B14F-4D97-AF65-F5344CB8AC3E}">
        <p14:creationId xmlns:p14="http://schemas.microsoft.com/office/powerpoint/2010/main" val="2960359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lide - One bloc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sp>
        <p:nvSpPr>
          <p:cNvPr id="5" name="Content Placeholder 2"/>
          <p:cNvSpPr>
            <a:spLocks noGrp="1"/>
          </p:cNvSpPr>
          <p:nvPr>
            <p:ph idx="1"/>
          </p:nvPr>
        </p:nvSpPr>
        <p:spPr>
          <a:xfrm>
            <a:off x="1046376" y="491890"/>
            <a:ext cx="10536024" cy="57128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194168" y="6346411"/>
            <a:ext cx="88900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91188" y="3692745"/>
            <a:ext cx="4525773" cy="396549"/>
          </a:xfrm>
        </p:spPr>
        <p:txBody>
          <a:bodyPr>
            <a:noAutofit/>
          </a:bodyPr>
          <a:lstStyle>
            <a:lvl1pPr>
              <a:defRPr sz="2400">
                <a:solidFill>
                  <a:schemeClr val="bg1"/>
                </a:solidFill>
              </a:defRPr>
            </a:lvl1pPr>
          </a:lstStyle>
          <a:p>
            <a:r>
              <a:rPr lang="en-US"/>
              <a:t>Click to edit Master title style</a:t>
            </a:r>
            <a:endParaRPr lang="en-US" dirty="0"/>
          </a:p>
        </p:txBody>
      </p:sp>
      <p:grpSp>
        <p:nvGrpSpPr>
          <p:cNvPr id="27" name="Group 26">
            <a:extLst>
              <a:ext uri="{FF2B5EF4-FFF2-40B4-BE49-F238E27FC236}">
                <a16:creationId xmlns:a16="http://schemas.microsoft.com/office/drawing/2014/main" id="{1C59F2E8-6155-4F83-9E5B-86709D76200E}"/>
              </a:ext>
            </a:extLst>
          </p:cNvPr>
          <p:cNvGrpSpPr/>
          <p:nvPr userDrawn="1"/>
        </p:nvGrpSpPr>
        <p:grpSpPr>
          <a:xfrm>
            <a:off x="9358423" y="6297011"/>
            <a:ext cx="2824173" cy="526446"/>
            <a:chOff x="9358423" y="6297011"/>
            <a:chExt cx="2824173" cy="526446"/>
          </a:xfrm>
        </p:grpSpPr>
        <p:pic>
          <p:nvPicPr>
            <p:cNvPr id="28" name="Picture 27" descr="vested.haslam-logo.png">
              <a:extLst>
                <a:ext uri="{FF2B5EF4-FFF2-40B4-BE49-F238E27FC236}">
                  <a16:creationId xmlns:a16="http://schemas.microsoft.com/office/drawing/2014/main" id="{F5429D2A-16AC-49BE-8D58-4D542556AA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29" name="TextBox 28">
              <a:extLst>
                <a:ext uri="{FF2B5EF4-FFF2-40B4-BE49-F238E27FC236}">
                  <a16:creationId xmlns:a16="http://schemas.microsoft.com/office/drawing/2014/main" id="{670313DB-F9E1-49FB-8A2A-C4D84DB4A7A1}"/>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9F57F138-A4BE-4F79-9EB8-6DEDEF39180A}"/>
              </a:ext>
            </a:extLst>
          </p:cNvPr>
          <p:cNvSpPr>
            <a:spLocks noGrp="1"/>
          </p:cNvSpPr>
          <p:nvPr>
            <p:ph type="body" sz="quarter" idx="16" hasCustomPrompt="1"/>
          </p:nvPr>
        </p:nvSpPr>
        <p:spPr>
          <a:xfrm>
            <a:off x="1039368"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lide - Two Block Side by Sid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504022" y="685800"/>
            <a:ext cx="4706522" cy="54597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1179576" y="685800"/>
            <a:ext cx="4703713" cy="54597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Text Placeholder 10">
            <a:extLst>
              <a:ext uri="{FF2B5EF4-FFF2-40B4-BE49-F238E27FC236}">
                <a16:creationId xmlns:a16="http://schemas.microsoft.com/office/drawing/2014/main" id="{6B38A8E9-613D-4574-A8AF-BC8208FEA59B}"/>
              </a:ext>
            </a:extLst>
          </p:cNvPr>
          <p:cNvSpPr>
            <a:spLocks noGrp="1"/>
          </p:cNvSpPr>
          <p:nvPr>
            <p:ph type="body" sz="quarter" idx="17" hasCustomPrompt="1"/>
          </p:nvPr>
        </p:nvSpPr>
        <p:spPr>
          <a:xfrm>
            <a:off x="1167384"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908699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ase Slide - Phot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7" name="Picture Placeholder 4">
            <a:extLst>
              <a:ext uri="{FF2B5EF4-FFF2-40B4-BE49-F238E27FC236}">
                <a16:creationId xmlns:a16="http://schemas.microsoft.com/office/drawing/2014/main" id="{C290CCA7-D769-4CEB-97E8-B87ADF10C122}"/>
              </a:ext>
            </a:extLst>
          </p:cNvPr>
          <p:cNvSpPr>
            <a:spLocks noGrp="1" noChangeAspect="1"/>
          </p:cNvSpPr>
          <p:nvPr>
            <p:ph type="pic" sz="quarter" idx="25"/>
          </p:nvPr>
        </p:nvSpPr>
        <p:spPr>
          <a:xfrm>
            <a:off x="1005840" y="1078995"/>
            <a:ext cx="10144760" cy="4846311"/>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
        <p:nvSpPr>
          <p:cNvPr id="3" name="Text Placeholder 2">
            <a:extLst>
              <a:ext uri="{FF2B5EF4-FFF2-40B4-BE49-F238E27FC236}">
                <a16:creationId xmlns:a16="http://schemas.microsoft.com/office/drawing/2014/main" id="{0AAAC6F7-B434-44AD-A38E-2E25808D5CCF}"/>
              </a:ext>
            </a:extLst>
          </p:cNvPr>
          <p:cNvSpPr>
            <a:spLocks noGrp="1"/>
          </p:cNvSpPr>
          <p:nvPr>
            <p:ph type="body" sz="quarter" idx="26"/>
          </p:nvPr>
        </p:nvSpPr>
        <p:spPr>
          <a:xfrm>
            <a:off x="877188" y="320548"/>
            <a:ext cx="6744788" cy="506348"/>
          </a:xfrm>
        </p:spPr>
        <p:txBody>
          <a:bodyPr/>
          <a:lstStyle>
            <a:lvl1pPr marL="0" indent="0">
              <a:buNone/>
              <a:defRPr/>
            </a:lvl1pPr>
          </a:lstStyle>
          <a:p>
            <a:pPr lvl="0"/>
            <a:r>
              <a:rPr lang="en-US"/>
              <a:t>Click to edit Master text styles</a:t>
            </a:r>
          </a:p>
        </p:txBody>
      </p:sp>
      <p:grpSp>
        <p:nvGrpSpPr>
          <p:cNvPr id="28" name="Group 27">
            <a:extLst>
              <a:ext uri="{FF2B5EF4-FFF2-40B4-BE49-F238E27FC236}">
                <a16:creationId xmlns:a16="http://schemas.microsoft.com/office/drawing/2014/main" id="{7780E190-1898-4261-9EC3-231BC1B1846A}"/>
              </a:ext>
            </a:extLst>
          </p:cNvPr>
          <p:cNvGrpSpPr/>
          <p:nvPr userDrawn="1"/>
        </p:nvGrpSpPr>
        <p:grpSpPr>
          <a:xfrm>
            <a:off x="9358423" y="6297011"/>
            <a:ext cx="2824173" cy="526446"/>
            <a:chOff x="9358423" y="6297011"/>
            <a:chExt cx="2824173" cy="526446"/>
          </a:xfrm>
        </p:grpSpPr>
        <p:pic>
          <p:nvPicPr>
            <p:cNvPr id="29" name="Picture 28" descr="vested.haslam-logo.png">
              <a:extLst>
                <a:ext uri="{FF2B5EF4-FFF2-40B4-BE49-F238E27FC236}">
                  <a16:creationId xmlns:a16="http://schemas.microsoft.com/office/drawing/2014/main" id="{0171B13A-6367-413C-81FD-9B4E2E30B46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30" name="TextBox 29">
              <a:extLst>
                <a:ext uri="{FF2B5EF4-FFF2-40B4-BE49-F238E27FC236}">
                  <a16:creationId xmlns:a16="http://schemas.microsoft.com/office/drawing/2014/main" id="{BD9ABA33-3BE9-4CC2-B1F8-35FEBBBDC998}"/>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19B292A9-12D0-4852-BD56-E8B1A8000B93}"/>
              </a:ext>
            </a:extLst>
          </p:cNvPr>
          <p:cNvSpPr>
            <a:spLocks noGrp="1"/>
          </p:cNvSpPr>
          <p:nvPr>
            <p:ph type="body" sz="quarter" idx="16" hasCustomPrompt="1"/>
          </p:nvPr>
        </p:nvSpPr>
        <p:spPr>
          <a:xfrm>
            <a:off x="920496" y="6245731"/>
            <a:ext cx="3965552" cy="215444"/>
          </a:xfrm>
        </p:spPr>
        <p:txBody>
          <a:bodyPr>
            <a:noAutofit/>
          </a:bodyPr>
          <a:lstStyle>
            <a:lvl1pPr marL="0" indent="0">
              <a:buNone/>
              <a:defRPr sz="1000" i="1"/>
            </a:lvl1pPr>
          </a:lstStyle>
          <a:p>
            <a:r>
              <a:rPr lang="en-US" sz="1000" i="1" dirty="0"/>
              <a:t>Source of photo: </a:t>
            </a:r>
            <a:endParaRPr lang="en-US" dirty="0"/>
          </a:p>
        </p:txBody>
      </p:sp>
    </p:spTree>
    <p:extLst>
      <p:ext uri="{BB962C8B-B14F-4D97-AF65-F5344CB8AC3E}">
        <p14:creationId xmlns:p14="http://schemas.microsoft.com/office/powerpoint/2010/main" val="3253392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ase Slide -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1642907"/>
            <a:ext cx="5347577" cy="450529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3" name="Rectangle 12"/>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2046822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ase Slide - Content and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404501"/>
            <a:ext cx="5347577" cy="5743700"/>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1484378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ase Slide - Two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F46F772-C171-423F-8379-3E0A98D79D14}"/>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6EADAEE-2A82-4CCB-822F-A2C22FA2DB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E82D0B91-F17D-4121-828C-65DBFEB5ED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62639F6-C80B-4FBD-953B-12CA3AC297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sp>
        <p:nvSpPr>
          <p:cNvPr id="27" name="Rectangle 26">
            <a:extLst>
              <a:ext uri="{FF2B5EF4-FFF2-40B4-BE49-F238E27FC236}">
                <a16:creationId xmlns:a16="http://schemas.microsoft.com/office/drawing/2014/main" id="{0F85B1D7-4198-4C1C-A033-C1782C510D5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8" name="TextBox 27">
            <a:extLst>
              <a:ext uri="{FF2B5EF4-FFF2-40B4-BE49-F238E27FC236}">
                <a16:creationId xmlns:a16="http://schemas.microsoft.com/office/drawing/2014/main" id="{3CCFB9D0-5178-4EB4-87FF-A7D26E2B2FE2}"/>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9" name="Straight Connector 28">
            <a:extLst>
              <a:ext uri="{FF2B5EF4-FFF2-40B4-BE49-F238E27FC236}">
                <a16:creationId xmlns:a16="http://schemas.microsoft.com/office/drawing/2014/main" id="{81906A66-3855-4E86-B35E-A83FF2CDFEC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C9DEA5-83F7-4164-8FAE-DA2186B23B21}"/>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CE17F1E-D7BD-4D9F-9019-44045B69AEE0}"/>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itle 33">
            <a:extLst>
              <a:ext uri="{FF2B5EF4-FFF2-40B4-BE49-F238E27FC236}">
                <a16:creationId xmlns:a16="http://schemas.microsoft.com/office/drawing/2014/main" id="{CCAF3F22-CE78-44CC-A77B-AAB9B07F6055}"/>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13" name="Text Placeholder 7"/>
          <p:cNvSpPr>
            <a:spLocks noGrp="1"/>
          </p:cNvSpPr>
          <p:nvPr>
            <p:ph type="body" sz="quarter" idx="12" hasCustomPrompt="1"/>
          </p:nvPr>
        </p:nvSpPr>
        <p:spPr>
          <a:xfrm>
            <a:off x="4869180" y="4071663"/>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4868229" y="4584841"/>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4973216" y="689901"/>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8422265" y="97946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8318229" y="4365287"/>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8317279" y="4878465"/>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33" name="Slide Number Placeholder 6">
            <a:extLst>
              <a:ext uri="{FF2B5EF4-FFF2-40B4-BE49-F238E27FC236}">
                <a16:creationId xmlns:a16="http://schemas.microsoft.com/office/drawing/2014/main" id="{22BF31EA-D3F9-428D-8A76-B3307ED4CE79}"/>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ext Placeholder 35">
            <a:extLst>
              <a:ext uri="{FF2B5EF4-FFF2-40B4-BE49-F238E27FC236}">
                <a16:creationId xmlns:a16="http://schemas.microsoft.com/office/drawing/2014/main" id="{935D52DD-F252-4D5B-8C62-26AA53A4319F}"/>
              </a:ext>
            </a:extLst>
          </p:cNvPr>
          <p:cNvSpPr>
            <a:spLocks noGrp="1"/>
          </p:cNvSpPr>
          <p:nvPr>
            <p:ph type="body" sz="quarter" idx="19" hasCustomPrompt="1"/>
          </p:nvPr>
        </p:nvSpPr>
        <p:spPr>
          <a:xfrm>
            <a:off x="4868229" y="3828776"/>
            <a:ext cx="3383280" cy="215444"/>
          </a:xfrm>
        </p:spPr>
        <p:txBody>
          <a:bodyPr>
            <a:normAutofit/>
          </a:bodyPr>
          <a:lstStyle>
            <a:lvl1pPr marL="0" indent="0" algn="r">
              <a:buNone/>
              <a:defRPr sz="1000" i="1"/>
            </a:lvl1pPr>
          </a:lstStyle>
          <a:p>
            <a:pPr lvl="0"/>
            <a:r>
              <a:rPr lang="en-US" dirty="0"/>
              <a:t>Source of Photo</a:t>
            </a:r>
          </a:p>
        </p:txBody>
      </p:sp>
      <p:grpSp>
        <p:nvGrpSpPr>
          <p:cNvPr id="22" name="Group 21">
            <a:extLst>
              <a:ext uri="{FF2B5EF4-FFF2-40B4-BE49-F238E27FC236}">
                <a16:creationId xmlns:a16="http://schemas.microsoft.com/office/drawing/2014/main" id="{7CFBFD0A-2B90-4723-BBE0-5CB5D1E0C9DB}"/>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5E1CD218-8CF7-4375-84B0-C9CA6476DC1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35" name="TextBox 34">
              <a:extLst>
                <a:ext uri="{FF2B5EF4-FFF2-40B4-BE49-F238E27FC236}">
                  <a16:creationId xmlns:a16="http://schemas.microsoft.com/office/drawing/2014/main" id="{AA51A97E-A9E3-4635-8087-2E72C87E66B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36" name="Rectangle 35">
            <a:extLst>
              <a:ext uri="{FF2B5EF4-FFF2-40B4-BE49-F238E27FC236}">
                <a16:creationId xmlns:a16="http://schemas.microsoft.com/office/drawing/2014/main" id="{47C6CE3F-1FCD-4C8A-BBF5-B0D818104AE7}"/>
              </a:ext>
            </a:extLst>
          </p:cNvPr>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37" name="Text Placeholder 35">
            <a:extLst>
              <a:ext uri="{FF2B5EF4-FFF2-40B4-BE49-F238E27FC236}">
                <a16:creationId xmlns:a16="http://schemas.microsoft.com/office/drawing/2014/main" id="{EDACB602-E028-4D23-9B05-F497E7709A51}"/>
              </a:ext>
            </a:extLst>
          </p:cNvPr>
          <p:cNvSpPr>
            <a:spLocks noGrp="1"/>
          </p:cNvSpPr>
          <p:nvPr>
            <p:ph type="body" sz="quarter" idx="20" hasCustomPrompt="1"/>
          </p:nvPr>
        </p:nvSpPr>
        <p:spPr>
          <a:xfrm>
            <a:off x="8316328" y="4130126"/>
            <a:ext cx="3383280" cy="215444"/>
          </a:xfrm>
        </p:spPr>
        <p:txBody>
          <a:bodyPr>
            <a:normAutofit/>
          </a:bodyPr>
          <a:lstStyle>
            <a:lvl1pPr marL="0" indent="0" algn="r">
              <a:buNone/>
              <a:defRPr sz="1000" i="1"/>
            </a:lvl1pPr>
          </a:lstStyle>
          <a:p>
            <a:pPr lvl="0"/>
            <a:r>
              <a:rPr lang="en-US" dirty="0"/>
              <a:t>Source of Photo</a:t>
            </a:r>
          </a:p>
        </p:txBody>
      </p:sp>
      <p:sp>
        <p:nvSpPr>
          <p:cNvPr id="3" name="Text Placeholder 2">
            <a:extLst>
              <a:ext uri="{FF2B5EF4-FFF2-40B4-BE49-F238E27FC236}">
                <a16:creationId xmlns:a16="http://schemas.microsoft.com/office/drawing/2014/main" id="{26290E04-870B-4B67-AE96-5A837D59E8EA}"/>
              </a:ext>
            </a:extLst>
          </p:cNvPr>
          <p:cNvSpPr>
            <a:spLocks noGrp="1"/>
          </p:cNvSpPr>
          <p:nvPr>
            <p:ph type="body" sz="quarter" idx="21"/>
          </p:nvPr>
        </p:nvSpPr>
        <p:spPr>
          <a:xfrm>
            <a:off x="915924" y="1417574"/>
            <a:ext cx="3629025" cy="463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26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tine - Quote">
    <p:spTree>
      <p:nvGrpSpPr>
        <p:cNvPr id="1" name=""/>
        <p:cNvGrpSpPr/>
        <p:nvPr/>
      </p:nvGrpSpPr>
      <p:grpSpPr>
        <a:xfrm>
          <a:off x="0" y="0"/>
          <a:ext cx="0" cy="0"/>
          <a:chOff x="0" y="0"/>
          <a:chExt cx="0" cy="0"/>
        </a:xfrm>
      </p:grpSpPr>
      <p:sp>
        <p:nvSpPr>
          <p:cNvPr id="4" name="Rectangle 3"/>
          <p:cNvSpPr/>
          <p:nvPr userDrawn="1"/>
        </p:nvSpPr>
        <p:spPr>
          <a:xfrm>
            <a:off x="0" y="0"/>
            <a:ext cx="12192000" cy="5982338"/>
          </a:xfrm>
          <a:prstGeom prst="rect">
            <a:avLst/>
          </a:prstGeom>
          <a:solidFill>
            <a:srgbClr val="F7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9097"/>
              </a:solidFill>
              <a:latin typeface="Arial"/>
            </a:endParaRPr>
          </a:p>
        </p:txBody>
      </p:sp>
      <p:sp>
        <p:nvSpPr>
          <p:cNvPr id="7" name="Content Placeholder 2"/>
          <p:cNvSpPr>
            <a:spLocks noGrp="1"/>
          </p:cNvSpPr>
          <p:nvPr>
            <p:ph idx="1"/>
          </p:nvPr>
        </p:nvSpPr>
        <p:spPr>
          <a:xfrm>
            <a:off x="609601" y="1219201"/>
            <a:ext cx="5663183" cy="3633280"/>
          </a:xfrm>
          <a:prstGeom prst="rect">
            <a:avLst/>
          </a:prstGeom>
        </p:spPr>
        <p:txBody>
          <a:bodyPr>
            <a:normAutofit/>
          </a:bodyPr>
          <a:lstStyle>
            <a:lvl1pPr marL="0" indent="0">
              <a:buNone/>
              <a:defRPr sz="3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ECE76944-5138-43BC-8223-2F3E0AABF80A}"/>
              </a:ext>
            </a:extLst>
          </p:cNvPr>
          <p:cNvSpPr>
            <a:spLocks noGrp="1"/>
          </p:cNvSpPr>
          <p:nvPr>
            <p:ph type="pic" sz="quarter" idx="18"/>
          </p:nvPr>
        </p:nvSpPr>
        <p:spPr>
          <a:xfrm rot="538321">
            <a:off x="6712338" y="659626"/>
            <a:ext cx="4827548" cy="4854779"/>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Tree>
    <p:extLst>
      <p:ext uri="{BB962C8B-B14F-4D97-AF65-F5344CB8AC3E}">
        <p14:creationId xmlns:p14="http://schemas.microsoft.com/office/powerpoint/2010/main" val="3784033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lide - Three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1170387" y="4046004"/>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1168486" y="4559182"/>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1207025" y="925382"/>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4902405" y="1091246"/>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4903634" y="4194783"/>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4901733" y="4707961"/>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Picture Placeholder 4"/>
          <p:cNvSpPr>
            <a:spLocks noGrp="1"/>
          </p:cNvSpPr>
          <p:nvPr>
            <p:ph type="pic" sz="quarter" idx="18" hasCustomPrompt="1"/>
          </p:nvPr>
        </p:nvSpPr>
        <p:spPr>
          <a:xfrm>
            <a:off x="8597783" y="968533"/>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2" name="Text Placeholder 7"/>
          <p:cNvSpPr>
            <a:spLocks noGrp="1"/>
          </p:cNvSpPr>
          <p:nvPr>
            <p:ph type="body" sz="quarter" idx="19" hasCustomPrompt="1"/>
          </p:nvPr>
        </p:nvSpPr>
        <p:spPr>
          <a:xfrm>
            <a:off x="8417590" y="4111125"/>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3" name="Text Placeholder 9"/>
          <p:cNvSpPr>
            <a:spLocks noGrp="1"/>
          </p:cNvSpPr>
          <p:nvPr>
            <p:ph type="body" sz="quarter" idx="20" hasCustomPrompt="1"/>
          </p:nvPr>
        </p:nvSpPr>
        <p:spPr>
          <a:xfrm>
            <a:off x="8415689" y="4623190"/>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1179592" y="3760022"/>
            <a:ext cx="2926080" cy="266265"/>
          </a:xfrm>
        </p:spPr>
        <p:txBody>
          <a:bodyPr>
            <a:normAutofit/>
          </a:bodyPr>
          <a:lstStyle>
            <a:lvl1pPr marL="0" indent="0" algn="r">
              <a:buNone/>
              <a:defRPr sz="1000" i="1"/>
            </a:lvl1pPr>
          </a:lstStyle>
          <a:p>
            <a:pPr lvl="0"/>
            <a:r>
              <a:rPr lang="en-US" dirty="0"/>
              <a:t>Source of Photo</a:t>
            </a:r>
          </a:p>
        </p:txBody>
      </p:sp>
      <p:sp>
        <p:nvSpPr>
          <p:cNvPr id="26" name="Text Placeholder 35">
            <a:extLst>
              <a:ext uri="{FF2B5EF4-FFF2-40B4-BE49-F238E27FC236}">
                <a16:creationId xmlns:a16="http://schemas.microsoft.com/office/drawing/2014/main" id="{5641CAA9-A1BF-420E-BEBF-34F233369CF3}"/>
              </a:ext>
            </a:extLst>
          </p:cNvPr>
          <p:cNvSpPr>
            <a:spLocks noGrp="1"/>
          </p:cNvSpPr>
          <p:nvPr>
            <p:ph type="body" sz="quarter" idx="23" hasCustomPrompt="1"/>
          </p:nvPr>
        </p:nvSpPr>
        <p:spPr>
          <a:xfrm>
            <a:off x="4907239" y="3912422"/>
            <a:ext cx="2926080" cy="266265"/>
          </a:xfrm>
        </p:spPr>
        <p:txBody>
          <a:bodyPr>
            <a:normAutofit/>
          </a:bodyPr>
          <a:lstStyle>
            <a:lvl1pPr marL="0" indent="0" algn="r">
              <a:buNone/>
              <a:defRPr sz="1000" i="1"/>
            </a:lvl1pPr>
          </a:lstStyle>
          <a:p>
            <a:pPr lvl="0"/>
            <a:r>
              <a:rPr lang="en-US" dirty="0"/>
              <a:t>Source of Photo</a:t>
            </a:r>
          </a:p>
        </p:txBody>
      </p:sp>
      <p:sp>
        <p:nvSpPr>
          <p:cNvPr id="27" name="Text Placeholder 35">
            <a:extLst>
              <a:ext uri="{FF2B5EF4-FFF2-40B4-BE49-F238E27FC236}">
                <a16:creationId xmlns:a16="http://schemas.microsoft.com/office/drawing/2014/main" id="{5B0293CE-6C7F-4E05-A18E-6E7BB639B8FA}"/>
              </a:ext>
            </a:extLst>
          </p:cNvPr>
          <p:cNvSpPr>
            <a:spLocks noGrp="1"/>
          </p:cNvSpPr>
          <p:nvPr>
            <p:ph type="body" sz="quarter" idx="24" hasCustomPrompt="1"/>
          </p:nvPr>
        </p:nvSpPr>
        <p:spPr>
          <a:xfrm>
            <a:off x="8405778" y="3823087"/>
            <a:ext cx="29260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1698637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 Slide - Four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960075" y="293958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958174" y="345275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996713" y="27615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969280" y="2653598"/>
            <a:ext cx="2468880" cy="266265"/>
          </a:xfrm>
        </p:spPr>
        <p:txBody>
          <a:bodyPr>
            <a:normAutofit/>
          </a:bodyPr>
          <a:lstStyle>
            <a:lvl1pPr marL="0" indent="0" algn="r">
              <a:buNone/>
              <a:defRPr sz="1000" i="1"/>
            </a:lvl1pPr>
          </a:lstStyle>
          <a:p>
            <a:pPr lvl="0"/>
            <a:r>
              <a:rPr lang="en-US" dirty="0"/>
              <a:t>Source of Photo</a:t>
            </a:r>
          </a:p>
        </p:txBody>
      </p:sp>
      <p:sp>
        <p:nvSpPr>
          <p:cNvPr id="24" name="Text Placeholder 7">
            <a:extLst>
              <a:ext uri="{FF2B5EF4-FFF2-40B4-BE49-F238E27FC236}">
                <a16:creationId xmlns:a16="http://schemas.microsoft.com/office/drawing/2014/main" id="{815E706F-8C94-4511-B222-A14DAFBAB376}"/>
              </a:ext>
            </a:extLst>
          </p:cNvPr>
          <p:cNvSpPr>
            <a:spLocks noGrp="1"/>
          </p:cNvSpPr>
          <p:nvPr>
            <p:ph type="body" sz="quarter" idx="23" hasCustomPrompt="1"/>
          </p:nvPr>
        </p:nvSpPr>
        <p:spPr>
          <a:xfrm>
            <a:off x="3542816" y="4661749"/>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5" name="Text Placeholder 9">
            <a:extLst>
              <a:ext uri="{FF2B5EF4-FFF2-40B4-BE49-F238E27FC236}">
                <a16:creationId xmlns:a16="http://schemas.microsoft.com/office/drawing/2014/main" id="{8BA28241-4BB3-40EC-85C5-4E7E599BCECC}"/>
              </a:ext>
            </a:extLst>
          </p:cNvPr>
          <p:cNvSpPr>
            <a:spLocks noGrp="1"/>
          </p:cNvSpPr>
          <p:nvPr>
            <p:ph type="body" sz="quarter" idx="24" hasCustomPrompt="1"/>
          </p:nvPr>
        </p:nvSpPr>
        <p:spPr>
          <a:xfrm>
            <a:off x="3540915" y="5174927"/>
            <a:ext cx="2468880" cy="973273"/>
          </a:xfrm>
          <a:prstGeom prst="rect">
            <a:avLst/>
          </a:prstGeom>
        </p:spPr>
        <p:txBody>
          <a:bodyPr>
            <a:normAutofit/>
          </a:bodyPr>
          <a:lstStyle>
            <a:lvl1pPr marL="0" indent="0" algn="l">
              <a:buNone/>
              <a:defRPr sz="1800" b="1" i="0">
                <a:solidFill>
                  <a:srgbClr val="5C5C5C"/>
                </a:solidFill>
              </a:defRPr>
            </a:lvl1pPr>
          </a:lstStyle>
          <a:p>
            <a:pPr lvl="0"/>
            <a:r>
              <a:rPr lang="en-US" i="1" dirty="0"/>
              <a:t>Click to add text</a:t>
            </a:r>
            <a:endParaRPr lang="en-US" dirty="0"/>
          </a:p>
        </p:txBody>
      </p:sp>
      <p:sp>
        <p:nvSpPr>
          <p:cNvPr id="36" name="Picture Placeholder 4">
            <a:extLst>
              <a:ext uri="{FF2B5EF4-FFF2-40B4-BE49-F238E27FC236}">
                <a16:creationId xmlns:a16="http://schemas.microsoft.com/office/drawing/2014/main" id="{9F185EAC-E1F6-4FC2-988C-298DE548DCEE}"/>
              </a:ext>
            </a:extLst>
          </p:cNvPr>
          <p:cNvSpPr>
            <a:spLocks noGrp="1"/>
          </p:cNvSpPr>
          <p:nvPr>
            <p:ph type="pic" sz="quarter" idx="25" hasCustomPrompt="1"/>
          </p:nvPr>
        </p:nvSpPr>
        <p:spPr>
          <a:xfrm>
            <a:off x="3579454" y="1998327"/>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b="0"/>
            </a:lvl1pPr>
          </a:lstStyle>
          <a:p>
            <a:r>
              <a:rPr lang="en-US" dirty="0"/>
              <a:t>Photo of Person</a:t>
            </a:r>
          </a:p>
        </p:txBody>
      </p:sp>
      <p:sp>
        <p:nvSpPr>
          <p:cNvPr id="37" name="Text Placeholder 35">
            <a:extLst>
              <a:ext uri="{FF2B5EF4-FFF2-40B4-BE49-F238E27FC236}">
                <a16:creationId xmlns:a16="http://schemas.microsoft.com/office/drawing/2014/main" id="{38D4D615-0E54-463F-A4BA-0A6C0DEC08FD}"/>
              </a:ext>
            </a:extLst>
          </p:cNvPr>
          <p:cNvSpPr>
            <a:spLocks noGrp="1"/>
          </p:cNvSpPr>
          <p:nvPr>
            <p:ph type="body" sz="quarter" idx="26" hasCustomPrompt="1"/>
          </p:nvPr>
        </p:nvSpPr>
        <p:spPr>
          <a:xfrm>
            <a:off x="3552021" y="4375767"/>
            <a:ext cx="2468880" cy="266265"/>
          </a:xfrm>
        </p:spPr>
        <p:txBody>
          <a:bodyPr>
            <a:normAutofit/>
          </a:bodyPr>
          <a:lstStyle>
            <a:lvl1pPr marL="0" indent="0" algn="r">
              <a:buNone/>
              <a:defRPr sz="1000" b="1" i="1"/>
            </a:lvl1pPr>
          </a:lstStyle>
          <a:p>
            <a:pPr lvl="0"/>
            <a:r>
              <a:rPr lang="en-US" dirty="0"/>
              <a:t>Source of Photo</a:t>
            </a:r>
          </a:p>
        </p:txBody>
      </p:sp>
      <p:sp>
        <p:nvSpPr>
          <p:cNvPr id="38" name="Text Placeholder 7">
            <a:extLst>
              <a:ext uri="{FF2B5EF4-FFF2-40B4-BE49-F238E27FC236}">
                <a16:creationId xmlns:a16="http://schemas.microsoft.com/office/drawing/2014/main" id="{FEA80C0F-9D31-480D-946F-9E872DCEBFD9}"/>
              </a:ext>
            </a:extLst>
          </p:cNvPr>
          <p:cNvSpPr>
            <a:spLocks noGrp="1"/>
          </p:cNvSpPr>
          <p:nvPr>
            <p:ph type="body" sz="quarter" idx="27" hasCustomPrompt="1"/>
          </p:nvPr>
        </p:nvSpPr>
        <p:spPr>
          <a:xfrm>
            <a:off x="6499377" y="3236097"/>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9" name="Text Placeholder 9">
            <a:extLst>
              <a:ext uri="{FF2B5EF4-FFF2-40B4-BE49-F238E27FC236}">
                <a16:creationId xmlns:a16="http://schemas.microsoft.com/office/drawing/2014/main" id="{B50F94ED-B79B-41A1-8645-DACD03D7AA7C}"/>
              </a:ext>
            </a:extLst>
          </p:cNvPr>
          <p:cNvSpPr>
            <a:spLocks noGrp="1"/>
          </p:cNvSpPr>
          <p:nvPr>
            <p:ph type="body" sz="quarter" idx="28" hasCustomPrompt="1"/>
          </p:nvPr>
        </p:nvSpPr>
        <p:spPr>
          <a:xfrm>
            <a:off x="6497476" y="3749275"/>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0" name="Picture Placeholder 4">
            <a:extLst>
              <a:ext uri="{FF2B5EF4-FFF2-40B4-BE49-F238E27FC236}">
                <a16:creationId xmlns:a16="http://schemas.microsoft.com/office/drawing/2014/main" id="{9E02C067-669A-4FA5-96F1-A827EE013ED6}"/>
              </a:ext>
            </a:extLst>
          </p:cNvPr>
          <p:cNvSpPr>
            <a:spLocks noGrp="1"/>
          </p:cNvSpPr>
          <p:nvPr>
            <p:ph type="pic" sz="quarter" idx="29" hasCustomPrompt="1"/>
          </p:nvPr>
        </p:nvSpPr>
        <p:spPr>
          <a:xfrm>
            <a:off x="6536015" y="572675"/>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1" name="Text Placeholder 35">
            <a:extLst>
              <a:ext uri="{FF2B5EF4-FFF2-40B4-BE49-F238E27FC236}">
                <a16:creationId xmlns:a16="http://schemas.microsoft.com/office/drawing/2014/main" id="{EB043BFD-0E3B-4B02-967A-B21FF116F643}"/>
              </a:ext>
            </a:extLst>
          </p:cNvPr>
          <p:cNvSpPr>
            <a:spLocks noGrp="1"/>
          </p:cNvSpPr>
          <p:nvPr>
            <p:ph type="body" sz="quarter" idx="30" hasCustomPrompt="1"/>
          </p:nvPr>
        </p:nvSpPr>
        <p:spPr>
          <a:xfrm>
            <a:off x="6508582" y="2950115"/>
            <a:ext cx="2468880" cy="266265"/>
          </a:xfrm>
        </p:spPr>
        <p:txBody>
          <a:bodyPr>
            <a:normAutofit/>
          </a:bodyPr>
          <a:lstStyle>
            <a:lvl1pPr marL="0" indent="0" algn="r">
              <a:buNone/>
              <a:defRPr sz="1000" i="1"/>
            </a:lvl1pPr>
          </a:lstStyle>
          <a:p>
            <a:pPr lvl="0"/>
            <a:r>
              <a:rPr lang="en-US" dirty="0"/>
              <a:t>Source of Photo</a:t>
            </a:r>
          </a:p>
        </p:txBody>
      </p:sp>
      <p:sp>
        <p:nvSpPr>
          <p:cNvPr id="42" name="Text Placeholder 7">
            <a:extLst>
              <a:ext uri="{FF2B5EF4-FFF2-40B4-BE49-F238E27FC236}">
                <a16:creationId xmlns:a16="http://schemas.microsoft.com/office/drawing/2014/main" id="{C4EB38A7-8C8B-43C5-8F8E-F7FA9DCADE37}"/>
              </a:ext>
            </a:extLst>
          </p:cNvPr>
          <p:cNvSpPr>
            <a:spLocks noGrp="1"/>
          </p:cNvSpPr>
          <p:nvPr>
            <p:ph type="body" sz="quarter" idx="31" hasCustomPrompt="1"/>
          </p:nvPr>
        </p:nvSpPr>
        <p:spPr>
          <a:xfrm>
            <a:off x="9346208" y="469339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43" name="Text Placeholder 9">
            <a:extLst>
              <a:ext uri="{FF2B5EF4-FFF2-40B4-BE49-F238E27FC236}">
                <a16:creationId xmlns:a16="http://schemas.microsoft.com/office/drawing/2014/main" id="{4E5A71BD-B108-47E9-87D7-552F3CE04811}"/>
              </a:ext>
            </a:extLst>
          </p:cNvPr>
          <p:cNvSpPr>
            <a:spLocks noGrp="1"/>
          </p:cNvSpPr>
          <p:nvPr>
            <p:ph type="body" sz="quarter" idx="32" hasCustomPrompt="1"/>
          </p:nvPr>
        </p:nvSpPr>
        <p:spPr>
          <a:xfrm>
            <a:off x="9344307" y="520656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4" name="Picture Placeholder 4">
            <a:extLst>
              <a:ext uri="{FF2B5EF4-FFF2-40B4-BE49-F238E27FC236}">
                <a16:creationId xmlns:a16="http://schemas.microsoft.com/office/drawing/2014/main" id="{9998DB40-5A3C-4C51-BD3A-4D79BEDD4B0D}"/>
              </a:ext>
            </a:extLst>
          </p:cNvPr>
          <p:cNvSpPr>
            <a:spLocks noGrp="1"/>
          </p:cNvSpPr>
          <p:nvPr>
            <p:ph type="pic" sz="quarter" idx="33" hasCustomPrompt="1"/>
          </p:nvPr>
        </p:nvSpPr>
        <p:spPr>
          <a:xfrm>
            <a:off x="9382846" y="202996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5" name="Text Placeholder 35">
            <a:extLst>
              <a:ext uri="{FF2B5EF4-FFF2-40B4-BE49-F238E27FC236}">
                <a16:creationId xmlns:a16="http://schemas.microsoft.com/office/drawing/2014/main" id="{43EFA305-83D2-48CE-BC7C-1FD1CB8A0F69}"/>
              </a:ext>
            </a:extLst>
          </p:cNvPr>
          <p:cNvSpPr>
            <a:spLocks noGrp="1"/>
          </p:cNvSpPr>
          <p:nvPr>
            <p:ph type="body" sz="quarter" idx="34" hasCustomPrompt="1"/>
          </p:nvPr>
        </p:nvSpPr>
        <p:spPr>
          <a:xfrm>
            <a:off x="9355413" y="4407408"/>
            <a:ext cx="24688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2734494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lide - Photo &amp; Tex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Picture Placeholder 4">
            <a:extLst>
              <a:ext uri="{FF2B5EF4-FFF2-40B4-BE49-F238E27FC236}">
                <a16:creationId xmlns:a16="http://schemas.microsoft.com/office/drawing/2014/main" id="{3A14E78C-20AF-4815-9BB4-F746BBB412DA}"/>
              </a:ext>
            </a:extLst>
          </p:cNvPr>
          <p:cNvSpPr>
            <a:spLocks noGrp="1"/>
          </p:cNvSpPr>
          <p:nvPr>
            <p:ph type="pic" sz="quarter" idx="14"/>
          </p:nvPr>
        </p:nvSpPr>
        <p:spPr>
          <a:xfrm>
            <a:off x="1299721" y="709153"/>
            <a:ext cx="4381761" cy="5426030"/>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dirty="0"/>
              <a:t>Click icon to add picture</a:t>
            </a:r>
          </a:p>
        </p:txBody>
      </p:sp>
      <p:sp>
        <p:nvSpPr>
          <p:cNvPr id="14" name="Text Placeholder 10">
            <a:extLst>
              <a:ext uri="{FF2B5EF4-FFF2-40B4-BE49-F238E27FC236}">
                <a16:creationId xmlns:a16="http://schemas.microsoft.com/office/drawing/2014/main" id="{8812E0C0-FA9F-499E-AB3C-094EA67C170E}"/>
              </a:ext>
            </a:extLst>
          </p:cNvPr>
          <p:cNvSpPr>
            <a:spLocks noGrp="1"/>
          </p:cNvSpPr>
          <p:nvPr>
            <p:ph type="body" sz="quarter" idx="16" hasCustomPrompt="1"/>
          </p:nvPr>
        </p:nvSpPr>
        <p:spPr>
          <a:xfrm>
            <a:off x="11856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44873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ase Slide - Photo &amp; Text - Whit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pic>
        <p:nvPicPr>
          <p:cNvPr id="14" name="Picture 13">
            <a:extLst>
              <a:ext uri="{FF2B5EF4-FFF2-40B4-BE49-F238E27FC236}">
                <a16:creationId xmlns:a16="http://schemas.microsoft.com/office/drawing/2014/main" id="{26B22E7E-13C7-408C-A739-71E549DEC2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grpSp>
        <p:nvGrpSpPr>
          <p:cNvPr id="21" name="Group 20">
            <a:extLst>
              <a:ext uri="{FF2B5EF4-FFF2-40B4-BE49-F238E27FC236}">
                <a16:creationId xmlns:a16="http://schemas.microsoft.com/office/drawing/2014/main" id="{15520E40-CF1F-472E-B324-866F22CDE31E}"/>
              </a:ext>
            </a:extLst>
          </p:cNvPr>
          <p:cNvGrpSpPr/>
          <p:nvPr userDrawn="1"/>
        </p:nvGrpSpPr>
        <p:grpSpPr>
          <a:xfrm>
            <a:off x="9358423" y="6297011"/>
            <a:ext cx="2824173" cy="526446"/>
            <a:chOff x="9358423" y="6297011"/>
            <a:chExt cx="2824173" cy="526446"/>
          </a:xfrm>
        </p:grpSpPr>
        <p:pic>
          <p:nvPicPr>
            <p:cNvPr id="22" name="Picture 21" descr="vested.haslam-logo.png">
              <a:extLst>
                <a:ext uri="{FF2B5EF4-FFF2-40B4-BE49-F238E27FC236}">
                  <a16:creationId xmlns:a16="http://schemas.microsoft.com/office/drawing/2014/main" id="{B64BEAE1-5AB0-43F8-81B6-15768641A20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23" name="TextBox 22">
              <a:extLst>
                <a:ext uri="{FF2B5EF4-FFF2-40B4-BE49-F238E27FC236}">
                  <a16:creationId xmlns:a16="http://schemas.microsoft.com/office/drawing/2014/main" id="{EED59BB3-55C1-40BC-B8E9-80A04C47D8E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4" name="Content Placeholder 3">
            <a:extLst>
              <a:ext uri="{FF2B5EF4-FFF2-40B4-BE49-F238E27FC236}">
                <a16:creationId xmlns:a16="http://schemas.microsoft.com/office/drawing/2014/main" id="{1EFE7A7D-B1F7-40A9-B7FF-7C8B8693DED4}"/>
              </a:ext>
            </a:extLst>
          </p:cNvPr>
          <p:cNvSpPr>
            <a:spLocks noGrp="1"/>
          </p:cNvSpPr>
          <p:nvPr>
            <p:ph sz="quarter" idx="16"/>
          </p:nvPr>
        </p:nvSpPr>
        <p:spPr>
          <a:xfrm>
            <a:off x="981456"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0">
            <a:extLst>
              <a:ext uri="{FF2B5EF4-FFF2-40B4-BE49-F238E27FC236}">
                <a16:creationId xmlns:a16="http://schemas.microsoft.com/office/drawing/2014/main" id="{CC6175E9-770E-45B4-9035-BA975973F3DF}"/>
              </a:ext>
            </a:extLst>
          </p:cNvPr>
          <p:cNvSpPr>
            <a:spLocks noGrp="1"/>
          </p:cNvSpPr>
          <p:nvPr>
            <p:ph type="body" sz="quarter" idx="17" hasCustomPrompt="1"/>
          </p:nvPr>
        </p:nvSpPr>
        <p:spPr>
          <a:xfrm>
            <a:off x="9570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353907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lide - Two Block">
    <p:spTree>
      <p:nvGrpSpPr>
        <p:cNvPr id="1" name=""/>
        <p:cNvGrpSpPr/>
        <p:nvPr/>
      </p:nvGrpSpPr>
      <p:grpSpPr>
        <a:xfrm>
          <a:off x="0" y="0"/>
          <a:ext cx="0" cy="0"/>
          <a:chOff x="0" y="0"/>
          <a:chExt cx="0" cy="0"/>
        </a:xfrm>
      </p:grpSpPr>
      <p:sp>
        <p:nvSpPr>
          <p:cNvPr id="5" name="Content Placeholder 2"/>
          <p:cNvSpPr>
            <a:spLocks noGrp="1"/>
          </p:cNvSpPr>
          <p:nvPr>
            <p:ph idx="1"/>
          </p:nvPr>
        </p:nvSpPr>
        <p:spPr>
          <a:xfrm>
            <a:off x="923828" y="491891"/>
            <a:ext cx="10658572" cy="31894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23828" y="3681352"/>
            <a:ext cx="10667579" cy="258881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983B3877-A97E-40EA-92DD-41D1134064F6}"/>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0712E8A7-A467-47AD-9CA1-11EC7F573818}"/>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7" name="Straight Connector 16">
            <a:extLst>
              <a:ext uri="{FF2B5EF4-FFF2-40B4-BE49-F238E27FC236}">
                <a16:creationId xmlns:a16="http://schemas.microsoft.com/office/drawing/2014/main" id="{907F8BF3-C837-482A-A908-306E24442A1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D38BF7-3730-452F-B8ED-4F7EAF00580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D6C358C0-9E82-4C59-A2C5-A66ED8D8046B}"/>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33">
            <a:extLst>
              <a:ext uri="{FF2B5EF4-FFF2-40B4-BE49-F238E27FC236}">
                <a16:creationId xmlns:a16="http://schemas.microsoft.com/office/drawing/2014/main" id="{6B2729A3-960F-4900-A8F8-5C7BE344085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1" name="Slide Number Placeholder 6">
            <a:extLst>
              <a:ext uri="{FF2B5EF4-FFF2-40B4-BE49-F238E27FC236}">
                <a16:creationId xmlns:a16="http://schemas.microsoft.com/office/drawing/2014/main" id="{1C1843D0-10FC-431C-B72E-4116AEAEA0F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1" name="Text Placeholder 10">
            <a:extLst>
              <a:ext uri="{FF2B5EF4-FFF2-40B4-BE49-F238E27FC236}">
                <a16:creationId xmlns:a16="http://schemas.microsoft.com/office/drawing/2014/main" id="{9414B912-CB47-4868-A992-324B74D538C3}"/>
              </a:ext>
            </a:extLst>
          </p:cNvPr>
          <p:cNvSpPr>
            <a:spLocks noGrp="1"/>
          </p:cNvSpPr>
          <p:nvPr>
            <p:ph type="body" sz="quarter" idx="16" hasCustomPrompt="1"/>
          </p:nvPr>
        </p:nvSpPr>
        <p:spPr>
          <a:xfrm>
            <a:off x="92964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84664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lide - Shared Vision/SOI">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985438990"/>
              </p:ext>
            </p:extLst>
          </p:nvPr>
        </p:nvGraphicFramePr>
        <p:xfrm>
          <a:off x="795527" y="803691"/>
          <a:ext cx="11119381" cy="820139"/>
        </p:xfrm>
        <a:graphic>
          <a:graphicData uri="http://schemas.openxmlformats.org/drawingml/2006/table">
            <a:tbl>
              <a:tblPr firstRow="1" bandRow="1">
                <a:tableStyleId>{69012ECD-51FC-41F1-AA8D-1B2483CD663E}</a:tableStyleId>
              </a:tblPr>
              <a:tblGrid>
                <a:gridCol w="3084096">
                  <a:extLst>
                    <a:ext uri="{9D8B030D-6E8A-4147-A177-3AD203B41FA5}">
                      <a16:colId xmlns:a16="http://schemas.microsoft.com/office/drawing/2014/main" val="20000"/>
                    </a:ext>
                  </a:extLst>
                </a:gridCol>
                <a:gridCol w="8035285">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TextBox 19"/>
          <p:cNvSpPr txBox="1"/>
          <p:nvPr userDrawn="1"/>
        </p:nvSpPr>
        <p:spPr>
          <a:xfrm>
            <a:off x="3935562" y="802423"/>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634283" y="802423"/>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333004" y="802423"/>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730448" y="802423"/>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31725" y="802423"/>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25" name="Rectangle 24"/>
          <p:cNvSpPr/>
          <p:nvPr userDrawn="1"/>
        </p:nvSpPr>
        <p:spPr>
          <a:xfrm>
            <a:off x="3938551" y="5841422"/>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TextBox 25"/>
          <p:cNvSpPr txBox="1"/>
          <p:nvPr userDrawn="1"/>
        </p:nvSpPr>
        <p:spPr>
          <a:xfrm>
            <a:off x="4674284" y="5766291"/>
            <a:ext cx="1315232" cy="276999"/>
          </a:xfrm>
          <a:prstGeom prst="rect">
            <a:avLst/>
          </a:prstGeom>
          <a:noFill/>
        </p:spPr>
        <p:txBody>
          <a:bodyPr wrap="none" rtlCol="0">
            <a:spAutoFit/>
          </a:bodyPr>
          <a:lstStyle/>
          <a:p>
            <a:r>
              <a:rPr lang="en-US" sz="1200" dirty="0">
                <a:latin typeface="+mn-lt"/>
              </a:rPr>
              <a:t>Self View Range</a:t>
            </a:r>
          </a:p>
        </p:txBody>
      </p:sp>
      <p:sp>
        <p:nvSpPr>
          <p:cNvPr id="27" name="TextBox 26"/>
          <p:cNvSpPr txBox="1"/>
          <p:nvPr userDrawn="1"/>
        </p:nvSpPr>
        <p:spPr>
          <a:xfrm>
            <a:off x="7859527" y="5955180"/>
            <a:ext cx="1196610" cy="276999"/>
          </a:xfrm>
          <a:prstGeom prst="rect">
            <a:avLst/>
          </a:prstGeom>
          <a:noFill/>
        </p:spPr>
        <p:txBody>
          <a:bodyPr wrap="none" rtlCol="0">
            <a:spAutoFit/>
          </a:bodyPr>
          <a:lstStyle/>
          <a:p>
            <a:r>
              <a:rPr lang="en-US" sz="1200" dirty="0">
                <a:latin typeface="+mn-lt"/>
              </a:rPr>
              <a:t>Average Score</a:t>
            </a:r>
          </a:p>
        </p:txBody>
      </p:sp>
      <p:sp>
        <p:nvSpPr>
          <p:cNvPr id="28" name="5-Point Star 27"/>
          <p:cNvSpPr/>
          <p:nvPr userDrawn="1"/>
        </p:nvSpPr>
        <p:spPr>
          <a:xfrm>
            <a:off x="7533284" y="5906288"/>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29" name="Rectangle 28"/>
          <p:cNvSpPr/>
          <p:nvPr userDrawn="1"/>
        </p:nvSpPr>
        <p:spPr>
          <a:xfrm>
            <a:off x="3944395" y="6064404"/>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Box 29"/>
          <p:cNvSpPr txBox="1"/>
          <p:nvPr userDrawn="1"/>
        </p:nvSpPr>
        <p:spPr>
          <a:xfrm>
            <a:off x="4674285" y="6005347"/>
            <a:ext cx="2129109" cy="276999"/>
          </a:xfrm>
          <a:prstGeom prst="rect">
            <a:avLst/>
          </a:prstGeom>
          <a:noFill/>
        </p:spPr>
        <p:txBody>
          <a:bodyPr wrap="none" rtlCol="0">
            <a:spAutoFit/>
          </a:bodyPr>
          <a:lstStyle/>
          <a:p>
            <a:r>
              <a:rPr lang="en-US" sz="1200" dirty="0">
                <a:latin typeface="+mn-lt"/>
              </a:rPr>
              <a:t>Perception of Partner Range</a:t>
            </a:r>
          </a:p>
        </p:txBody>
      </p:sp>
      <p:sp>
        <p:nvSpPr>
          <p:cNvPr id="31" name="Content Placeholder 2"/>
          <p:cNvSpPr>
            <a:spLocks noGrp="1"/>
          </p:cNvSpPr>
          <p:nvPr>
            <p:ph idx="12"/>
          </p:nvPr>
        </p:nvSpPr>
        <p:spPr>
          <a:xfrm>
            <a:off x="804099" y="1203143"/>
            <a:ext cx="3014725"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32" name="Content Placeholder 2"/>
          <p:cNvSpPr>
            <a:spLocks noGrp="1"/>
          </p:cNvSpPr>
          <p:nvPr>
            <p:ph idx="1" hasCustomPrompt="1"/>
          </p:nvPr>
        </p:nvSpPr>
        <p:spPr>
          <a:xfrm>
            <a:off x="795528" y="1738417"/>
            <a:ext cx="11119379"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33" name="Content Placeholder 2"/>
          <p:cNvSpPr>
            <a:spLocks noGrp="1"/>
          </p:cNvSpPr>
          <p:nvPr>
            <p:ph idx="15" hasCustomPrompt="1"/>
          </p:nvPr>
        </p:nvSpPr>
        <p:spPr>
          <a:xfrm>
            <a:off x="793461" y="4058696"/>
            <a:ext cx="11119379"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34" name="Rectangle 33">
            <a:extLst>
              <a:ext uri="{FF2B5EF4-FFF2-40B4-BE49-F238E27FC236}">
                <a16:creationId xmlns:a16="http://schemas.microsoft.com/office/drawing/2014/main" id="{C525EDB7-7EE6-4569-BEDB-6CF44E5FDCF5}"/>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5" name="TextBox 34">
            <a:extLst>
              <a:ext uri="{FF2B5EF4-FFF2-40B4-BE49-F238E27FC236}">
                <a16:creationId xmlns:a16="http://schemas.microsoft.com/office/drawing/2014/main" id="{15323486-F242-4B02-96C0-BF5E610E2EDD}"/>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6" name="Straight Connector 35">
            <a:extLst>
              <a:ext uri="{FF2B5EF4-FFF2-40B4-BE49-F238E27FC236}">
                <a16:creationId xmlns:a16="http://schemas.microsoft.com/office/drawing/2014/main" id="{B8A6CF7A-5184-4E23-BB80-38E9E20836AA}"/>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F69595-5022-4518-8CD8-85E944B90CBD}"/>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61AB8449-4B0D-4706-9008-2FF24D0C437D}"/>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itle 33">
            <a:extLst>
              <a:ext uri="{FF2B5EF4-FFF2-40B4-BE49-F238E27FC236}">
                <a16:creationId xmlns:a16="http://schemas.microsoft.com/office/drawing/2014/main" id="{508A8474-A195-46D7-9766-E702F79CCB31}"/>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40" name="Slide Number Placeholder 6">
            <a:extLst>
              <a:ext uri="{FF2B5EF4-FFF2-40B4-BE49-F238E27FC236}">
                <a16:creationId xmlns:a16="http://schemas.microsoft.com/office/drawing/2014/main" id="{973CFE52-C414-4272-BD1C-2F13C70DE70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4033889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lide - Shared Vision/SOI 2">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44464173"/>
              </p:ext>
            </p:extLst>
          </p:nvPr>
        </p:nvGraphicFramePr>
        <p:xfrm>
          <a:off x="978409" y="1455832"/>
          <a:ext cx="10728622" cy="3546413"/>
        </p:xfrm>
        <a:graphic>
          <a:graphicData uri="http://schemas.openxmlformats.org/drawingml/2006/table">
            <a:tbl>
              <a:tblPr firstRow="1" bandRow="1">
                <a:tableStyleId>{69012ECD-51FC-41F1-AA8D-1B2483CD663E}</a:tableStyleId>
              </a:tblPr>
              <a:tblGrid>
                <a:gridCol w="2975714">
                  <a:extLst>
                    <a:ext uri="{9D8B030D-6E8A-4147-A177-3AD203B41FA5}">
                      <a16:colId xmlns:a16="http://schemas.microsoft.com/office/drawing/2014/main" val="20000"/>
                    </a:ext>
                  </a:extLst>
                </a:gridCol>
                <a:gridCol w="7752908">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0" name="TextBox 19"/>
          <p:cNvSpPr txBox="1"/>
          <p:nvPr userDrawn="1"/>
        </p:nvSpPr>
        <p:spPr>
          <a:xfrm>
            <a:off x="4187018" y="1480948"/>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797124" y="1379768"/>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407230" y="1481038"/>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627442" y="1474405"/>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17336" y="1362843"/>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31" name="Rectangle 30"/>
          <p:cNvSpPr/>
          <p:nvPr userDrawn="1"/>
        </p:nvSpPr>
        <p:spPr>
          <a:xfrm>
            <a:off x="3947695" y="5439086"/>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TextBox 31"/>
          <p:cNvSpPr txBox="1"/>
          <p:nvPr userDrawn="1"/>
        </p:nvSpPr>
        <p:spPr>
          <a:xfrm>
            <a:off x="4683428" y="5363955"/>
            <a:ext cx="1346074" cy="307777"/>
          </a:xfrm>
          <a:prstGeom prst="rect">
            <a:avLst/>
          </a:prstGeom>
          <a:noFill/>
        </p:spPr>
        <p:txBody>
          <a:bodyPr wrap="none" rtlCol="0">
            <a:spAutoFit/>
          </a:bodyPr>
          <a:lstStyle/>
          <a:p>
            <a:r>
              <a:rPr lang="en-US" sz="1400" dirty="0">
                <a:latin typeface="+mn-lt"/>
              </a:rPr>
              <a:t>Self View Range</a:t>
            </a:r>
          </a:p>
        </p:txBody>
      </p:sp>
      <p:sp>
        <p:nvSpPr>
          <p:cNvPr id="33" name="TextBox 32"/>
          <p:cNvSpPr txBox="1"/>
          <p:nvPr userDrawn="1"/>
        </p:nvSpPr>
        <p:spPr>
          <a:xfrm>
            <a:off x="7868671" y="5552844"/>
            <a:ext cx="1214179" cy="307777"/>
          </a:xfrm>
          <a:prstGeom prst="rect">
            <a:avLst/>
          </a:prstGeom>
          <a:noFill/>
        </p:spPr>
        <p:txBody>
          <a:bodyPr wrap="none" rtlCol="0">
            <a:spAutoFit/>
          </a:bodyPr>
          <a:lstStyle/>
          <a:p>
            <a:r>
              <a:rPr lang="en-US" sz="1400" dirty="0">
                <a:latin typeface="+mn-lt"/>
              </a:rPr>
              <a:t>Average Score</a:t>
            </a:r>
          </a:p>
        </p:txBody>
      </p:sp>
      <p:sp>
        <p:nvSpPr>
          <p:cNvPr id="34" name="5-Point Star 27"/>
          <p:cNvSpPr/>
          <p:nvPr userDrawn="1"/>
        </p:nvSpPr>
        <p:spPr>
          <a:xfrm>
            <a:off x="7542428" y="5503952"/>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5" name="Rectangle 34"/>
          <p:cNvSpPr/>
          <p:nvPr userDrawn="1"/>
        </p:nvSpPr>
        <p:spPr>
          <a:xfrm>
            <a:off x="3953539" y="5671212"/>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6" name="TextBox 35"/>
          <p:cNvSpPr txBox="1"/>
          <p:nvPr userDrawn="1"/>
        </p:nvSpPr>
        <p:spPr>
          <a:xfrm>
            <a:off x="4683429" y="5603011"/>
            <a:ext cx="2241832" cy="307777"/>
          </a:xfrm>
          <a:prstGeom prst="rect">
            <a:avLst/>
          </a:prstGeom>
          <a:noFill/>
        </p:spPr>
        <p:txBody>
          <a:bodyPr wrap="none" rtlCol="0">
            <a:spAutoFit/>
          </a:bodyPr>
          <a:lstStyle/>
          <a:p>
            <a:r>
              <a:rPr lang="en-US" sz="1400" dirty="0">
                <a:latin typeface="+mn-lt"/>
              </a:rPr>
              <a:t>Perception of Partner Range</a:t>
            </a:r>
          </a:p>
        </p:txBody>
      </p:sp>
      <p:sp>
        <p:nvSpPr>
          <p:cNvPr id="19" name="Rectangle 18">
            <a:extLst>
              <a:ext uri="{FF2B5EF4-FFF2-40B4-BE49-F238E27FC236}">
                <a16:creationId xmlns:a16="http://schemas.microsoft.com/office/drawing/2014/main" id="{CF0C0696-7255-4A91-A442-84E13A1909FD}"/>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TextBox 24">
            <a:extLst>
              <a:ext uri="{FF2B5EF4-FFF2-40B4-BE49-F238E27FC236}">
                <a16:creationId xmlns:a16="http://schemas.microsoft.com/office/drawing/2014/main" id="{3FB70BEF-0219-4C0E-A93C-6EB642EF12B5}"/>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6" name="Straight Connector 25">
            <a:extLst>
              <a:ext uri="{FF2B5EF4-FFF2-40B4-BE49-F238E27FC236}">
                <a16:creationId xmlns:a16="http://schemas.microsoft.com/office/drawing/2014/main" id="{B3D78645-EF0A-4942-A3AD-2F6CF0655CA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BEA8C82-2065-41F5-B984-95327EFEFE68}"/>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FB26EFAC-CE2F-44CE-B189-640056BF6CA4}"/>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33">
            <a:extLst>
              <a:ext uri="{FF2B5EF4-FFF2-40B4-BE49-F238E27FC236}">
                <a16:creationId xmlns:a16="http://schemas.microsoft.com/office/drawing/2014/main" id="{D12A9933-BBCC-4328-8947-714C378B6767}"/>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0" name="Slide Number Placeholder 6">
            <a:extLst>
              <a:ext uri="{FF2B5EF4-FFF2-40B4-BE49-F238E27FC236}">
                <a16:creationId xmlns:a16="http://schemas.microsoft.com/office/drawing/2014/main" id="{140A9DD6-A4ED-4225-8686-5C0D12201B5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574458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ving as WE Assessment">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3129024464"/>
              </p:ext>
            </p:extLst>
          </p:nvPr>
        </p:nvGraphicFramePr>
        <p:xfrm>
          <a:off x="609603" y="994032"/>
          <a:ext cx="10970728" cy="820139"/>
        </p:xfrm>
        <a:graphic>
          <a:graphicData uri="http://schemas.openxmlformats.org/drawingml/2006/table">
            <a:tbl>
              <a:tblPr firstRow="1" bandRow="1">
                <a:tableStyleId>{69012ECD-51FC-41F1-AA8D-1B2483CD663E}</a:tableStyleId>
              </a:tblPr>
              <a:tblGrid>
                <a:gridCol w="3439004">
                  <a:extLst>
                    <a:ext uri="{9D8B030D-6E8A-4147-A177-3AD203B41FA5}">
                      <a16:colId xmlns:a16="http://schemas.microsoft.com/office/drawing/2014/main" val="20000"/>
                    </a:ext>
                  </a:extLst>
                </a:gridCol>
                <a:gridCol w="7531724">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20" y="1411183"/>
            <a:ext cx="3273729"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9"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10"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3" name="TextBox 12">
            <a:extLst>
              <a:ext uri="{FF2B5EF4-FFF2-40B4-BE49-F238E27FC236}">
                <a16:creationId xmlns:a16="http://schemas.microsoft.com/office/drawing/2014/main" id="{158DFEE9-FA24-4711-B80F-31FC232DAA84}"/>
              </a:ext>
            </a:extLst>
          </p:cNvPr>
          <p:cNvSpPr txBox="1"/>
          <p:nvPr userDrawn="1"/>
        </p:nvSpPr>
        <p:spPr>
          <a:xfrm>
            <a:off x="4049858" y="992172"/>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8" name="TextBox 17">
            <a:extLst>
              <a:ext uri="{FF2B5EF4-FFF2-40B4-BE49-F238E27FC236}">
                <a16:creationId xmlns:a16="http://schemas.microsoft.com/office/drawing/2014/main" id="{C49040B0-9FC9-4E32-BF87-22317DA268D4}"/>
              </a:ext>
            </a:extLst>
          </p:cNvPr>
          <p:cNvSpPr txBox="1"/>
          <p:nvPr userDrawn="1"/>
        </p:nvSpPr>
        <p:spPr>
          <a:xfrm>
            <a:off x="5625674" y="992172"/>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9" name="TextBox 18">
            <a:extLst>
              <a:ext uri="{FF2B5EF4-FFF2-40B4-BE49-F238E27FC236}">
                <a16:creationId xmlns:a16="http://schemas.microsoft.com/office/drawing/2014/main" id="{B4A269B2-B0B0-476E-A0A6-ED2616C98440}"/>
              </a:ext>
            </a:extLst>
          </p:cNvPr>
          <p:cNvSpPr txBox="1"/>
          <p:nvPr userDrawn="1"/>
        </p:nvSpPr>
        <p:spPr>
          <a:xfrm>
            <a:off x="7201490" y="992172"/>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0" name="TextBox 19">
            <a:extLst>
              <a:ext uri="{FF2B5EF4-FFF2-40B4-BE49-F238E27FC236}">
                <a16:creationId xmlns:a16="http://schemas.microsoft.com/office/drawing/2014/main" id="{3309B4FE-C6E0-4DEC-BF7E-F8ACEA1E13A9}"/>
              </a:ext>
            </a:extLst>
          </p:cNvPr>
          <p:cNvSpPr txBox="1"/>
          <p:nvPr userDrawn="1"/>
        </p:nvSpPr>
        <p:spPr>
          <a:xfrm>
            <a:off x="10353122" y="992172"/>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1" name="TextBox 20">
            <a:extLst>
              <a:ext uri="{FF2B5EF4-FFF2-40B4-BE49-F238E27FC236}">
                <a16:creationId xmlns:a16="http://schemas.microsoft.com/office/drawing/2014/main" id="{3F53F265-0409-4C76-830E-61810ED9372A}"/>
              </a:ext>
            </a:extLst>
          </p:cNvPr>
          <p:cNvSpPr txBox="1"/>
          <p:nvPr userDrawn="1"/>
        </p:nvSpPr>
        <p:spPr>
          <a:xfrm>
            <a:off x="8777306" y="992172"/>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896519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verall Results 2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55056958"/>
              </p:ext>
            </p:extLst>
          </p:nvPr>
        </p:nvGraphicFramePr>
        <p:xfrm>
          <a:off x="609603" y="1236477"/>
          <a:ext cx="10972798" cy="3546413"/>
        </p:xfrm>
        <a:graphic>
          <a:graphicData uri="http://schemas.openxmlformats.org/drawingml/2006/table">
            <a:tbl>
              <a:tblPr firstRow="1" bandRow="1">
                <a:tableStyleId>{69012ECD-51FC-41F1-AA8D-1B2483CD663E}</a:tableStyleId>
              </a:tblPr>
              <a:tblGrid>
                <a:gridCol w="3208095">
                  <a:extLst>
                    <a:ext uri="{9D8B030D-6E8A-4147-A177-3AD203B41FA5}">
                      <a16:colId xmlns:a16="http://schemas.microsoft.com/office/drawing/2014/main" val="20000"/>
                    </a:ext>
                  </a:extLst>
                </a:gridCol>
                <a:gridCol w="7764703">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1" name="Rectangle 20"/>
          <p:cNvSpPr/>
          <p:nvPr userDrawn="1"/>
        </p:nvSpPr>
        <p:spPr>
          <a:xfrm>
            <a:off x="3865399" y="5512238"/>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4601132" y="5437107"/>
            <a:ext cx="1315232" cy="276999"/>
          </a:xfrm>
          <a:prstGeom prst="rect">
            <a:avLst/>
          </a:prstGeom>
          <a:noFill/>
        </p:spPr>
        <p:txBody>
          <a:bodyPr wrap="none" rtlCol="0">
            <a:spAutoFit/>
          </a:bodyPr>
          <a:lstStyle/>
          <a:p>
            <a:r>
              <a:rPr lang="en-US" sz="1200" dirty="0">
                <a:latin typeface="+mn-lt"/>
              </a:rPr>
              <a:t>Self View Range</a:t>
            </a:r>
          </a:p>
        </p:txBody>
      </p:sp>
      <p:sp>
        <p:nvSpPr>
          <p:cNvPr id="23" name="TextBox 22"/>
          <p:cNvSpPr txBox="1"/>
          <p:nvPr userDrawn="1"/>
        </p:nvSpPr>
        <p:spPr>
          <a:xfrm>
            <a:off x="7786375" y="5625996"/>
            <a:ext cx="1196610" cy="276999"/>
          </a:xfrm>
          <a:prstGeom prst="rect">
            <a:avLst/>
          </a:prstGeom>
          <a:noFill/>
        </p:spPr>
        <p:txBody>
          <a:bodyPr wrap="none" rtlCol="0">
            <a:spAutoFit/>
          </a:bodyPr>
          <a:lstStyle/>
          <a:p>
            <a:r>
              <a:rPr lang="en-US" sz="1200" dirty="0">
                <a:latin typeface="+mn-lt"/>
              </a:rPr>
              <a:t>Average Score</a:t>
            </a:r>
          </a:p>
        </p:txBody>
      </p:sp>
      <p:sp>
        <p:nvSpPr>
          <p:cNvPr id="35" name="5-Point Star 27"/>
          <p:cNvSpPr/>
          <p:nvPr userDrawn="1"/>
        </p:nvSpPr>
        <p:spPr>
          <a:xfrm>
            <a:off x="7460132" y="5577104"/>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36" name="Rectangle 35"/>
          <p:cNvSpPr/>
          <p:nvPr userDrawn="1"/>
        </p:nvSpPr>
        <p:spPr>
          <a:xfrm>
            <a:off x="3871243" y="5735220"/>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7" name="TextBox 36"/>
          <p:cNvSpPr txBox="1"/>
          <p:nvPr userDrawn="1"/>
        </p:nvSpPr>
        <p:spPr>
          <a:xfrm>
            <a:off x="4601133" y="5676163"/>
            <a:ext cx="2129109" cy="276999"/>
          </a:xfrm>
          <a:prstGeom prst="rect">
            <a:avLst/>
          </a:prstGeom>
          <a:noFill/>
        </p:spPr>
        <p:txBody>
          <a:bodyPr wrap="none" rtlCol="0">
            <a:spAutoFit/>
          </a:bodyPr>
          <a:lstStyle/>
          <a:p>
            <a:r>
              <a:rPr lang="en-US" sz="1200" dirty="0">
                <a:latin typeface="+mn-lt"/>
              </a:rPr>
              <a:t>Perception of Partner Range</a:t>
            </a:r>
          </a:p>
        </p:txBody>
      </p:sp>
      <p:sp>
        <p:nvSpPr>
          <p:cNvPr id="15" name="TextBox 14">
            <a:extLst>
              <a:ext uri="{FF2B5EF4-FFF2-40B4-BE49-F238E27FC236}">
                <a16:creationId xmlns:a16="http://schemas.microsoft.com/office/drawing/2014/main" id="{2B50B63F-7F61-4DDE-803C-BFAA6FAD639A}"/>
              </a:ext>
            </a:extLst>
          </p:cNvPr>
          <p:cNvSpPr txBox="1"/>
          <p:nvPr userDrawn="1"/>
        </p:nvSpPr>
        <p:spPr>
          <a:xfrm>
            <a:off x="3857834" y="1261492"/>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6" name="TextBox 15">
            <a:extLst>
              <a:ext uri="{FF2B5EF4-FFF2-40B4-BE49-F238E27FC236}">
                <a16:creationId xmlns:a16="http://schemas.microsoft.com/office/drawing/2014/main" id="{01A61710-8BBD-4BAC-B541-CDC716369D6D}"/>
              </a:ext>
            </a:extLst>
          </p:cNvPr>
          <p:cNvSpPr txBox="1"/>
          <p:nvPr userDrawn="1"/>
        </p:nvSpPr>
        <p:spPr>
          <a:xfrm>
            <a:off x="5467940" y="1160312"/>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7" name="TextBox 16">
            <a:extLst>
              <a:ext uri="{FF2B5EF4-FFF2-40B4-BE49-F238E27FC236}">
                <a16:creationId xmlns:a16="http://schemas.microsoft.com/office/drawing/2014/main" id="{520936F3-EE5C-40E0-B07F-51B615273282}"/>
              </a:ext>
            </a:extLst>
          </p:cNvPr>
          <p:cNvSpPr txBox="1"/>
          <p:nvPr userDrawn="1"/>
        </p:nvSpPr>
        <p:spPr>
          <a:xfrm>
            <a:off x="7078046" y="1261582"/>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18" name="TextBox 17">
            <a:extLst>
              <a:ext uri="{FF2B5EF4-FFF2-40B4-BE49-F238E27FC236}">
                <a16:creationId xmlns:a16="http://schemas.microsoft.com/office/drawing/2014/main" id="{E208142D-FDD8-492F-B38A-E8C01FBE50D2}"/>
              </a:ext>
            </a:extLst>
          </p:cNvPr>
          <p:cNvSpPr txBox="1"/>
          <p:nvPr userDrawn="1"/>
        </p:nvSpPr>
        <p:spPr>
          <a:xfrm>
            <a:off x="10298258" y="1254949"/>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19" name="TextBox 18">
            <a:extLst>
              <a:ext uri="{FF2B5EF4-FFF2-40B4-BE49-F238E27FC236}">
                <a16:creationId xmlns:a16="http://schemas.microsoft.com/office/drawing/2014/main" id="{3068B0EB-E851-4EC1-819A-28E21AE4287F}"/>
              </a:ext>
            </a:extLst>
          </p:cNvPr>
          <p:cNvSpPr txBox="1"/>
          <p:nvPr userDrawn="1"/>
        </p:nvSpPr>
        <p:spPr>
          <a:xfrm>
            <a:off x="8688152" y="1143387"/>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947142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lm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0053"/>
            <a:ext cx="10972797" cy="4215740"/>
          </a:xfrm>
          <a:prstGeom prst="rect">
            <a:avLst/>
          </a:prstGeom>
        </p:spPr>
        <p:txBody>
          <a:bodyPr>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664663722"/>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3474720">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Ailment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8" name="TextBox 7">
            <a:extLst>
              <a:ext uri="{FF2B5EF4-FFF2-40B4-BE49-F238E27FC236}">
                <a16:creationId xmlns:a16="http://schemas.microsoft.com/office/drawing/2014/main" id="{1781FFC7-4DEC-4C1B-A62C-D1A9F3FFC739}"/>
              </a:ext>
            </a:extLst>
          </p:cNvPr>
          <p:cNvSpPr txBox="1"/>
          <p:nvPr userDrawn="1"/>
        </p:nvSpPr>
        <p:spPr>
          <a:xfrm>
            <a:off x="413926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9" name="TextBox 8">
            <a:extLst>
              <a:ext uri="{FF2B5EF4-FFF2-40B4-BE49-F238E27FC236}">
                <a16:creationId xmlns:a16="http://schemas.microsoft.com/office/drawing/2014/main" id="{4036ADCA-ADE6-4C4F-94FE-7FCE5382E5E4}"/>
              </a:ext>
            </a:extLst>
          </p:cNvPr>
          <p:cNvSpPr txBox="1"/>
          <p:nvPr userDrawn="1"/>
        </p:nvSpPr>
        <p:spPr>
          <a:xfrm>
            <a:off x="587328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0" name="TextBox 9">
            <a:extLst>
              <a:ext uri="{FF2B5EF4-FFF2-40B4-BE49-F238E27FC236}">
                <a16:creationId xmlns:a16="http://schemas.microsoft.com/office/drawing/2014/main" id="{3A151F17-4296-4126-B978-4D206188F3BF}"/>
              </a:ext>
            </a:extLst>
          </p:cNvPr>
          <p:cNvSpPr txBox="1"/>
          <p:nvPr userDrawn="1"/>
        </p:nvSpPr>
        <p:spPr>
          <a:xfrm>
            <a:off x="760731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2" name="TextBox 11">
            <a:extLst>
              <a:ext uri="{FF2B5EF4-FFF2-40B4-BE49-F238E27FC236}">
                <a16:creationId xmlns:a16="http://schemas.microsoft.com/office/drawing/2014/main" id="{64AC3B9A-5136-44CF-9CE2-D0AB9765B25E}"/>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16237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verall Results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4269300444"/>
              </p:ext>
            </p:extLst>
          </p:nvPr>
        </p:nvGraphicFramePr>
        <p:xfrm>
          <a:off x="609604" y="994031"/>
          <a:ext cx="11012776" cy="4909550"/>
        </p:xfrm>
        <a:graphic>
          <a:graphicData uri="http://schemas.openxmlformats.org/drawingml/2006/table">
            <a:tbl>
              <a:tblPr firstRow="1" bandRow="1">
                <a:tableStyleId>{69012ECD-51FC-41F1-AA8D-1B2483CD663E}</a:tableStyleId>
              </a:tblPr>
              <a:tblGrid>
                <a:gridCol w="3108960">
                  <a:extLst>
                    <a:ext uri="{9D8B030D-6E8A-4147-A177-3AD203B41FA5}">
                      <a16:colId xmlns:a16="http://schemas.microsoft.com/office/drawing/2014/main" val="20000"/>
                    </a:ext>
                  </a:extLst>
                </a:gridCol>
                <a:gridCol w="70408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Penny Wise and Pound</a:t>
                      </a:r>
                      <a:r>
                        <a:rPr lang="en-US" sz="1600" baseline="0" dirty="0"/>
                        <a:t> Foolish</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The Outsourcing Paradox</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The Activity Trap</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The</a:t>
                      </a:r>
                      <a:r>
                        <a:rPr lang="en-US" sz="1600" baseline="0" dirty="0"/>
                        <a:t> Junkyard Dog Factor</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The Honeymoon Affect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Sandbagging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The Zero Sum Game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Driving Blind Disease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Measurement Minutiae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454379">
                <a:tc>
                  <a:txBody>
                    <a:bodyPr/>
                    <a:lstStyle/>
                    <a:p>
                      <a:pPr algn="l"/>
                      <a:r>
                        <a:rPr lang="en-US" sz="1600" dirty="0"/>
                        <a:t>The Power of Not Doing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3"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 name="TextBox 1"/>
          <p:cNvSpPr txBox="1"/>
          <p:nvPr userDrawn="1"/>
        </p:nvSpPr>
        <p:spPr>
          <a:xfrm>
            <a:off x="3828365"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8124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3021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67765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13791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59818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05844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49305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42" name="TextBox 41">
            <a:extLst>
              <a:ext uri="{FF2B5EF4-FFF2-40B4-BE49-F238E27FC236}">
                <a16:creationId xmlns:a16="http://schemas.microsoft.com/office/drawing/2014/main" id="{D0F88931-DA73-4306-86EF-DB916A4CACE8}"/>
              </a:ext>
            </a:extLst>
          </p:cNvPr>
          <p:cNvSpPr txBox="1"/>
          <p:nvPr userDrawn="1"/>
        </p:nvSpPr>
        <p:spPr>
          <a:xfrm>
            <a:off x="5666025"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43" name="TextBox 42">
            <a:extLst>
              <a:ext uri="{FF2B5EF4-FFF2-40B4-BE49-F238E27FC236}">
                <a16:creationId xmlns:a16="http://schemas.microsoft.com/office/drawing/2014/main" id="{943F2B85-1959-483C-8D51-B850BADEE7D8}"/>
              </a:ext>
            </a:extLst>
          </p:cNvPr>
          <p:cNvSpPr txBox="1"/>
          <p:nvPr userDrawn="1"/>
        </p:nvSpPr>
        <p:spPr>
          <a:xfrm>
            <a:off x="7503685"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44" name="TextBox 43">
            <a:extLst>
              <a:ext uri="{FF2B5EF4-FFF2-40B4-BE49-F238E27FC236}">
                <a16:creationId xmlns:a16="http://schemas.microsoft.com/office/drawing/2014/main" id="{8EE6F1FA-F03B-4A70-9E90-BB71F08639F9}"/>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3932077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lements - Revised Them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8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Element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392882709"/>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114800">
                  <a:extLst>
                    <a:ext uri="{9D8B030D-6E8A-4147-A177-3AD203B41FA5}">
                      <a16:colId xmlns:a16="http://schemas.microsoft.com/office/drawing/2014/main" val="20000"/>
                    </a:ext>
                  </a:extLst>
                </a:gridCol>
                <a:gridCol w="603504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Element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5D4116B4-DAD8-4092-A92F-0E67D25702ED}"/>
              </a:ext>
            </a:extLst>
          </p:cNvPr>
          <p:cNvSpPr txBox="1"/>
          <p:nvPr userDrawn="1"/>
        </p:nvSpPr>
        <p:spPr>
          <a:xfrm>
            <a:off x="4843349"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7E763E83-01EA-4DAE-8168-7B75177A56C7}"/>
              </a:ext>
            </a:extLst>
          </p:cNvPr>
          <p:cNvSpPr txBox="1"/>
          <p:nvPr userDrawn="1"/>
        </p:nvSpPr>
        <p:spPr>
          <a:xfrm>
            <a:off x="6342681"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7E6AF52A-6987-43AA-8997-50E63F69CD61}"/>
              </a:ext>
            </a:extLst>
          </p:cNvPr>
          <p:cNvSpPr txBox="1"/>
          <p:nvPr userDrawn="1"/>
        </p:nvSpPr>
        <p:spPr>
          <a:xfrm>
            <a:off x="7842013"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15491B62-293E-49E7-B509-228229C9BC54}"/>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704150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verall Results - Ele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2517207608"/>
              </p:ext>
            </p:extLst>
          </p:nvPr>
        </p:nvGraphicFramePr>
        <p:xfrm>
          <a:off x="609604" y="994032"/>
          <a:ext cx="10972793" cy="5100893"/>
        </p:xfrm>
        <a:graphic>
          <a:graphicData uri="http://schemas.openxmlformats.org/drawingml/2006/table">
            <a:tbl>
              <a:tblPr firstRow="1" bandRow="1">
                <a:tableStyleId>{69012ECD-51FC-41F1-AA8D-1B2483CD663E}</a:tableStyleId>
              </a:tblPr>
              <a:tblGrid>
                <a:gridCol w="4062980">
                  <a:extLst>
                    <a:ext uri="{9D8B030D-6E8A-4147-A177-3AD203B41FA5}">
                      <a16:colId xmlns:a16="http://schemas.microsoft.com/office/drawing/2014/main" val="20000"/>
                    </a:ext>
                  </a:extLst>
                </a:gridCol>
                <a:gridCol w="6046877">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Business Model</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Shared</a:t>
                      </a:r>
                      <a:r>
                        <a:rPr lang="en-US" sz="1600" baseline="0" dirty="0"/>
                        <a:t> Vision &amp; Statements of Intent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518160">
                <a:tc>
                  <a:txBody>
                    <a:bodyPr/>
                    <a:lstStyle/>
                    <a:p>
                      <a:pPr algn="l"/>
                      <a:r>
                        <a:rPr lang="en-US" sz="1600" dirty="0"/>
                        <a:t>Statement</a:t>
                      </a:r>
                      <a:r>
                        <a:rPr lang="en-US" sz="1600" baseline="0" dirty="0"/>
                        <a:t> of Objectives/Workload Allocation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518160">
                <a:tc>
                  <a:txBody>
                    <a:bodyPr/>
                    <a:lstStyle/>
                    <a:p>
                      <a:pPr algn="l"/>
                      <a:r>
                        <a:rPr lang="en-US" sz="1600" dirty="0"/>
                        <a:t>Performance</a:t>
                      </a:r>
                      <a:r>
                        <a:rPr lang="en-US" sz="1600" baseline="0" dirty="0"/>
                        <a:t> Metrics for Desired Outcomes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Performance</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Pricing Model </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Relationship</a:t>
                      </a:r>
                      <a:r>
                        <a:rPr lang="en-US" sz="1600" baseline="0" dirty="0"/>
                        <a:t> Management Framework</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Transformation</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Exit</a:t>
                      </a:r>
                      <a:r>
                        <a:rPr lang="en-US" sz="1600" baseline="0" dirty="0"/>
                        <a:t> Management Plan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518160">
                <a:tc>
                  <a:txBody>
                    <a:bodyPr/>
                    <a:lstStyle/>
                    <a:p>
                      <a:pPr algn="l"/>
                      <a:r>
                        <a:rPr lang="en-US" sz="1600" dirty="0"/>
                        <a:t>Special Concerns &amp; External Regulations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5946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871042"/>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34566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793103"/>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25336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72646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18672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6598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4" name="TextBox 23">
            <a:extLst>
              <a:ext uri="{FF2B5EF4-FFF2-40B4-BE49-F238E27FC236}">
                <a16:creationId xmlns:a16="http://schemas.microsoft.com/office/drawing/2014/main" id="{0CFB91E4-7BAC-4D3A-9663-A979ACF8AE96}"/>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25" name="TextBox 24">
            <a:extLst>
              <a:ext uri="{FF2B5EF4-FFF2-40B4-BE49-F238E27FC236}">
                <a16:creationId xmlns:a16="http://schemas.microsoft.com/office/drawing/2014/main" id="{32173239-6662-4D1C-93F8-0572A2313B36}"/>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26" name="TextBox 25">
            <a:extLst>
              <a:ext uri="{FF2B5EF4-FFF2-40B4-BE49-F238E27FC236}">
                <a16:creationId xmlns:a16="http://schemas.microsoft.com/office/drawing/2014/main" id="{25000471-42B5-427F-9016-24701E92FBD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7" name="TextBox 26">
            <a:extLst>
              <a:ext uri="{FF2B5EF4-FFF2-40B4-BE49-F238E27FC236}">
                <a16:creationId xmlns:a16="http://schemas.microsoft.com/office/drawing/2014/main" id="{E411DA27-C0C5-4D0B-96D2-C42E99EF4788}"/>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665738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g Readines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Readiness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28755425"/>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Readiness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Click to 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87D6525F-43BD-415F-BFAE-A7E8C6B2D445}"/>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88403BD9-CBF1-4667-A707-05E3D7B29708}"/>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5FC83104-0FC7-43D3-B0A5-F590357CD4F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C0689A19-CA20-4FD6-A0D2-8AF8D81F09F0}"/>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562302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verall Results - Readines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629175025"/>
              </p:ext>
            </p:extLst>
          </p:nvPr>
        </p:nvGraphicFramePr>
        <p:xfrm>
          <a:off x="609604" y="994032"/>
          <a:ext cx="11012776" cy="2637655"/>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Stakeholder Analysis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Vested Knowledge Base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Champions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Organizational Alignment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Dynamic Mandate</a:t>
                      </a:r>
                      <a:r>
                        <a:rPr lang="en-US" sz="1600" baseline="0" dirty="0"/>
                        <a:t> or Guardrails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684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1738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1" name="TextBox 10">
            <a:extLst>
              <a:ext uri="{FF2B5EF4-FFF2-40B4-BE49-F238E27FC236}">
                <a16:creationId xmlns:a16="http://schemas.microsoft.com/office/drawing/2014/main" id="{E72E45DB-DA3F-4B17-A054-9FB564379CFF}"/>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3" name="TextBox 12">
            <a:extLst>
              <a:ext uri="{FF2B5EF4-FFF2-40B4-BE49-F238E27FC236}">
                <a16:creationId xmlns:a16="http://schemas.microsoft.com/office/drawing/2014/main" id="{BC68E076-A60D-4FA3-95AF-7F3CD89A82A4}"/>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9" name="TextBox 18">
            <a:extLst>
              <a:ext uri="{FF2B5EF4-FFF2-40B4-BE49-F238E27FC236}">
                <a16:creationId xmlns:a16="http://schemas.microsoft.com/office/drawing/2014/main" id="{7E5B4788-378B-436D-B352-0E2A5ADDDE31}"/>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0" name="TextBox 19">
            <a:extLst>
              <a:ext uri="{FF2B5EF4-FFF2-40B4-BE49-F238E27FC236}">
                <a16:creationId xmlns:a16="http://schemas.microsoft.com/office/drawing/2014/main" id="{A61D7974-CC8A-435E-9C99-2E247976F9C2}"/>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762935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5056632"/>
            <a:ext cx="12191999" cy="27432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7F00"/>
              </a:solidFill>
            </a:endParaRPr>
          </a:p>
        </p:txBody>
      </p:sp>
      <p:pic>
        <p:nvPicPr>
          <p:cNvPr id="16" name="Picture 15" descr="vested-circle-smal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76105" y="4224528"/>
            <a:ext cx="1754442" cy="2468880"/>
          </a:xfrm>
          <a:prstGeom prst="rect">
            <a:avLst/>
          </a:prstGeom>
        </p:spPr>
      </p:pic>
      <p:sp>
        <p:nvSpPr>
          <p:cNvPr id="5" name="Title 7"/>
          <p:cNvSpPr>
            <a:spLocks noGrp="1"/>
          </p:cNvSpPr>
          <p:nvPr>
            <p:ph type="title"/>
          </p:nvPr>
        </p:nvSpPr>
        <p:spPr>
          <a:xfrm>
            <a:off x="629920" y="1506389"/>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84967" y="6326128"/>
            <a:ext cx="457200" cy="457200"/>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3609465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tfalls in Practic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384" y="1219201"/>
            <a:ext cx="8510016"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4ACFD774-429E-4FD0-A3B4-BA058AE937EB}"/>
              </a:ext>
            </a:extLst>
          </p:cNvPr>
          <p:cNvPicPr>
            <a:picLocks noChangeAspect="1"/>
          </p:cNvPicPr>
          <p:nvPr userDrawn="1"/>
        </p:nvPicPr>
        <p:blipFill>
          <a:blip r:embed="rId2"/>
          <a:stretch>
            <a:fillRect/>
          </a:stretch>
        </p:blipFill>
        <p:spPr>
          <a:xfrm>
            <a:off x="609600" y="1020368"/>
            <a:ext cx="2170364" cy="5273497"/>
          </a:xfrm>
          <a:prstGeom prst="rect">
            <a:avLst/>
          </a:prstGeom>
        </p:spPr>
      </p:pic>
    </p:spTree>
    <p:extLst>
      <p:ext uri="{BB962C8B-B14F-4D97-AF65-F5344CB8AC3E}">
        <p14:creationId xmlns:p14="http://schemas.microsoft.com/office/powerpoint/2010/main" val="845231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46735C36-17F0-4E9F-B932-A7526C5D48D4}"/>
              </a:ext>
            </a:extLst>
          </p:cNvPr>
          <p:cNvPicPr>
            <a:picLocks noChangeAspect="1"/>
          </p:cNvPicPr>
          <p:nvPr userDrawn="1"/>
        </p:nvPicPr>
        <p:blipFill>
          <a:blip r:embed="rId3"/>
          <a:stretch>
            <a:fillRect/>
          </a:stretch>
        </p:blipFill>
        <p:spPr>
          <a:xfrm>
            <a:off x="1691518" y="1627632"/>
            <a:ext cx="2810500" cy="3542083"/>
          </a:xfrm>
          <a:prstGeom prst="rect">
            <a:avLst/>
          </a:prstGeom>
        </p:spPr>
      </p:pic>
    </p:spTree>
    <p:extLst>
      <p:ext uri="{BB962C8B-B14F-4D97-AF65-F5344CB8AC3E}">
        <p14:creationId xmlns:p14="http://schemas.microsoft.com/office/powerpoint/2010/main" val="880483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F9FC25B7-ABFC-4202-8453-5FEE78138211}"/>
              </a:ext>
            </a:extLst>
          </p:cNvPr>
          <p:cNvPicPr>
            <a:picLocks noChangeAspect="1"/>
          </p:cNvPicPr>
          <p:nvPr userDrawn="1"/>
        </p:nvPicPr>
        <p:blipFill>
          <a:blip r:embed="rId3"/>
          <a:stretch>
            <a:fillRect/>
          </a:stretch>
        </p:blipFill>
        <p:spPr>
          <a:xfrm>
            <a:off x="1682402" y="865403"/>
            <a:ext cx="2170364" cy="5273497"/>
          </a:xfrm>
          <a:prstGeom prst="rect">
            <a:avLst/>
          </a:prstGeom>
        </p:spPr>
      </p:pic>
    </p:spTree>
    <p:extLst>
      <p:ext uri="{BB962C8B-B14F-4D97-AF65-F5344CB8AC3E}">
        <p14:creationId xmlns:p14="http://schemas.microsoft.com/office/powerpoint/2010/main" val="584092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31" name="Content Placeholder 5">
            <a:extLst>
              <a:ext uri="{FF2B5EF4-FFF2-40B4-BE49-F238E27FC236}">
                <a16:creationId xmlns:a16="http://schemas.microsoft.com/office/drawing/2014/main" id="{77310838-7380-4D5C-B232-234835BA80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
            <a:off x="6350920" y="1278579"/>
            <a:ext cx="4038600" cy="4038600"/>
          </a:xfrm>
          <a:prstGeom prst="rect">
            <a:avLst/>
          </a:prstGeom>
          <a:noFill/>
          <a:ln w="88900" cap="sq">
            <a:solidFill>
              <a:schemeClr val="bg2"/>
            </a:solidFill>
            <a:miter lim="800000"/>
          </a:ln>
          <a:effectLst>
            <a:outerShdw blurRad="54991" dist="17780" dir="5400000" algn="ctr" rotWithShape="0">
              <a:srgbClr val="000000">
                <a:alpha val="40000"/>
              </a:srgbClr>
            </a:outerShdw>
          </a:effectLst>
        </p:spPr>
      </p:pic>
      <p:sp>
        <p:nvSpPr>
          <p:cNvPr id="33" name="TextBox 32">
            <a:extLst>
              <a:ext uri="{FF2B5EF4-FFF2-40B4-BE49-F238E27FC236}">
                <a16:creationId xmlns:a16="http://schemas.microsoft.com/office/drawing/2014/main" id="{1D04BF9E-8572-429A-8583-8667056622FF}"/>
              </a:ext>
            </a:extLst>
          </p:cNvPr>
          <p:cNvSpPr txBox="1"/>
          <p:nvPr userDrawn="1"/>
        </p:nvSpPr>
        <p:spPr>
          <a:xfrm>
            <a:off x="6608024" y="5759398"/>
            <a:ext cx="4034972" cy="230832"/>
          </a:xfrm>
          <a:prstGeom prst="rect">
            <a:avLst/>
          </a:prstGeom>
          <a:noFill/>
        </p:spPr>
        <p:txBody>
          <a:bodyPr wrap="square" rtlCol="0">
            <a:spAutoFit/>
          </a:bodyPr>
          <a:lstStyle/>
          <a:p>
            <a:r>
              <a:rPr lang="en-US" sz="900" dirty="0"/>
              <a:t>Photo Source: http://www.flickr.com/photos/basykes/10208060/</a:t>
            </a:r>
          </a:p>
        </p:txBody>
      </p:sp>
      <p:sp>
        <p:nvSpPr>
          <p:cNvPr id="2" name="TextBox 1">
            <a:extLst>
              <a:ext uri="{FF2B5EF4-FFF2-40B4-BE49-F238E27FC236}">
                <a16:creationId xmlns:a16="http://schemas.microsoft.com/office/drawing/2014/main" id="{4F24EA1C-21D5-498B-9160-00D2F75EB575}"/>
              </a:ext>
            </a:extLst>
          </p:cNvPr>
          <p:cNvSpPr txBox="1"/>
          <p:nvPr userDrawn="1"/>
        </p:nvSpPr>
        <p:spPr>
          <a:xfrm>
            <a:off x="1170432" y="2761488"/>
            <a:ext cx="4114800"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t>Please be back in       minutes</a:t>
            </a:r>
          </a:p>
          <a:p>
            <a:endParaRPr lang="en-US" sz="8000" dirty="0"/>
          </a:p>
        </p:txBody>
      </p:sp>
      <p:sp>
        <p:nvSpPr>
          <p:cNvPr id="3" name="TextBox 2">
            <a:extLst>
              <a:ext uri="{FF2B5EF4-FFF2-40B4-BE49-F238E27FC236}">
                <a16:creationId xmlns:a16="http://schemas.microsoft.com/office/drawing/2014/main" id="{2C9FB874-99C5-47CA-B9CC-4C8BF191CD3C}"/>
              </a:ext>
            </a:extLst>
          </p:cNvPr>
          <p:cNvSpPr txBox="1"/>
          <p:nvPr userDrawn="1"/>
        </p:nvSpPr>
        <p:spPr>
          <a:xfrm>
            <a:off x="1225296" y="1719072"/>
            <a:ext cx="3639312" cy="923330"/>
          </a:xfrm>
          <a:prstGeom prst="rect">
            <a:avLst/>
          </a:prstGeom>
          <a:noFill/>
        </p:spPr>
        <p:txBody>
          <a:bodyPr wrap="square" rtlCol="0">
            <a:spAutoFit/>
          </a:bodyPr>
          <a:lstStyle/>
          <a:p>
            <a:r>
              <a:rPr lang="en-US" sz="5400" b="1" i="1" dirty="0">
                <a:solidFill>
                  <a:schemeClr val="accent1"/>
                </a:solidFill>
              </a:rPr>
              <a:t>BREAK!</a:t>
            </a:r>
          </a:p>
        </p:txBody>
      </p:sp>
      <p:sp>
        <p:nvSpPr>
          <p:cNvPr id="5" name="Text Placeholder 4">
            <a:extLst>
              <a:ext uri="{FF2B5EF4-FFF2-40B4-BE49-F238E27FC236}">
                <a16:creationId xmlns:a16="http://schemas.microsoft.com/office/drawing/2014/main" id="{AACE412C-3768-4829-A05B-6EFDDB2D59EA}"/>
              </a:ext>
            </a:extLst>
          </p:cNvPr>
          <p:cNvSpPr>
            <a:spLocks noGrp="1"/>
          </p:cNvSpPr>
          <p:nvPr>
            <p:ph type="body" sz="quarter" idx="10" hasCustomPrompt="1"/>
          </p:nvPr>
        </p:nvSpPr>
        <p:spPr>
          <a:xfrm>
            <a:off x="1747012" y="3493008"/>
            <a:ext cx="914400" cy="914400"/>
          </a:xfrm>
        </p:spPr>
        <p:txBody>
          <a:bodyPr>
            <a:normAutofit/>
          </a:bodyPr>
          <a:lstStyle>
            <a:lvl1pPr marL="0" indent="0" algn="ctr">
              <a:buNone/>
              <a:defRPr sz="4800"/>
            </a:lvl1pPr>
          </a:lstStyle>
          <a:p>
            <a:pPr lvl="0"/>
            <a:r>
              <a:rPr lang="en-US" dirty="0"/>
              <a:t>#</a:t>
            </a:r>
          </a:p>
        </p:txBody>
      </p:sp>
    </p:spTree>
    <p:extLst>
      <p:ext uri="{BB962C8B-B14F-4D97-AF65-F5344CB8AC3E}">
        <p14:creationId xmlns:p14="http://schemas.microsoft.com/office/powerpoint/2010/main" val="32542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mory Jogger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746760" y="161862"/>
            <a:ext cx="10835640" cy="640080"/>
          </a:xfrm>
          <a:prstGeom prst="rect">
            <a:avLst/>
          </a:prstGeo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422003E6-1F7A-477A-B8FD-D9F75D57C921}"/>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344" y="178277"/>
            <a:ext cx="679910" cy="822960"/>
          </a:xfrm>
          <a:prstGeom prst="rect">
            <a:avLst/>
          </a:prstGeom>
        </p:spPr>
      </p:pic>
      <p:sp>
        <p:nvSpPr>
          <p:cNvPr id="2" name="TextBox 1">
            <a:extLst>
              <a:ext uri="{FF2B5EF4-FFF2-40B4-BE49-F238E27FC236}">
                <a16:creationId xmlns:a16="http://schemas.microsoft.com/office/drawing/2014/main" id="{53038280-64B5-44AB-9A61-7312863778BA}"/>
              </a:ext>
            </a:extLst>
          </p:cNvPr>
          <p:cNvSpPr txBox="1"/>
          <p:nvPr userDrawn="1"/>
        </p:nvSpPr>
        <p:spPr>
          <a:xfrm>
            <a:off x="749808" y="640080"/>
            <a:ext cx="2185535" cy="461665"/>
          </a:xfrm>
          <a:prstGeom prst="rect">
            <a:avLst/>
          </a:prstGeom>
          <a:noFill/>
        </p:spPr>
        <p:txBody>
          <a:bodyPr wrap="none" rtlCol="0">
            <a:spAutoFit/>
          </a:bodyPr>
          <a:lstStyle/>
          <a:p>
            <a:r>
              <a:rPr lang="en-US" sz="2400" b="1" i="1" dirty="0">
                <a:solidFill>
                  <a:schemeClr val="accent1"/>
                </a:solidFill>
              </a:rPr>
              <a:t>Memory Jogger</a:t>
            </a:r>
          </a:p>
        </p:txBody>
      </p:sp>
    </p:spTree>
    <p:extLst>
      <p:ext uri="{BB962C8B-B14F-4D97-AF65-F5344CB8AC3E}">
        <p14:creationId xmlns:p14="http://schemas.microsoft.com/office/powerpoint/2010/main" val="3836170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te's Exit">
    <p:spTree>
      <p:nvGrpSpPr>
        <p:cNvPr id="1" name=""/>
        <p:cNvGrpSpPr/>
        <p:nvPr/>
      </p:nvGrpSpPr>
      <p:grpSpPr>
        <a:xfrm>
          <a:off x="0" y="0"/>
          <a:ext cx="0" cy="0"/>
          <a:chOff x="0" y="0"/>
          <a:chExt cx="0" cy="0"/>
        </a:xfrm>
      </p:grpSpPr>
      <p:sp>
        <p:nvSpPr>
          <p:cNvPr id="7" name="Title 6"/>
          <p:cNvSpPr>
            <a:spLocks noGrp="1"/>
          </p:cNvSpPr>
          <p:nvPr>
            <p:ph type="title"/>
          </p:nvPr>
        </p:nvSpPr>
        <p:spPr>
          <a:xfrm>
            <a:off x="609600" y="180151"/>
            <a:ext cx="10972800" cy="782637"/>
          </a:xfrm>
          <a:prstGeom prst="rect">
            <a:avLst/>
          </a:prstGeom>
        </p:spPr>
        <p:txBody>
          <a:bodyPr/>
          <a:lstStyle>
            <a:lvl1pPr>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A4D8709-5B04-46DF-B063-916DF898665C}"/>
              </a:ext>
            </a:extLst>
          </p:cNvPr>
          <p:cNvSpPr>
            <a:spLocks noGrp="1"/>
          </p:cNvSpPr>
          <p:nvPr>
            <p:ph type="body" sz="quarter" idx="12"/>
          </p:nvPr>
        </p:nvSpPr>
        <p:spPr>
          <a:xfrm>
            <a:off x="1442429" y="4914682"/>
            <a:ext cx="3965552" cy="493461"/>
          </a:xfrm>
        </p:spPr>
        <p:txBody>
          <a:bodyPr>
            <a:noAutofit/>
          </a:bodyPr>
          <a:lstStyle>
            <a:lvl1pPr marL="0" indent="0" algn="l">
              <a:buNone/>
              <a:defRPr sz="2400" b="1" baseline="0">
                <a:solidFill>
                  <a:srgbClr val="F87F00"/>
                </a:solidFill>
              </a:defRPr>
            </a:lvl1pPr>
          </a:lstStyle>
          <a:p>
            <a:pPr lvl="0"/>
            <a:r>
              <a:rPr lang="en-US"/>
              <a:t>Click to edit Master text styles</a:t>
            </a:r>
          </a:p>
        </p:txBody>
      </p:sp>
      <p:sp>
        <p:nvSpPr>
          <p:cNvPr id="9" name="Text Placeholder 9">
            <a:extLst>
              <a:ext uri="{FF2B5EF4-FFF2-40B4-BE49-F238E27FC236}">
                <a16:creationId xmlns:a16="http://schemas.microsoft.com/office/drawing/2014/main" id="{72075CB6-1A31-4AEA-B2A8-778DDD8AB600}"/>
              </a:ext>
            </a:extLst>
          </p:cNvPr>
          <p:cNvSpPr>
            <a:spLocks noGrp="1"/>
          </p:cNvSpPr>
          <p:nvPr>
            <p:ph type="body" sz="quarter" idx="13"/>
          </p:nvPr>
        </p:nvSpPr>
        <p:spPr>
          <a:xfrm>
            <a:off x="1438657" y="5427860"/>
            <a:ext cx="3967455" cy="835780"/>
          </a:xfrm>
        </p:spPr>
        <p:txBody>
          <a:bodyPr>
            <a:normAutofit/>
          </a:bodyPr>
          <a:lstStyle>
            <a:lvl1pPr marL="0" indent="0" algn="l">
              <a:buNone/>
              <a:defRPr sz="2000" i="0">
                <a:solidFill>
                  <a:srgbClr val="5C5C5C"/>
                </a:solidFill>
              </a:defRPr>
            </a:lvl1pPr>
          </a:lstStyle>
          <a:p>
            <a:pPr lvl="0"/>
            <a:r>
              <a:rPr lang="en-US"/>
              <a:t>Click to edit Master text styles</a:t>
            </a:r>
          </a:p>
        </p:txBody>
      </p:sp>
      <p:sp>
        <p:nvSpPr>
          <p:cNvPr id="11" name="TextBox 10">
            <a:extLst>
              <a:ext uri="{FF2B5EF4-FFF2-40B4-BE49-F238E27FC236}">
                <a16:creationId xmlns:a16="http://schemas.microsoft.com/office/drawing/2014/main" id="{A2875806-2AD6-47E5-857C-C72A2D16EBCD}"/>
              </a:ext>
            </a:extLst>
          </p:cNvPr>
          <p:cNvSpPr txBox="1"/>
          <p:nvPr userDrawn="1"/>
        </p:nvSpPr>
        <p:spPr>
          <a:xfrm>
            <a:off x="6097581" y="1576203"/>
            <a:ext cx="4311479" cy="2893100"/>
          </a:xfrm>
          <a:prstGeom prst="rect">
            <a:avLst/>
          </a:prstGeom>
          <a:noFill/>
        </p:spPr>
        <p:txBody>
          <a:bodyPr wrap="square" rtlCol="0">
            <a:spAutoFit/>
          </a:bodyPr>
          <a:lstStyle/>
          <a:p>
            <a:pPr algn="ctr"/>
            <a:r>
              <a:rPr lang="en-US" sz="3200" dirty="0">
                <a:hlinkClick r:id="rId2"/>
              </a:rPr>
              <a:t>kvitasek@utk.edu</a:t>
            </a:r>
            <a:endParaRPr lang="en-US" sz="3200" dirty="0"/>
          </a:p>
          <a:p>
            <a:pPr algn="ctr"/>
            <a:endParaRPr lang="en-US" dirty="0"/>
          </a:p>
          <a:p>
            <a:pPr algn="ctr"/>
            <a:r>
              <a:rPr lang="en-US" sz="3200" dirty="0">
                <a:hlinkClick r:id="rId3"/>
              </a:rPr>
              <a:t>www.vestedway.com</a:t>
            </a:r>
            <a:endParaRPr lang="en-US" sz="3200" dirty="0"/>
          </a:p>
          <a:p>
            <a:endParaRPr lang="en-US" sz="3200" dirty="0"/>
          </a:p>
          <a:p>
            <a:endParaRPr lang="en-US" sz="3200" dirty="0"/>
          </a:p>
          <a:p>
            <a:endParaRPr lang="en-US" sz="3200" dirty="0"/>
          </a:p>
        </p:txBody>
      </p:sp>
      <p:pic>
        <p:nvPicPr>
          <p:cNvPr id="12" name="Picture 11">
            <a:extLst>
              <a:ext uri="{FF2B5EF4-FFF2-40B4-BE49-F238E27FC236}">
                <a16:creationId xmlns:a16="http://schemas.microsoft.com/office/drawing/2014/main" id="{A9309471-C465-4C3D-BCB7-9497A41C8D3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51866" y="3299752"/>
            <a:ext cx="6957838" cy="1971388"/>
          </a:xfrm>
          <a:prstGeom prst="rect">
            <a:avLst/>
          </a:prstGeom>
        </p:spPr>
      </p:pic>
      <p:pic>
        <p:nvPicPr>
          <p:cNvPr id="15" name="Picture Placeholder 7" descr="Kate Vitasek, Vested .jpg">
            <a:extLst>
              <a:ext uri="{FF2B5EF4-FFF2-40B4-BE49-F238E27FC236}">
                <a16:creationId xmlns:a16="http://schemas.microsoft.com/office/drawing/2014/main" id="{610037AC-B7EC-4EFB-8DB2-BB09308766B2}"/>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rot="21240000">
            <a:off x="1241048" y="1210520"/>
            <a:ext cx="3024584" cy="3460567"/>
          </a:xfrm>
          <a:prstGeom prst="rect">
            <a:avLst/>
          </a:prstGeom>
          <a:noFill/>
          <a:ln w="76200">
            <a:solidFill>
              <a:schemeClr val="bg1"/>
            </a:solidFill>
          </a:ln>
        </p:spPr>
      </p:pic>
    </p:spTree>
    <p:extLst>
      <p:ext uri="{BB962C8B-B14F-4D97-AF65-F5344CB8AC3E}">
        <p14:creationId xmlns:p14="http://schemas.microsoft.com/office/powerpoint/2010/main" val="1276108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rms of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A5B80-D101-42F9-99B5-2B1FA72CFDDF}"/>
              </a:ext>
            </a:extLst>
          </p:cNvPr>
          <p:cNvSpPr/>
          <p:nvPr userDrawn="1"/>
        </p:nvSpPr>
        <p:spPr>
          <a:xfrm>
            <a:off x="609786" y="1059135"/>
            <a:ext cx="10935853" cy="4734758"/>
          </a:xfrm>
          <a:prstGeom prst="rect">
            <a:avLst/>
          </a:prstGeom>
        </p:spPr>
        <p:txBody>
          <a:bodyPr wrap="square">
            <a:spAutoFit/>
          </a:bodyPr>
          <a:lstStyle/>
          <a:p>
            <a:pPr marL="0" marR="0">
              <a:lnSpc>
                <a:spcPct val="11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This courseware and its PowerPoint slides are provided as part of the Vested® Online Courseware (“Courseware”) for which you registered.  This Courseware was purchased as a single use license.  The terms of the license are located at </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tabLst>
                <a:tab pos="228600" algn="l"/>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material in this presentation is copyrighted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©Vested Outsourcing, Inc. All Rights Reserved </a:t>
            </a:r>
            <a:r>
              <a:rPr lang="en-US" sz="2000" dirty="0">
                <a:effectLst/>
                <a:latin typeface="Calibri" panose="020F0502020204030204" pitchFamily="34" charset="0"/>
                <a:ea typeface="Calibri" panose="020F0502020204030204" pitchFamily="34" charset="0"/>
                <a:cs typeface="Times New Roman" panose="02020603050405020304" pitchFamily="18" charset="0"/>
              </a:rPr>
              <a:t>unless noted.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Sourcing Business Models, VESTED</a:t>
            </a:r>
            <a:r>
              <a:rPr lang="en-US" sz="20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Vested Outsourcing</a:t>
            </a:r>
            <a:r>
              <a:rPr lang="en-US" sz="20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RealPlay®, Getting to We®, the Vested business model and the Vested concepts and related intellectual property originally evolved from a research project conducted by the University of Tennessee’s Haslam College of Business Administration.  The service marks, trade names, trade dress and related intellectual property are the property of Vested Outsourcing, Inc., and are subject to Terms of Use located at </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10000"/>
              </a:lnSpc>
              <a:spcBef>
                <a:spcPts val="0"/>
              </a:spcBef>
              <a:spcAft>
                <a:spcPts val="0"/>
              </a:spcAft>
              <a:buFont typeface="Arial" panose="020B0604020202020204" pitchFamily="34" charset="0"/>
              <a:buNone/>
              <a:tabLst>
                <a:tab pos="228600" algn="l"/>
                <a:tab pos="457200" algn="l"/>
              </a:tabLst>
            </a:pPr>
            <a:endPar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0000"/>
              </a:lnSpc>
              <a:spcBef>
                <a:spcPts val="0"/>
              </a:spcBef>
              <a:spcAft>
                <a:spcPts val="0"/>
              </a:spcAft>
              <a:buClrTx/>
              <a:buSzTx/>
              <a:buFont typeface="Arial" panose="020B0604020202020204" pitchFamily="34" charset="0"/>
              <a:buNone/>
              <a:tabLst>
                <a:tab pos="228600" algn="l"/>
                <a:tab pos="457200" algn="l"/>
              </a:tabLst>
              <a:defRP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If you would like to use this material for commercial purposes (i.e., you will be using this material to make money) please contact Kate Vitasek – </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k</a:t>
            </a:r>
            <a:r>
              <a:rPr lang="en-US" sz="20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vitasek@utk.edu</a:t>
            </a:r>
            <a:r>
              <a:rPr lang="en-US" sz="20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10000"/>
              </a:lnSpc>
              <a:spcBef>
                <a:spcPts val="0"/>
              </a:spcBef>
              <a:spcAft>
                <a:spcPts val="0"/>
              </a:spcAft>
              <a:buFont typeface="Arial" panose="020B0604020202020204" pitchFamily="34" charset="0"/>
              <a:buNone/>
              <a:tabLst>
                <a:tab pos="228600" algn="l"/>
                <a:tab pos="457200" algn="l"/>
              </a:tabLst>
            </a:pPr>
            <a:endPar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E44F259-89D8-4D2F-87B7-E4EA8AECDC46}"/>
              </a:ext>
            </a:extLst>
          </p:cNvPr>
          <p:cNvSpPr txBox="1"/>
          <p:nvPr userDrawn="1"/>
        </p:nvSpPr>
        <p:spPr>
          <a:xfrm>
            <a:off x="609600" y="276225"/>
            <a:ext cx="4648200" cy="584775"/>
          </a:xfrm>
          <a:prstGeom prst="rect">
            <a:avLst/>
          </a:prstGeom>
          <a:noFill/>
        </p:spPr>
        <p:txBody>
          <a:bodyPr wrap="square" rtlCol="0">
            <a:spAutoFit/>
          </a:bodyPr>
          <a:lstStyle/>
          <a:p>
            <a:r>
              <a:rPr lang="en-US" sz="3200" dirty="0">
                <a:solidFill>
                  <a:schemeClr val="accent1"/>
                </a:solidFill>
              </a:rPr>
              <a:t>Reminder:  Terms of Use</a:t>
            </a:r>
          </a:p>
        </p:txBody>
      </p:sp>
    </p:spTree>
    <p:extLst>
      <p:ext uri="{BB962C8B-B14F-4D97-AF65-F5344CB8AC3E}">
        <p14:creationId xmlns:p14="http://schemas.microsoft.com/office/powerpoint/2010/main" val="1634138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rms of Use - Open Sour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A5B80-D101-42F9-99B5-2B1FA72CFDDF}"/>
              </a:ext>
            </a:extLst>
          </p:cNvPr>
          <p:cNvSpPr/>
          <p:nvPr userDrawn="1"/>
        </p:nvSpPr>
        <p:spPr>
          <a:xfrm>
            <a:off x="609786" y="1059135"/>
            <a:ext cx="10935853" cy="5157950"/>
          </a:xfrm>
          <a:prstGeom prst="rect">
            <a:avLst/>
          </a:prstGeom>
        </p:spPr>
        <p:txBody>
          <a:bodyPr wrap="square">
            <a:spAutoFit/>
          </a:bodyPr>
          <a:lstStyle/>
          <a:p>
            <a:pPr marL="0" marR="0">
              <a:lnSpc>
                <a:spcPct val="110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This courseware and its PowerPoint slides are being licensed as open source material for non-commercial purposes.  The goal is to help individuals share the Vested</a:t>
            </a:r>
            <a:r>
              <a:rPr lang="en-US" sz="15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methodology and principles. The terms of the license are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Font typeface="Arial" panose="020B0604020202020204" pitchFamily="34" charse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We encourage you to use some or all of the slides in the presentations and Vested Toolkit under those terms, which include the following business rules:</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You must provide attribution and must not alter the PowerPoint deck in terms of the template, background, colors, or the Vested images used.</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If you use content in your own document, please attribute the source as follows:</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Source: Used with permission. Vested</a:t>
            </a:r>
            <a:r>
              <a:rPr lang="en-US" sz="15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www.vestedway.com</a:t>
            </a:r>
            <a:r>
              <a:rPr lang="en-US" sz="1500" dirty="0">
                <a:effectLst/>
                <a:latin typeface="Calibri" panose="020F0502020204030204" pitchFamily="34" charset="0"/>
                <a:ea typeface="Calibri" panose="020F0502020204030204" pitchFamily="34" charset="0"/>
                <a:cs typeface="Times New Roman" panose="02020603050405020304" pitchFamily="18" charset="0"/>
              </a:rPr>
              <a:t>. Vested Outsourcing, Inc. </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While not required, it is appreciated if you would send a send a sample of use to </a:t>
            </a:r>
            <a:r>
              <a:rPr lang="en-US" sz="15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Info@Vestedway.com</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“Vested” is always written with an uppercase “V.” The word “Vested” is to be used throughout the presentation, except where you are referring to the outsourcing industry. In such an instance, “Vested Outsourcing” can be used. It is the Faculty’s wish that “Vested Outsourcing”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500" dirty="0">
                <a:effectLst/>
                <a:latin typeface="Calibri" panose="020F0502020204030204" pitchFamily="34" charset="0"/>
                <a:ea typeface="Calibri" panose="020F0502020204030204" pitchFamily="34" charset="0"/>
                <a:cs typeface="Times New Roman" panose="02020603050405020304" pitchFamily="18" charset="0"/>
              </a:rPr>
              <a:t> be abbreviated as “VO.”</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tab pos="228600" algn="l"/>
                <a:tab pos="457200" algn="l"/>
              </a:tabLst>
              <a:defRP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If you would like to use this material for commercial purposes (i.e., you will be using this material to make money) please contact Kate Vitasek –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vitasek@utk.edu</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material in this presentation is copyrighted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©Vested Outsourcing, Inc. All Rights Reserved </a:t>
            </a:r>
            <a:r>
              <a:rPr lang="en-US" sz="1500" dirty="0">
                <a:effectLst/>
                <a:latin typeface="Calibri" panose="020F0502020204030204" pitchFamily="34" charset="0"/>
                <a:ea typeface="Calibri" panose="020F0502020204030204" pitchFamily="34" charset="0"/>
                <a:cs typeface="Times New Roman" panose="02020603050405020304" pitchFamily="18" charset="0"/>
              </a:rPr>
              <a:t>unless noted.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Sourcing Business Models, VESTED</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Vested Outsourcing</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RealPlay®, Getting to We®, the Vested business model and the Vested concepts and related intellectual property originally evolved from a research project conducted by the University of Tennessee’s Haslam College of Business Administration.  The service marks, trade names, trade dress and related intellectual property are the property of Vested Outsourcing, Inc  and are subject to Terms of Use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7E44F259-89D8-4D2F-87B7-E4EA8AECDC46}"/>
              </a:ext>
            </a:extLst>
          </p:cNvPr>
          <p:cNvSpPr txBox="1"/>
          <p:nvPr userDrawn="1"/>
        </p:nvSpPr>
        <p:spPr>
          <a:xfrm>
            <a:off x="609600" y="276225"/>
            <a:ext cx="4648200" cy="584775"/>
          </a:xfrm>
          <a:prstGeom prst="rect">
            <a:avLst/>
          </a:prstGeom>
          <a:noFill/>
        </p:spPr>
        <p:txBody>
          <a:bodyPr wrap="square" rtlCol="0">
            <a:spAutoFit/>
          </a:bodyPr>
          <a:lstStyle/>
          <a:p>
            <a:r>
              <a:rPr lang="en-US" sz="3200" dirty="0">
                <a:solidFill>
                  <a:schemeClr val="accent1"/>
                </a:solidFill>
              </a:rPr>
              <a:t>Reminder:  Terms of Use</a:t>
            </a:r>
          </a:p>
        </p:txBody>
      </p:sp>
    </p:spTree>
    <p:extLst>
      <p:ext uri="{BB962C8B-B14F-4D97-AF65-F5344CB8AC3E}">
        <p14:creationId xmlns:p14="http://schemas.microsoft.com/office/powerpoint/2010/main" val="2026655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1"/>
            <a:ext cx="12191999" cy="6229909"/>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7F00"/>
              </a:solidFill>
            </a:endParaRPr>
          </a:p>
        </p:txBody>
      </p:sp>
      <p:pic>
        <p:nvPicPr>
          <p:cNvPr id="3" name="Picture 2" descr="vested-circle-larg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49139" y="354044"/>
            <a:ext cx="3665102" cy="5875866"/>
          </a:xfrm>
          <a:prstGeom prst="rect">
            <a:avLst/>
          </a:prstGeom>
        </p:spPr>
      </p:pic>
      <p:sp>
        <p:nvSpPr>
          <p:cNvPr id="2" name="TextBox 1">
            <a:extLst>
              <a:ext uri="{FF2B5EF4-FFF2-40B4-BE49-F238E27FC236}">
                <a16:creationId xmlns:a16="http://schemas.microsoft.com/office/drawing/2014/main" id="{2E6E589C-C086-4847-9936-792B5D230DD8}"/>
              </a:ext>
            </a:extLst>
          </p:cNvPr>
          <p:cNvSpPr txBox="1"/>
          <p:nvPr userDrawn="1"/>
        </p:nvSpPr>
        <p:spPr>
          <a:xfrm>
            <a:off x="2417999" y="5581834"/>
            <a:ext cx="7356002" cy="646331"/>
          </a:xfrm>
          <a:prstGeom prst="rect">
            <a:avLst/>
          </a:prstGeom>
          <a:noFill/>
        </p:spPr>
        <p:txBody>
          <a:bodyPr wrap="square" rtlCol="0">
            <a:spAutoFit/>
          </a:bodyPr>
          <a:lstStyle/>
          <a:p>
            <a:pPr lvl="0" algn="ctr"/>
            <a:r>
              <a:rPr lang="en-US" sz="1200" i="1" dirty="0">
                <a:solidFill>
                  <a:schemeClr val="bg1"/>
                </a:solidFill>
              </a:rPr>
              <a:t>VESTED®, Vested Outsourcing®, the Vested business model, Vested concepts, and related intellectual property, evolved from a research project conducted by the University of Tennessee’s College of Business Administration, are the property of Vested Outsourcing, Inc. and are subject to Terms of Use located at www.vestedway.com.termsofuse</a:t>
            </a:r>
            <a:endParaRPr lang="en-US" sz="1200" dirty="0">
              <a:solidFill>
                <a:schemeClr val="bg1"/>
              </a:solidFill>
            </a:endParaRPr>
          </a:p>
        </p:txBody>
      </p:sp>
      <p:sp>
        <p:nvSpPr>
          <p:cNvPr id="7" name="TextBox 6">
            <a:extLst>
              <a:ext uri="{FF2B5EF4-FFF2-40B4-BE49-F238E27FC236}">
                <a16:creationId xmlns:a16="http://schemas.microsoft.com/office/drawing/2014/main" id="{9AAAA1EE-9CF9-4A9E-A995-5D42CACCCCA7}"/>
              </a:ext>
            </a:extLst>
          </p:cNvPr>
          <p:cNvSpPr txBox="1"/>
          <p:nvPr userDrawn="1"/>
        </p:nvSpPr>
        <p:spPr>
          <a:xfrm>
            <a:off x="4105657" y="6228165"/>
            <a:ext cx="3980687" cy="461665"/>
          </a:xfrm>
          <a:prstGeom prst="rect">
            <a:avLst/>
          </a:prstGeom>
          <a:noFill/>
        </p:spPr>
        <p:txBody>
          <a:bodyPr wrap="square" rtlCol="0">
            <a:spAutoFit/>
          </a:bodyPr>
          <a:lstStyle/>
          <a:p>
            <a:pPr algn="ctr"/>
            <a:r>
              <a:rPr lang="en-US" sz="1200" i="1" dirty="0">
                <a:solidFill>
                  <a:schemeClr val="bg1">
                    <a:lumMod val="65000"/>
                  </a:schemeClr>
                </a:solidFill>
              </a:rPr>
              <a:t>The materials contained in this presentation are copyrighted.</a:t>
            </a:r>
          </a:p>
          <a:p>
            <a:pPr algn="ctr"/>
            <a:r>
              <a:rPr lang="en-US" sz="1200" i="1" dirty="0">
                <a:solidFill>
                  <a:schemeClr val="bg1">
                    <a:lumMod val="65000"/>
                  </a:schemeClr>
                </a:solidFill>
              </a:rPr>
              <a:t>©2018 Vested Outsourcing, Inc. All Rights Reserved</a:t>
            </a:r>
            <a:endParaRPr lang="en-US" sz="1200" dirty="0">
              <a:solidFill>
                <a:schemeClr val="bg1">
                  <a:lumMod val="65000"/>
                </a:schemeClr>
              </a:solidFill>
            </a:endParaRPr>
          </a:p>
        </p:txBody>
      </p:sp>
    </p:spTree>
    <p:extLst>
      <p:ext uri="{BB962C8B-B14F-4D97-AF65-F5344CB8AC3E}">
        <p14:creationId xmlns:p14="http://schemas.microsoft.com/office/powerpoint/2010/main" val="1707615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 y="228"/>
            <a:ext cx="12191595" cy="6857772"/>
          </a:xfrm>
          <a:prstGeom prst="rect">
            <a:avLst/>
          </a:prstGeom>
        </p:spPr>
      </p:pic>
      <p:sp>
        <p:nvSpPr>
          <p:cNvPr id="2" name="Title 1"/>
          <p:cNvSpPr>
            <a:spLocks noGrp="1"/>
          </p:cNvSpPr>
          <p:nvPr>
            <p:ph type="ctrTitle"/>
          </p:nvPr>
        </p:nvSpPr>
        <p:spPr>
          <a:xfrm>
            <a:off x="629920" y="302400"/>
            <a:ext cx="10972800" cy="946150"/>
          </a:xfrm>
        </p:spPr>
        <p:txBody>
          <a:bodyPr anchor="ctr">
            <a:normAutofit/>
          </a:bodyPr>
          <a:lstStyle>
            <a:lvl1pPr algn="ct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9920" y="1032550"/>
            <a:ext cx="10972800" cy="546100"/>
          </a:xfrm>
        </p:spPr>
        <p:txBody>
          <a:bodyPr anchor="ct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3"/>
          <a:stretch>
            <a:fillRect/>
          </a:stretch>
        </p:blipFill>
        <p:spPr>
          <a:xfrm>
            <a:off x="3516923" y="5574422"/>
            <a:ext cx="5322277" cy="1131178"/>
          </a:xfrm>
          <a:prstGeom prst="rect">
            <a:avLst/>
          </a:prstGeom>
        </p:spPr>
      </p:pic>
      <p:grpSp>
        <p:nvGrpSpPr>
          <p:cNvPr id="7" name="Group 6"/>
          <p:cNvGrpSpPr/>
          <p:nvPr userDrawn="1"/>
        </p:nvGrpSpPr>
        <p:grpSpPr>
          <a:xfrm>
            <a:off x="3845782" y="5385458"/>
            <a:ext cx="4267199" cy="1036871"/>
            <a:chOff x="685801" y="4209905"/>
            <a:chExt cx="3200399" cy="1036871"/>
          </a:xfrm>
        </p:grpSpPr>
        <p:pic>
          <p:nvPicPr>
            <p:cNvPr id="8" name="Picture 7" descr="Power T HorizRightLogo-OnOrang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0427" y="4539634"/>
              <a:ext cx="3125773" cy="707142"/>
            </a:xfrm>
            <a:prstGeom prst="rect">
              <a:avLst/>
            </a:prstGeom>
          </p:spPr>
        </p:pic>
        <p:sp>
          <p:nvSpPr>
            <p:cNvPr id="9" name="TextBox 8"/>
            <p:cNvSpPr txBox="1"/>
            <p:nvPr/>
          </p:nvSpPr>
          <p:spPr>
            <a:xfrm>
              <a:off x="685801" y="4209905"/>
              <a:ext cx="3200399" cy="415498"/>
            </a:xfrm>
            <a:prstGeom prst="rect">
              <a:avLst/>
            </a:prstGeom>
            <a:noFill/>
          </p:spPr>
          <p:txBody>
            <a:bodyPr wrap="square" rtlCol="0" anchor="b">
              <a:spAutoFit/>
            </a:bodyPr>
            <a:lstStyle/>
            <a:p>
              <a:r>
                <a:rPr lang="en-US" sz="1050" kern="2200" dirty="0">
                  <a:solidFill>
                    <a:schemeClr val="bg1"/>
                  </a:solidFill>
                  <a:cs typeface="Lucida Grande"/>
                </a:rPr>
                <a:t>BASED  ON  RESEARCH  WITH….</a:t>
              </a:r>
            </a:p>
            <a:p>
              <a:endParaRPr lang="en-US" sz="1050" kern="2200" spc="600" dirty="0">
                <a:solidFill>
                  <a:schemeClr val="bg1"/>
                </a:solidFill>
                <a:cs typeface="Lucida Grande"/>
              </a:endParaRPr>
            </a:p>
          </p:txBody>
        </p:sp>
      </p:grpSp>
    </p:spTree>
    <p:extLst>
      <p:ext uri="{BB962C8B-B14F-4D97-AF65-F5344CB8AC3E}">
        <p14:creationId xmlns:p14="http://schemas.microsoft.com/office/powerpoint/2010/main" val="2807481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Picture Placeholder 4"/>
          <p:cNvSpPr>
            <a:spLocks noGrp="1"/>
          </p:cNvSpPr>
          <p:nvPr>
            <p:ph type="pic" sz="quarter" idx="11"/>
          </p:nvPr>
        </p:nvSpPr>
        <p:spPr>
          <a:xfrm>
            <a:off x="6400800" y="1111201"/>
            <a:ext cx="4538133" cy="5048299"/>
          </a:xfrm>
          <a:effectLst>
            <a:outerShdw blurRad="50800" dist="38100" dir="2700000" algn="ctr" rotWithShape="0">
              <a:srgbClr val="000000">
                <a:alpha val="40000"/>
              </a:srgbClr>
            </a:outerShdw>
          </a:effectLst>
        </p:spPr>
        <p:txBody>
          <a:bodyPr/>
          <a:lstStyle/>
          <a:p>
            <a:endParaRPr lang="en-US" dirty="0"/>
          </a:p>
        </p:txBody>
      </p:sp>
      <p:sp>
        <p:nvSpPr>
          <p:cNvPr id="5" name="Text Placeholder 7"/>
          <p:cNvSpPr>
            <a:spLocks noGrp="1"/>
          </p:cNvSpPr>
          <p:nvPr>
            <p:ph type="body" sz="quarter" idx="12" hasCustomPrompt="1"/>
          </p:nvPr>
        </p:nvSpPr>
        <p:spPr>
          <a:xfrm>
            <a:off x="1442429" y="5024410"/>
            <a:ext cx="3965552"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1438657" y="5537588"/>
            <a:ext cx="3967455" cy="922314"/>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p:spPr>
        <p:txBody>
          <a:bodyPr/>
          <a:lstStyle/>
          <a:p>
            <a:r>
              <a:rPr lang="en-US" dirty="0"/>
              <a:t>Click to edit Master title style</a:t>
            </a:r>
          </a:p>
        </p:txBody>
      </p:sp>
      <p:sp>
        <p:nvSpPr>
          <p:cNvPr id="11" name="Picture Placeholder 4"/>
          <p:cNvSpPr>
            <a:spLocks noGrp="1" noChangeAspect="1"/>
          </p:cNvSpPr>
          <p:nvPr>
            <p:ph type="pic" sz="quarter" idx="14"/>
          </p:nvPr>
        </p:nvSpPr>
        <p:spPr>
          <a:xfrm rot="21240000">
            <a:off x="1261938" y="1654824"/>
            <a:ext cx="3537580" cy="303400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Tree>
    <p:extLst>
      <p:ext uri="{BB962C8B-B14F-4D97-AF65-F5344CB8AC3E}">
        <p14:creationId xmlns:p14="http://schemas.microsoft.com/office/powerpoint/2010/main" val="1702140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5406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573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739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217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Slid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0360" y="1216152"/>
            <a:ext cx="8702040" cy="49855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880360" y="180151"/>
            <a:ext cx="8702040" cy="782637"/>
          </a:xfrm>
          <a:prstGeom prst="rect">
            <a:avLst/>
          </a:prstGeom>
        </p:spPr>
        <p:txBody>
          <a:bodyPr/>
          <a:lstStyle>
            <a:lvl1pPr>
              <a:defRPr/>
            </a:lvl1pPr>
          </a:lstStyle>
          <a:p>
            <a:r>
              <a:rPr lang="en-US" dirty="0"/>
              <a:t>What You Will Accomplish in This Topic</a:t>
            </a:r>
          </a:p>
        </p:txBody>
      </p:sp>
      <p:sp>
        <p:nvSpPr>
          <p:cNvPr id="4" name="Picture Placeholder 3">
            <a:extLst>
              <a:ext uri="{FF2B5EF4-FFF2-40B4-BE49-F238E27FC236}">
                <a16:creationId xmlns:a16="http://schemas.microsoft.com/office/drawing/2014/main" id="{E8F04C80-6483-44AF-848D-EBBA19D6CF67}"/>
              </a:ext>
            </a:extLst>
          </p:cNvPr>
          <p:cNvSpPr>
            <a:spLocks noGrp="1"/>
          </p:cNvSpPr>
          <p:nvPr>
            <p:ph type="pic" sz="quarter" idx="17"/>
          </p:nvPr>
        </p:nvSpPr>
        <p:spPr>
          <a:xfrm>
            <a:off x="384174" y="1216152"/>
            <a:ext cx="2286000" cy="4572000"/>
          </a:xfrm>
        </p:spPr>
        <p:txBody>
          <a:bodyPr/>
          <a:lstStyle/>
          <a:p>
            <a:r>
              <a:rPr lang="en-US" dirty="0"/>
              <a:t>Click icon to add picture</a:t>
            </a:r>
          </a:p>
        </p:txBody>
      </p:sp>
    </p:spTree>
    <p:extLst>
      <p:ext uri="{BB962C8B-B14F-4D97-AF65-F5344CB8AC3E}">
        <p14:creationId xmlns:p14="http://schemas.microsoft.com/office/powerpoint/2010/main" val="1129266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6185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0291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5033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3107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585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1954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303551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9489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7145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ext Placeholder 7"/>
          <p:cNvSpPr>
            <a:spLocks noGrp="1"/>
          </p:cNvSpPr>
          <p:nvPr>
            <p:ph type="body" sz="quarter" idx="12" hasCustomPrompt="1"/>
          </p:nvPr>
        </p:nvSpPr>
        <p:spPr>
          <a:xfrm>
            <a:off x="871281" y="3907025"/>
            <a:ext cx="231648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869543" y="4420203"/>
            <a:ext cx="231648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p:spPr>
        <p:txBody>
          <a:bodyPr/>
          <a:lstStyle/>
          <a:p>
            <a:r>
              <a:rPr lang="en-US" dirty="0"/>
              <a:t>Click to edit Master title style</a:t>
            </a:r>
          </a:p>
        </p:txBody>
      </p:sp>
      <p:sp>
        <p:nvSpPr>
          <p:cNvPr id="11" name="Picture Placeholder 4"/>
          <p:cNvSpPr>
            <a:spLocks noGrp="1"/>
          </p:cNvSpPr>
          <p:nvPr>
            <p:ph type="pic" sz="quarter" idx="14"/>
          </p:nvPr>
        </p:nvSpPr>
        <p:spPr>
          <a:xfrm rot="21240000">
            <a:off x="743378" y="1703755"/>
            <a:ext cx="2312507" cy="1983318"/>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2" name="Picture Placeholder 4"/>
          <p:cNvSpPr>
            <a:spLocks noGrp="1"/>
          </p:cNvSpPr>
          <p:nvPr>
            <p:ph type="pic" sz="quarter" idx="15"/>
          </p:nvPr>
        </p:nvSpPr>
        <p:spPr>
          <a:xfrm>
            <a:off x="3508787" y="1919972"/>
            <a:ext cx="2317915" cy="1986784"/>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5" name="Text Placeholder 7"/>
          <p:cNvSpPr>
            <a:spLocks noGrp="1"/>
          </p:cNvSpPr>
          <p:nvPr>
            <p:ph type="body" sz="quarter" idx="16" hasCustomPrompt="1"/>
          </p:nvPr>
        </p:nvSpPr>
        <p:spPr>
          <a:xfrm>
            <a:off x="3510221" y="4173472"/>
            <a:ext cx="231648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508483" y="4686650"/>
            <a:ext cx="231648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p:nvPr>
        </p:nvSpPr>
        <p:spPr>
          <a:xfrm rot="540000">
            <a:off x="9048272" y="1728216"/>
            <a:ext cx="2317915" cy="1986784"/>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4" name="Text Placeholder 7"/>
          <p:cNvSpPr>
            <a:spLocks noGrp="1"/>
          </p:cNvSpPr>
          <p:nvPr>
            <p:ph type="body" sz="quarter" idx="19" hasCustomPrompt="1"/>
          </p:nvPr>
        </p:nvSpPr>
        <p:spPr>
          <a:xfrm>
            <a:off x="8855339" y="3906757"/>
            <a:ext cx="231648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8853600" y="4418821"/>
            <a:ext cx="231648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Picture Placeholder 4"/>
          <p:cNvSpPr>
            <a:spLocks noGrp="1"/>
          </p:cNvSpPr>
          <p:nvPr>
            <p:ph type="pic" sz="quarter" idx="21"/>
          </p:nvPr>
        </p:nvSpPr>
        <p:spPr>
          <a:xfrm>
            <a:off x="6190311" y="1920240"/>
            <a:ext cx="2317915" cy="1986784"/>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9" name="Text Placeholder 7"/>
          <p:cNvSpPr>
            <a:spLocks noGrp="1"/>
          </p:cNvSpPr>
          <p:nvPr>
            <p:ph type="body" sz="quarter" idx="22" hasCustomPrompt="1"/>
          </p:nvPr>
        </p:nvSpPr>
        <p:spPr>
          <a:xfrm>
            <a:off x="6135381" y="4169665"/>
            <a:ext cx="231648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23" hasCustomPrompt="1"/>
          </p:nvPr>
        </p:nvSpPr>
        <p:spPr>
          <a:xfrm>
            <a:off x="6133643" y="4690873"/>
            <a:ext cx="231648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Tree>
    <p:extLst>
      <p:ext uri="{BB962C8B-B14F-4D97-AF65-F5344CB8AC3E}">
        <p14:creationId xmlns:p14="http://schemas.microsoft.com/office/powerpoint/2010/main" val="7520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3" name="Text Placeholder 10">
            <a:extLst>
              <a:ext uri="{FF2B5EF4-FFF2-40B4-BE49-F238E27FC236}">
                <a16:creationId xmlns:a16="http://schemas.microsoft.com/office/drawing/2014/main" id="{AF4A2680-1420-4C2A-AC7C-73DBF5751047}"/>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cSld name="End Slide- All PPT's">
    <p:spTree>
      <p:nvGrpSpPr>
        <p:cNvPr id="1" name=""/>
        <p:cNvGrpSpPr/>
        <p:nvPr/>
      </p:nvGrpSpPr>
      <p:grpSpPr>
        <a:xfrm>
          <a:off x="0" y="0"/>
          <a:ext cx="0" cy="0"/>
          <a:chOff x="0" y="0"/>
          <a:chExt cx="0" cy="0"/>
        </a:xfrm>
      </p:grpSpPr>
      <p:pic>
        <p:nvPicPr>
          <p:cNvPr id="4" name="Picture 3" descr="PowerPoint_mono-p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34296" y="115918"/>
            <a:ext cx="4800099" cy="6394824"/>
          </a:xfrm>
          <a:prstGeom prst="rect">
            <a:avLst/>
          </a:prstGeom>
        </p:spPr>
      </p:pic>
      <p:pic>
        <p:nvPicPr>
          <p:cNvPr id="5" name="Picture 4" descr="Vested_copyright-pag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2600" y="5455518"/>
            <a:ext cx="11226800" cy="1351682"/>
          </a:xfrm>
          <a:prstGeom prst="rect">
            <a:avLst/>
          </a:prstGeom>
        </p:spPr>
      </p:pic>
    </p:spTree>
    <p:extLst>
      <p:ext uri="{BB962C8B-B14F-4D97-AF65-F5344CB8AC3E}">
        <p14:creationId xmlns:p14="http://schemas.microsoft.com/office/powerpoint/2010/main" val="3025640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DA Pix">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43711"/>
            <a:ext cx="10972800" cy="922323"/>
          </a:xfrm>
          <a:prstGeom prst="rect">
            <a:avLst/>
          </a:prstGeom>
        </p:spPr>
        <p:txBody>
          <a:bodyPr/>
          <a:lstStyle>
            <a:lvl1pPr marL="0" indent="0">
              <a:buNone/>
              <a:defRPr/>
            </a:lvl1pPr>
          </a:lstStyle>
          <a:p>
            <a:pPr lvl="0"/>
            <a:r>
              <a:rPr lang="en-US" dirty="0"/>
              <a:t>Click to 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408558BB-426A-4AF8-A93E-BF3E198C06AB}"/>
              </a:ext>
            </a:extLst>
          </p:cNvPr>
          <p:cNvSpPr>
            <a:spLocks noGrp="1"/>
          </p:cNvSpPr>
          <p:nvPr>
            <p:ph type="pic" sz="quarter" idx="20" hasCustomPrompt="1"/>
          </p:nvPr>
        </p:nvSpPr>
        <p:spPr>
          <a:xfrm>
            <a:off x="4109533" y="3588140"/>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11" name="Picture Placeholder 4">
            <a:extLst>
              <a:ext uri="{FF2B5EF4-FFF2-40B4-BE49-F238E27FC236}">
                <a16:creationId xmlns:a16="http://schemas.microsoft.com/office/drawing/2014/main" id="{31B49894-4B08-4643-8C30-A5BCA2D850A5}"/>
              </a:ext>
            </a:extLst>
          </p:cNvPr>
          <p:cNvSpPr>
            <a:spLocks noGrp="1"/>
          </p:cNvSpPr>
          <p:nvPr>
            <p:ph type="pic" sz="quarter" idx="22" hasCustomPrompt="1"/>
          </p:nvPr>
        </p:nvSpPr>
        <p:spPr>
          <a:xfrm>
            <a:off x="4109533" y="2236763"/>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12" name="Picture Placeholder 4">
            <a:extLst>
              <a:ext uri="{FF2B5EF4-FFF2-40B4-BE49-F238E27FC236}">
                <a16:creationId xmlns:a16="http://schemas.microsoft.com/office/drawing/2014/main" id="{0FD3735C-2838-4DD9-89A3-9CBE5CFBA97E}"/>
              </a:ext>
            </a:extLst>
          </p:cNvPr>
          <p:cNvSpPr>
            <a:spLocks noGrp="1"/>
          </p:cNvSpPr>
          <p:nvPr>
            <p:ph type="pic" sz="quarter" idx="23" hasCustomPrompt="1"/>
          </p:nvPr>
        </p:nvSpPr>
        <p:spPr>
          <a:xfrm>
            <a:off x="4109533" y="4939517"/>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20" name="Text Placeholder 15">
            <a:extLst>
              <a:ext uri="{FF2B5EF4-FFF2-40B4-BE49-F238E27FC236}">
                <a16:creationId xmlns:a16="http://schemas.microsoft.com/office/drawing/2014/main" id="{A03EDD22-80B8-4F83-84C3-083B8DD5FD3A}"/>
              </a:ext>
            </a:extLst>
          </p:cNvPr>
          <p:cNvSpPr>
            <a:spLocks noGrp="1"/>
          </p:cNvSpPr>
          <p:nvPr>
            <p:ph type="body" sz="quarter" idx="31" hasCustomPrompt="1"/>
          </p:nvPr>
        </p:nvSpPr>
        <p:spPr>
          <a:xfrm>
            <a:off x="3846008" y="5947858"/>
            <a:ext cx="1441450" cy="193675"/>
          </a:xfrm>
        </p:spPr>
        <p:txBody>
          <a:bodyPr anchor="ctr">
            <a:noAutofit/>
          </a:bodyPr>
          <a:lstStyle>
            <a:lvl1pPr marL="0" indent="0" algn="ctr">
              <a:buNone/>
              <a:defRPr sz="1100"/>
            </a:lvl1pPr>
          </a:lstStyle>
          <a:p>
            <a:pPr lvl="0"/>
            <a:r>
              <a:rPr lang="en-US" dirty="0"/>
              <a:t>Title</a:t>
            </a:r>
          </a:p>
        </p:txBody>
      </p:sp>
      <p:sp>
        <p:nvSpPr>
          <p:cNvPr id="21" name="Text Placeholder 15">
            <a:extLst>
              <a:ext uri="{FF2B5EF4-FFF2-40B4-BE49-F238E27FC236}">
                <a16:creationId xmlns:a16="http://schemas.microsoft.com/office/drawing/2014/main" id="{6B470F1E-A376-4681-A008-4251CFCDE6E5}"/>
              </a:ext>
            </a:extLst>
          </p:cNvPr>
          <p:cNvSpPr>
            <a:spLocks noGrp="1"/>
          </p:cNvSpPr>
          <p:nvPr>
            <p:ph type="body" sz="quarter" idx="32" hasCustomPrompt="1"/>
          </p:nvPr>
        </p:nvSpPr>
        <p:spPr>
          <a:xfrm>
            <a:off x="3846008" y="4596483"/>
            <a:ext cx="1441450" cy="193675"/>
          </a:xfrm>
        </p:spPr>
        <p:txBody>
          <a:bodyPr anchor="ctr">
            <a:noAutofit/>
          </a:bodyPr>
          <a:lstStyle>
            <a:lvl1pPr marL="0" indent="0" algn="ctr">
              <a:buNone/>
              <a:defRPr sz="1100"/>
            </a:lvl1pPr>
          </a:lstStyle>
          <a:p>
            <a:pPr lvl="0"/>
            <a:r>
              <a:rPr lang="en-US" dirty="0"/>
              <a:t>Title</a:t>
            </a:r>
          </a:p>
        </p:txBody>
      </p:sp>
      <p:sp>
        <p:nvSpPr>
          <p:cNvPr id="22" name="Text Placeholder 15">
            <a:extLst>
              <a:ext uri="{FF2B5EF4-FFF2-40B4-BE49-F238E27FC236}">
                <a16:creationId xmlns:a16="http://schemas.microsoft.com/office/drawing/2014/main" id="{D1B4086D-7C77-45FD-9E3E-3B8484A2AB19}"/>
              </a:ext>
            </a:extLst>
          </p:cNvPr>
          <p:cNvSpPr>
            <a:spLocks noGrp="1"/>
          </p:cNvSpPr>
          <p:nvPr>
            <p:ph type="body" sz="quarter" idx="33" hasCustomPrompt="1"/>
          </p:nvPr>
        </p:nvSpPr>
        <p:spPr>
          <a:xfrm>
            <a:off x="3846008" y="3245106"/>
            <a:ext cx="1441450" cy="193675"/>
          </a:xfrm>
        </p:spPr>
        <p:txBody>
          <a:bodyPr anchor="ctr">
            <a:noAutofit/>
          </a:bodyPr>
          <a:lstStyle>
            <a:lvl1pPr marL="0" indent="0" algn="ctr">
              <a:buNone/>
              <a:defRPr sz="1100"/>
            </a:lvl1pPr>
          </a:lstStyle>
          <a:p>
            <a:pPr lvl="0"/>
            <a:r>
              <a:rPr lang="en-US" dirty="0"/>
              <a:t>Title</a:t>
            </a:r>
          </a:p>
        </p:txBody>
      </p:sp>
      <p:sp>
        <p:nvSpPr>
          <p:cNvPr id="25" name="Picture Placeholder 4">
            <a:extLst>
              <a:ext uri="{FF2B5EF4-FFF2-40B4-BE49-F238E27FC236}">
                <a16:creationId xmlns:a16="http://schemas.microsoft.com/office/drawing/2014/main" id="{D650341F-8C8A-4067-8220-1A60FA31578C}"/>
              </a:ext>
            </a:extLst>
          </p:cNvPr>
          <p:cNvSpPr>
            <a:spLocks noGrp="1"/>
          </p:cNvSpPr>
          <p:nvPr>
            <p:ph type="pic" sz="quarter" idx="35" hasCustomPrompt="1"/>
          </p:nvPr>
        </p:nvSpPr>
        <p:spPr>
          <a:xfrm>
            <a:off x="5619677" y="2241383"/>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26" name="Picture Placeholder 4">
            <a:extLst>
              <a:ext uri="{FF2B5EF4-FFF2-40B4-BE49-F238E27FC236}">
                <a16:creationId xmlns:a16="http://schemas.microsoft.com/office/drawing/2014/main" id="{41CEC0B9-CF99-4375-8A56-21760141A943}"/>
              </a:ext>
            </a:extLst>
          </p:cNvPr>
          <p:cNvSpPr>
            <a:spLocks noGrp="1"/>
          </p:cNvSpPr>
          <p:nvPr>
            <p:ph type="pic" sz="quarter" idx="36" hasCustomPrompt="1"/>
          </p:nvPr>
        </p:nvSpPr>
        <p:spPr>
          <a:xfrm>
            <a:off x="5619677" y="4944137"/>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27" name="Text Placeholder 15">
            <a:extLst>
              <a:ext uri="{FF2B5EF4-FFF2-40B4-BE49-F238E27FC236}">
                <a16:creationId xmlns:a16="http://schemas.microsoft.com/office/drawing/2014/main" id="{39794AF0-AD4C-4386-9E45-0C84C2B2F99F}"/>
              </a:ext>
            </a:extLst>
          </p:cNvPr>
          <p:cNvSpPr>
            <a:spLocks noGrp="1"/>
          </p:cNvSpPr>
          <p:nvPr>
            <p:ph type="body" sz="quarter" idx="37" hasCustomPrompt="1"/>
          </p:nvPr>
        </p:nvSpPr>
        <p:spPr>
          <a:xfrm>
            <a:off x="5356152" y="5952478"/>
            <a:ext cx="1441450" cy="193675"/>
          </a:xfrm>
        </p:spPr>
        <p:txBody>
          <a:bodyPr anchor="ctr">
            <a:noAutofit/>
          </a:bodyPr>
          <a:lstStyle>
            <a:lvl1pPr marL="0" indent="0" algn="ctr">
              <a:buNone/>
              <a:defRPr sz="1100"/>
            </a:lvl1pPr>
          </a:lstStyle>
          <a:p>
            <a:pPr lvl="0"/>
            <a:r>
              <a:rPr lang="en-US" dirty="0"/>
              <a:t>Title</a:t>
            </a:r>
          </a:p>
        </p:txBody>
      </p:sp>
      <p:sp>
        <p:nvSpPr>
          <p:cNvPr id="29" name="Text Placeholder 15">
            <a:extLst>
              <a:ext uri="{FF2B5EF4-FFF2-40B4-BE49-F238E27FC236}">
                <a16:creationId xmlns:a16="http://schemas.microsoft.com/office/drawing/2014/main" id="{C1B80120-755F-4C9F-ABCD-D32D8295F209}"/>
              </a:ext>
            </a:extLst>
          </p:cNvPr>
          <p:cNvSpPr>
            <a:spLocks noGrp="1"/>
          </p:cNvSpPr>
          <p:nvPr>
            <p:ph type="body" sz="quarter" idx="39" hasCustomPrompt="1"/>
          </p:nvPr>
        </p:nvSpPr>
        <p:spPr>
          <a:xfrm>
            <a:off x="5356152" y="3249726"/>
            <a:ext cx="1441450" cy="193675"/>
          </a:xfrm>
        </p:spPr>
        <p:txBody>
          <a:bodyPr anchor="ctr">
            <a:noAutofit/>
          </a:bodyPr>
          <a:lstStyle>
            <a:lvl1pPr marL="0" indent="0" algn="ctr">
              <a:buNone/>
              <a:defRPr sz="1100"/>
            </a:lvl1pPr>
          </a:lstStyle>
          <a:p>
            <a:pPr lvl="0"/>
            <a:r>
              <a:rPr lang="en-US" dirty="0"/>
              <a:t>Title</a:t>
            </a:r>
          </a:p>
        </p:txBody>
      </p:sp>
      <p:sp>
        <p:nvSpPr>
          <p:cNvPr id="30" name="Picture Placeholder 4">
            <a:extLst>
              <a:ext uri="{FF2B5EF4-FFF2-40B4-BE49-F238E27FC236}">
                <a16:creationId xmlns:a16="http://schemas.microsoft.com/office/drawing/2014/main" id="{9C2E69B1-209A-445B-A500-2FB3F8A4FB7F}"/>
              </a:ext>
            </a:extLst>
          </p:cNvPr>
          <p:cNvSpPr>
            <a:spLocks noGrp="1"/>
          </p:cNvSpPr>
          <p:nvPr>
            <p:ph type="pic" sz="quarter" idx="40" hasCustomPrompt="1"/>
          </p:nvPr>
        </p:nvSpPr>
        <p:spPr>
          <a:xfrm>
            <a:off x="7139057" y="3597381"/>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31" name="Picture Placeholder 4">
            <a:extLst>
              <a:ext uri="{FF2B5EF4-FFF2-40B4-BE49-F238E27FC236}">
                <a16:creationId xmlns:a16="http://schemas.microsoft.com/office/drawing/2014/main" id="{D2355DFA-8D5D-4115-8B60-5A27AADB90BB}"/>
              </a:ext>
            </a:extLst>
          </p:cNvPr>
          <p:cNvSpPr>
            <a:spLocks noGrp="1"/>
          </p:cNvSpPr>
          <p:nvPr>
            <p:ph type="pic" sz="quarter" idx="41" hasCustomPrompt="1"/>
          </p:nvPr>
        </p:nvSpPr>
        <p:spPr>
          <a:xfrm>
            <a:off x="7139057" y="2246004"/>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32" name="Picture Placeholder 4">
            <a:extLst>
              <a:ext uri="{FF2B5EF4-FFF2-40B4-BE49-F238E27FC236}">
                <a16:creationId xmlns:a16="http://schemas.microsoft.com/office/drawing/2014/main" id="{FEA3B9F4-C19C-4B53-A662-C5FC4CBE8A42}"/>
              </a:ext>
            </a:extLst>
          </p:cNvPr>
          <p:cNvSpPr>
            <a:spLocks noGrp="1"/>
          </p:cNvSpPr>
          <p:nvPr>
            <p:ph type="pic" sz="quarter" idx="42" hasCustomPrompt="1"/>
          </p:nvPr>
        </p:nvSpPr>
        <p:spPr>
          <a:xfrm>
            <a:off x="7139057" y="4948758"/>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33" name="Text Placeholder 15">
            <a:extLst>
              <a:ext uri="{FF2B5EF4-FFF2-40B4-BE49-F238E27FC236}">
                <a16:creationId xmlns:a16="http://schemas.microsoft.com/office/drawing/2014/main" id="{F7702872-DC05-45B9-B1B6-C4FBAC2E2136}"/>
              </a:ext>
            </a:extLst>
          </p:cNvPr>
          <p:cNvSpPr>
            <a:spLocks noGrp="1"/>
          </p:cNvSpPr>
          <p:nvPr>
            <p:ph type="body" sz="quarter" idx="43" hasCustomPrompt="1"/>
          </p:nvPr>
        </p:nvSpPr>
        <p:spPr>
          <a:xfrm>
            <a:off x="6875532" y="5957099"/>
            <a:ext cx="1441450" cy="193675"/>
          </a:xfrm>
        </p:spPr>
        <p:txBody>
          <a:bodyPr anchor="ctr">
            <a:noAutofit/>
          </a:bodyPr>
          <a:lstStyle>
            <a:lvl1pPr marL="0" indent="0" algn="ctr">
              <a:buNone/>
              <a:defRPr sz="1100"/>
            </a:lvl1pPr>
          </a:lstStyle>
          <a:p>
            <a:pPr lvl="0"/>
            <a:r>
              <a:rPr lang="en-US" dirty="0"/>
              <a:t>Title</a:t>
            </a:r>
          </a:p>
        </p:txBody>
      </p:sp>
      <p:sp>
        <p:nvSpPr>
          <p:cNvPr id="34" name="Text Placeholder 15">
            <a:extLst>
              <a:ext uri="{FF2B5EF4-FFF2-40B4-BE49-F238E27FC236}">
                <a16:creationId xmlns:a16="http://schemas.microsoft.com/office/drawing/2014/main" id="{317E1A02-571A-4D21-933A-1CA0FD6AAF66}"/>
              </a:ext>
            </a:extLst>
          </p:cNvPr>
          <p:cNvSpPr>
            <a:spLocks noGrp="1"/>
          </p:cNvSpPr>
          <p:nvPr>
            <p:ph type="body" sz="quarter" idx="44" hasCustomPrompt="1"/>
          </p:nvPr>
        </p:nvSpPr>
        <p:spPr>
          <a:xfrm>
            <a:off x="6875532" y="4605724"/>
            <a:ext cx="1441450" cy="193675"/>
          </a:xfrm>
        </p:spPr>
        <p:txBody>
          <a:bodyPr anchor="ctr">
            <a:noAutofit/>
          </a:bodyPr>
          <a:lstStyle>
            <a:lvl1pPr marL="0" indent="0" algn="ctr">
              <a:buNone/>
              <a:defRPr sz="1100"/>
            </a:lvl1pPr>
          </a:lstStyle>
          <a:p>
            <a:pPr lvl="0"/>
            <a:r>
              <a:rPr lang="en-US" dirty="0"/>
              <a:t>Title</a:t>
            </a:r>
          </a:p>
        </p:txBody>
      </p:sp>
      <p:sp>
        <p:nvSpPr>
          <p:cNvPr id="35" name="Text Placeholder 15">
            <a:extLst>
              <a:ext uri="{FF2B5EF4-FFF2-40B4-BE49-F238E27FC236}">
                <a16:creationId xmlns:a16="http://schemas.microsoft.com/office/drawing/2014/main" id="{E347BA42-DC72-4911-884F-772503F026DE}"/>
              </a:ext>
            </a:extLst>
          </p:cNvPr>
          <p:cNvSpPr>
            <a:spLocks noGrp="1"/>
          </p:cNvSpPr>
          <p:nvPr>
            <p:ph type="body" sz="quarter" idx="45" hasCustomPrompt="1"/>
          </p:nvPr>
        </p:nvSpPr>
        <p:spPr>
          <a:xfrm>
            <a:off x="6875532" y="3254347"/>
            <a:ext cx="1441450" cy="193675"/>
          </a:xfrm>
        </p:spPr>
        <p:txBody>
          <a:bodyPr anchor="ctr">
            <a:noAutofit/>
          </a:bodyPr>
          <a:lstStyle>
            <a:lvl1pPr marL="0" indent="0" algn="ctr">
              <a:buNone/>
              <a:defRPr sz="1100"/>
            </a:lvl1pPr>
          </a:lstStyle>
          <a:p>
            <a:pPr lvl="0"/>
            <a:r>
              <a:rPr lang="en-US" dirty="0"/>
              <a:t>Title</a:t>
            </a:r>
          </a:p>
        </p:txBody>
      </p:sp>
      <p:sp>
        <p:nvSpPr>
          <p:cNvPr id="38" name="Picture Placeholder 4">
            <a:extLst>
              <a:ext uri="{FF2B5EF4-FFF2-40B4-BE49-F238E27FC236}">
                <a16:creationId xmlns:a16="http://schemas.microsoft.com/office/drawing/2014/main" id="{D4AC7E15-EECE-4A9A-B1DF-91BFA98F1E00}"/>
              </a:ext>
            </a:extLst>
          </p:cNvPr>
          <p:cNvSpPr>
            <a:spLocks noGrp="1"/>
          </p:cNvSpPr>
          <p:nvPr>
            <p:ph type="pic" sz="quarter" idx="46" hasCustomPrompt="1"/>
          </p:nvPr>
        </p:nvSpPr>
        <p:spPr>
          <a:xfrm>
            <a:off x="8704632" y="3592761"/>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39" name="Picture Placeholder 4">
            <a:extLst>
              <a:ext uri="{FF2B5EF4-FFF2-40B4-BE49-F238E27FC236}">
                <a16:creationId xmlns:a16="http://schemas.microsoft.com/office/drawing/2014/main" id="{A1B30BB6-17E9-498B-A501-9DB277F727E7}"/>
              </a:ext>
            </a:extLst>
          </p:cNvPr>
          <p:cNvSpPr>
            <a:spLocks noGrp="1"/>
          </p:cNvSpPr>
          <p:nvPr>
            <p:ph type="pic" sz="quarter" idx="47" hasCustomPrompt="1"/>
          </p:nvPr>
        </p:nvSpPr>
        <p:spPr>
          <a:xfrm>
            <a:off x="9027892" y="2241384"/>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40" name="Picture Placeholder 4">
            <a:extLst>
              <a:ext uri="{FF2B5EF4-FFF2-40B4-BE49-F238E27FC236}">
                <a16:creationId xmlns:a16="http://schemas.microsoft.com/office/drawing/2014/main" id="{4899B9CF-F163-4481-9732-BB3DAB405733}"/>
              </a:ext>
            </a:extLst>
          </p:cNvPr>
          <p:cNvSpPr>
            <a:spLocks noGrp="1"/>
          </p:cNvSpPr>
          <p:nvPr>
            <p:ph type="pic" sz="quarter" idx="48" hasCustomPrompt="1"/>
          </p:nvPr>
        </p:nvSpPr>
        <p:spPr>
          <a:xfrm>
            <a:off x="9027892" y="4944138"/>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41" name="Text Placeholder 15">
            <a:extLst>
              <a:ext uri="{FF2B5EF4-FFF2-40B4-BE49-F238E27FC236}">
                <a16:creationId xmlns:a16="http://schemas.microsoft.com/office/drawing/2014/main" id="{FF8888A2-F9A8-418E-AD55-2ACDC1805F7F}"/>
              </a:ext>
            </a:extLst>
          </p:cNvPr>
          <p:cNvSpPr>
            <a:spLocks noGrp="1"/>
          </p:cNvSpPr>
          <p:nvPr>
            <p:ph type="body" sz="quarter" idx="49" hasCustomPrompt="1"/>
          </p:nvPr>
        </p:nvSpPr>
        <p:spPr>
          <a:xfrm>
            <a:off x="8764367" y="5952479"/>
            <a:ext cx="1441450" cy="193675"/>
          </a:xfrm>
        </p:spPr>
        <p:txBody>
          <a:bodyPr anchor="ctr">
            <a:noAutofit/>
          </a:bodyPr>
          <a:lstStyle>
            <a:lvl1pPr marL="0" indent="0" algn="ctr">
              <a:buNone/>
              <a:defRPr sz="1100"/>
            </a:lvl1pPr>
          </a:lstStyle>
          <a:p>
            <a:pPr lvl="0"/>
            <a:r>
              <a:rPr lang="en-US" dirty="0"/>
              <a:t>Title</a:t>
            </a:r>
          </a:p>
        </p:txBody>
      </p:sp>
      <p:sp>
        <p:nvSpPr>
          <p:cNvPr id="42" name="Text Placeholder 15">
            <a:extLst>
              <a:ext uri="{FF2B5EF4-FFF2-40B4-BE49-F238E27FC236}">
                <a16:creationId xmlns:a16="http://schemas.microsoft.com/office/drawing/2014/main" id="{37F6893A-1FFB-46D0-9235-11B1C3BE0B7C}"/>
              </a:ext>
            </a:extLst>
          </p:cNvPr>
          <p:cNvSpPr>
            <a:spLocks noGrp="1"/>
          </p:cNvSpPr>
          <p:nvPr>
            <p:ph type="body" sz="quarter" idx="50" hasCustomPrompt="1"/>
          </p:nvPr>
        </p:nvSpPr>
        <p:spPr>
          <a:xfrm>
            <a:off x="8441107" y="4601104"/>
            <a:ext cx="1441450" cy="193675"/>
          </a:xfrm>
        </p:spPr>
        <p:txBody>
          <a:bodyPr anchor="ctr">
            <a:noAutofit/>
          </a:bodyPr>
          <a:lstStyle>
            <a:lvl1pPr marL="0" indent="0" algn="ctr">
              <a:buNone/>
              <a:defRPr sz="1100"/>
            </a:lvl1pPr>
          </a:lstStyle>
          <a:p>
            <a:pPr lvl="0"/>
            <a:r>
              <a:rPr lang="en-US" dirty="0"/>
              <a:t>Title</a:t>
            </a:r>
          </a:p>
        </p:txBody>
      </p:sp>
      <p:sp>
        <p:nvSpPr>
          <p:cNvPr id="43" name="Text Placeholder 15">
            <a:extLst>
              <a:ext uri="{FF2B5EF4-FFF2-40B4-BE49-F238E27FC236}">
                <a16:creationId xmlns:a16="http://schemas.microsoft.com/office/drawing/2014/main" id="{DD3B26C5-CF15-4E61-804B-9960533677BB}"/>
              </a:ext>
            </a:extLst>
          </p:cNvPr>
          <p:cNvSpPr>
            <a:spLocks noGrp="1"/>
          </p:cNvSpPr>
          <p:nvPr>
            <p:ph type="body" sz="quarter" idx="51" hasCustomPrompt="1"/>
          </p:nvPr>
        </p:nvSpPr>
        <p:spPr>
          <a:xfrm>
            <a:off x="8764367" y="3249727"/>
            <a:ext cx="1441450" cy="193675"/>
          </a:xfrm>
        </p:spPr>
        <p:txBody>
          <a:bodyPr anchor="ctr">
            <a:noAutofit/>
          </a:bodyPr>
          <a:lstStyle>
            <a:lvl1pPr marL="0" indent="0" algn="ctr">
              <a:buNone/>
              <a:defRPr sz="1100"/>
            </a:lvl1pPr>
          </a:lstStyle>
          <a:p>
            <a:pPr lvl="0"/>
            <a:r>
              <a:rPr lang="en-US" dirty="0"/>
              <a:t>Title</a:t>
            </a:r>
          </a:p>
        </p:txBody>
      </p:sp>
      <p:sp>
        <p:nvSpPr>
          <p:cNvPr id="48" name="Picture Placeholder 4">
            <a:extLst>
              <a:ext uri="{FF2B5EF4-FFF2-40B4-BE49-F238E27FC236}">
                <a16:creationId xmlns:a16="http://schemas.microsoft.com/office/drawing/2014/main" id="{C6CA7C5A-B96E-4C82-B5E7-4C91061F738D}"/>
              </a:ext>
            </a:extLst>
          </p:cNvPr>
          <p:cNvSpPr>
            <a:spLocks noGrp="1"/>
          </p:cNvSpPr>
          <p:nvPr>
            <p:ph type="pic" sz="quarter" idx="56" hasCustomPrompt="1"/>
          </p:nvPr>
        </p:nvSpPr>
        <p:spPr>
          <a:xfrm>
            <a:off x="10902882" y="3602002"/>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49" name="Picture Placeholder 4">
            <a:extLst>
              <a:ext uri="{FF2B5EF4-FFF2-40B4-BE49-F238E27FC236}">
                <a16:creationId xmlns:a16="http://schemas.microsoft.com/office/drawing/2014/main" id="{F6C27D77-1356-444B-9D84-323536E70BE7}"/>
              </a:ext>
            </a:extLst>
          </p:cNvPr>
          <p:cNvSpPr>
            <a:spLocks noGrp="1"/>
          </p:cNvSpPr>
          <p:nvPr>
            <p:ph type="pic" sz="quarter" idx="57" hasCustomPrompt="1"/>
          </p:nvPr>
        </p:nvSpPr>
        <p:spPr>
          <a:xfrm>
            <a:off x="10579622" y="2250625"/>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50" name="Picture Placeholder 4">
            <a:extLst>
              <a:ext uri="{FF2B5EF4-FFF2-40B4-BE49-F238E27FC236}">
                <a16:creationId xmlns:a16="http://schemas.microsoft.com/office/drawing/2014/main" id="{43DFC439-22CC-4EC2-B742-97BB66B531D9}"/>
              </a:ext>
            </a:extLst>
          </p:cNvPr>
          <p:cNvSpPr>
            <a:spLocks noGrp="1"/>
          </p:cNvSpPr>
          <p:nvPr>
            <p:ph type="pic" sz="quarter" idx="58" hasCustomPrompt="1"/>
          </p:nvPr>
        </p:nvSpPr>
        <p:spPr>
          <a:xfrm>
            <a:off x="10579622" y="4953379"/>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51" name="Text Placeholder 15">
            <a:extLst>
              <a:ext uri="{FF2B5EF4-FFF2-40B4-BE49-F238E27FC236}">
                <a16:creationId xmlns:a16="http://schemas.microsoft.com/office/drawing/2014/main" id="{5F8E6FAA-073E-4A58-926B-528596EFFDE9}"/>
              </a:ext>
            </a:extLst>
          </p:cNvPr>
          <p:cNvSpPr>
            <a:spLocks noGrp="1"/>
          </p:cNvSpPr>
          <p:nvPr>
            <p:ph type="body" sz="quarter" idx="59" hasCustomPrompt="1"/>
          </p:nvPr>
        </p:nvSpPr>
        <p:spPr>
          <a:xfrm>
            <a:off x="10316097" y="5961720"/>
            <a:ext cx="1441450" cy="193675"/>
          </a:xfrm>
        </p:spPr>
        <p:txBody>
          <a:bodyPr anchor="ctr">
            <a:noAutofit/>
          </a:bodyPr>
          <a:lstStyle>
            <a:lvl1pPr marL="0" indent="0" algn="ctr">
              <a:buNone/>
              <a:defRPr sz="1100"/>
            </a:lvl1pPr>
          </a:lstStyle>
          <a:p>
            <a:pPr lvl="0"/>
            <a:r>
              <a:rPr lang="en-US" dirty="0"/>
              <a:t>Title</a:t>
            </a:r>
          </a:p>
        </p:txBody>
      </p:sp>
      <p:sp>
        <p:nvSpPr>
          <p:cNvPr id="52" name="Text Placeholder 15">
            <a:extLst>
              <a:ext uri="{FF2B5EF4-FFF2-40B4-BE49-F238E27FC236}">
                <a16:creationId xmlns:a16="http://schemas.microsoft.com/office/drawing/2014/main" id="{30F47589-0AA6-4F17-B39F-5C4E05FDAEE2}"/>
              </a:ext>
            </a:extLst>
          </p:cNvPr>
          <p:cNvSpPr>
            <a:spLocks noGrp="1"/>
          </p:cNvSpPr>
          <p:nvPr>
            <p:ph type="body" sz="quarter" idx="60" hasCustomPrompt="1"/>
          </p:nvPr>
        </p:nvSpPr>
        <p:spPr>
          <a:xfrm>
            <a:off x="10639357" y="4610345"/>
            <a:ext cx="1441450" cy="193675"/>
          </a:xfrm>
        </p:spPr>
        <p:txBody>
          <a:bodyPr anchor="ctr">
            <a:noAutofit/>
          </a:bodyPr>
          <a:lstStyle>
            <a:lvl1pPr marL="0" indent="0" algn="ctr">
              <a:buNone/>
              <a:defRPr sz="1100"/>
            </a:lvl1pPr>
          </a:lstStyle>
          <a:p>
            <a:pPr lvl="0"/>
            <a:r>
              <a:rPr lang="en-US" dirty="0"/>
              <a:t>Title</a:t>
            </a:r>
          </a:p>
        </p:txBody>
      </p:sp>
      <p:sp>
        <p:nvSpPr>
          <p:cNvPr id="53" name="Text Placeholder 15">
            <a:extLst>
              <a:ext uri="{FF2B5EF4-FFF2-40B4-BE49-F238E27FC236}">
                <a16:creationId xmlns:a16="http://schemas.microsoft.com/office/drawing/2014/main" id="{471DA5AF-B1B0-492E-81AE-ACF6B26506DA}"/>
              </a:ext>
            </a:extLst>
          </p:cNvPr>
          <p:cNvSpPr>
            <a:spLocks noGrp="1"/>
          </p:cNvSpPr>
          <p:nvPr>
            <p:ph type="body" sz="quarter" idx="61" hasCustomPrompt="1"/>
          </p:nvPr>
        </p:nvSpPr>
        <p:spPr>
          <a:xfrm>
            <a:off x="10316097" y="3258968"/>
            <a:ext cx="1441450" cy="193675"/>
          </a:xfrm>
        </p:spPr>
        <p:txBody>
          <a:bodyPr anchor="ctr">
            <a:noAutofit/>
          </a:bodyPr>
          <a:lstStyle>
            <a:lvl1pPr marL="0" indent="0" algn="ctr">
              <a:buNone/>
              <a:defRPr sz="1100"/>
            </a:lvl1pPr>
          </a:lstStyle>
          <a:p>
            <a:pPr lvl="0"/>
            <a:r>
              <a:rPr lang="en-US" dirty="0"/>
              <a:t>Title</a:t>
            </a:r>
          </a:p>
        </p:txBody>
      </p:sp>
      <p:sp>
        <p:nvSpPr>
          <p:cNvPr id="54" name="Picture Placeholder 4">
            <a:extLst>
              <a:ext uri="{FF2B5EF4-FFF2-40B4-BE49-F238E27FC236}">
                <a16:creationId xmlns:a16="http://schemas.microsoft.com/office/drawing/2014/main" id="{9CFC3D25-7B1F-499B-AB6E-7395E80EA806}"/>
              </a:ext>
            </a:extLst>
          </p:cNvPr>
          <p:cNvSpPr>
            <a:spLocks noGrp="1"/>
          </p:cNvSpPr>
          <p:nvPr>
            <p:ph type="pic" sz="quarter" idx="62" hasCustomPrompt="1"/>
          </p:nvPr>
        </p:nvSpPr>
        <p:spPr>
          <a:xfrm>
            <a:off x="368788" y="3569673"/>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55" name="Picture Placeholder 4">
            <a:extLst>
              <a:ext uri="{FF2B5EF4-FFF2-40B4-BE49-F238E27FC236}">
                <a16:creationId xmlns:a16="http://schemas.microsoft.com/office/drawing/2014/main" id="{31467B09-E0B1-48BA-941B-88DF50A08D5D}"/>
              </a:ext>
            </a:extLst>
          </p:cNvPr>
          <p:cNvSpPr>
            <a:spLocks noGrp="1"/>
          </p:cNvSpPr>
          <p:nvPr>
            <p:ph type="pic" sz="quarter" idx="63" hasCustomPrompt="1"/>
          </p:nvPr>
        </p:nvSpPr>
        <p:spPr>
          <a:xfrm>
            <a:off x="692048" y="2218296"/>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56" name="Picture Placeholder 4">
            <a:extLst>
              <a:ext uri="{FF2B5EF4-FFF2-40B4-BE49-F238E27FC236}">
                <a16:creationId xmlns:a16="http://schemas.microsoft.com/office/drawing/2014/main" id="{5317C9BD-0EFE-4BC6-A1D6-E192C3B2BFC2}"/>
              </a:ext>
            </a:extLst>
          </p:cNvPr>
          <p:cNvSpPr>
            <a:spLocks noGrp="1"/>
          </p:cNvSpPr>
          <p:nvPr>
            <p:ph type="pic" sz="quarter" idx="64" hasCustomPrompt="1"/>
          </p:nvPr>
        </p:nvSpPr>
        <p:spPr>
          <a:xfrm>
            <a:off x="692048" y="4921050"/>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57" name="Text Placeholder 15">
            <a:extLst>
              <a:ext uri="{FF2B5EF4-FFF2-40B4-BE49-F238E27FC236}">
                <a16:creationId xmlns:a16="http://schemas.microsoft.com/office/drawing/2014/main" id="{2B686404-3E89-44DA-9790-0F2267DFA6DA}"/>
              </a:ext>
            </a:extLst>
          </p:cNvPr>
          <p:cNvSpPr>
            <a:spLocks noGrp="1"/>
          </p:cNvSpPr>
          <p:nvPr>
            <p:ph type="body" sz="quarter" idx="65" hasCustomPrompt="1"/>
          </p:nvPr>
        </p:nvSpPr>
        <p:spPr>
          <a:xfrm>
            <a:off x="428523" y="5929391"/>
            <a:ext cx="1441450" cy="193675"/>
          </a:xfrm>
        </p:spPr>
        <p:txBody>
          <a:bodyPr anchor="ctr">
            <a:noAutofit/>
          </a:bodyPr>
          <a:lstStyle>
            <a:lvl1pPr marL="0" indent="0" algn="ctr">
              <a:buNone/>
              <a:defRPr sz="1100"/>
            </a:lvl1pPr>
          </a:lstStyle>
          <a:p>
            <a:pPr lvl="0"/>
            <a:r>
              <a:rPr lang="en-US" dirty="0"/>
              <a:t>Title</a:t>
            </a:r>
          </a:p>
        </p:txBody>
      </p:sp>
      <p:sp>
        <p:nvSpPr>
          <p:cNvPr id="58" name="Text Placeholder 15">
            <a:extLst>
              <a:ext uri="{FF2B5EF4-FFF2-40B4-BE49-F238E27FC236}">
                <a16:creationId xmlns:a16="http://schemas.microsoft.com/office/drawing/2014/main" id="{8ABEC9C3-3BDB-46BD-ABB0-2D3D35196AD3}"/>
              </a:ext>
            </a:extLst>
          </p:cNvPr>
          <p:cNvSpPr>
            <a:spLocks noGrp="1"/>
          </p:cNvSpPr>
          <p:nvPr>
            <p:ph type="body" sz="quarter" idx="66" hasCustomPrompt="1"/>
          </p:nvPr>
        </p:nvSpPr>
        <p:spPr>
          <a:xfrm>
            <a:off x="105263" y="4578016"/>
            <a:ext cx="1441450" cy="193675"/>
          </a:xfrm>
        </p:spPr>
        <p:txBody>
          <a:bodyPr anchor="ctr">
            <a:noAutofit/>
          </a:bodyPr>
          <a:lstStyle>
            <a:lvl1pPr marL="0" indent="0" algn="ctr">
              <a:buNone/>
              <a:defRPr sz="1100"/>
            </a:lvl1pPr>
          </a:lstStyle>
          <a:p>
            <a:pPr lvl="0"/>
            <a:r>
              <a:rPr lang="en-US" dirty="0"/>
              <a:t>Title</a:t>
            </a:r>
          </a:p>
        </p:txBody>
      </p:sp>
      <p:sp>
        <p:nvSpPr>
          <p:cNvPr id="59" name="Text Placeholder 15">
            <a:extLst>
              <a:ext uri="{FF2B5EF4-FFF2-40B4-BE49-F238E27FC236}">
                <a16:creationId xmlns:a16="http://schemas.microsoft.com/office/drawing/2014/main" id="{921D8D81-B96D-4895-B66A-A75C0D23B366}"/>
              </a:ext>
            </a:extLst>
          </p:cNvPr>
          <p:cNvSpPr>
            <a:spLocks noGrp="1"/>
          </p:cNvSpPr>
          <p:nvPr>
            <p:ph type="body" sz="quarter" idx="67" hasCustomPrompt="1"/>
          </p:nvPr>
        </p:nvSpPr>
        <p:spPr>
          <a:xfrm>
            <a:off x="428523" y="3226639"/>
            <a:ext cx="1441450" cy="193675"/>
          </a:xfrm>
        </p:spPr>
        <p:txBody>
          <a:bodyPr anchor="ctr">
            <a:noAutofit/>
          </a:bodyPr>
          <a:lstStyle>
            <a:lvl1pPr marL="0" indent="0" algn="ctr">
              <a:buNone/>
              <a:defRPr sz="1100"/>
            </a:lvl1pPr>
          </a:lstStyle>
          <a:p>
            <a:pPr lvl="0"/>
            <a:r>
              <a:rPr lang="en-US" dirty="0"/>
              <a:t>Title</a:t>
            </a:r>
          </a:p>
        </p:txBody>
      </p:sp>
      <p:sp>
        <p:nvSpPr>
          <p:cNvPr id="60" name="Picture Placeholder 4">
            <a:extLst>
              <a:ext uri="{FF2B5EF4-FFF2-40B4-BE49-F238E27FC236}">
                <a16:creationId xmlns:a16="http://schemas.microsoft.com/office/drawing/2014/main" id="{FC1E8CF6-486B-4C61-AA20-07C3947F56FC}"/>
              </a:ext>
            </a:extLst>
          </p:cNvPr>
          <p:cNvSpPr>
            <a:spLocks noGrp="1"/>
          </p:cNvSpPr>
          <p:nvPr>
            <p:ph type="pic" sz="quarter" idx="68" hasCustomPrompt="1"/>
          </p:nvPr>
        </p:nvSpPr>
        <p:spPr>
          <a:xfrm>
            <a:off x="2567038" y="3578914"/>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61" name="Picture Placeholder 4">
            <a:extLst>
              <a:ext uri="{FF2B5EF4-FFF2-40B4-BE49-F238E27FC236}">
                <a16:creationId xmlns:a16="http://schemas.microsoft.com/office/drawing/2014/main" id="{78091E76-F01C-4CF9-B81D-A1E11ACA12D1}"/>
              </a:ext>
            </a:extLst>
          </p:cNvPr>
          <p:cNvSpPr>
            <a:spLocks noGrp="1"/>
          </p:cNvSpPr>
          <p:nvPr>
            <p:ph type="pic" sz="quarter" idx="69" hasCustomPrompt="1"/>
          </p:nvPr>
        </p:nvSpPr>
        <p:spPr>
          <a:xfrm>
            <a:off x="2243778" y="2227537"/>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62" name="Picture Placeholder 4">
            <a:extLst>
              <a:ext uri="{FF2B5EF4-FFF2-40B4-BE49-F238E27FC236}">
                <a16:creationId xmlns:a16="http://schemas.microsoft.com/office/drawing/2014/main" id="{73A2577B-AF56-44B6-9DB5-B5680CF6F7FD}"/>
              </a:ext>
            </a:extLst>
          </p:cNvPr>
          <p:cNvSpPr>
            <a:spLocks noGrp="1"/>
          </p:cNvSpPr>
          <p:nvPr>
            <p:ph type="pic" sz="quarter" idx="70" hasCustomPrompt="1"/>
          </p:nvPr>
        </p:nvSpPr>
        <p:spPr>
          <a:xfrm>
            <a:off x="2243778" y="4930291"/>
            <a:ext cx="914400" cy="914400"/>
          </a:xfrm>
          <a:prstGeom prst="ellipse">
            <a:avLst/>
          </a:prstGeom>
          <a:ln w="88900" cap="sq">
            <a:noFill/>
            <a:miter lim="800000"/>
          </a:ln>
          <a:effectLst>
            <a:outerShdw blurRad="54991" dist="17780" dir="5400000" algn="ctr" rotWithShape="0">
              <a:srgbClr val="000000">
                <a:alpha val="40000"/>
              </a:srgbClr>
            </a:outerShdw>
          </a:effectLst>
        </p:spPr>
        <p:txBody>
          <a:bodyPr>
            <a:noAutofit/>
          </a:bodyPr>
          <a:lstStyle>
            <a:lvl1pPr>
              <a:defRPr sz="700"/>
            </a:lvl1pPr>
          </a:lstStyle>
          <a:p>
            <a:r>
              <a:rPr lang="en-US" dirty="0"/>
              <a:t>Photo of Person</a:t>
            </a:r>
          </a:p>
        </p:txBody>
      </p:sp>
      <p:sp>
        <p:nvSpPr>
          <p:cNvPr id="63" name="Text Placeholder 15">
            <a:extLst>
              <a:ext uri="{FF2B5EF4-FFF2-40B4-BE49-F238E27FC236}">
                <a16:creationId xmlns:a16="http://schemas.microsoft.com/office/drawing/2014/main" id="{E5284AD9-8254-4EB3-8C4B-D55DEE8929FA}"/>
              </a:ext>
            </a:extLst>
          </p:cNvPr>
          <p:cNvSpPr>
            <a:spLocks noGrp="1"/>
          </p:cNvSpPr>
          <p:nvPr>
            <p:ph type="body" sz="quarter" idx="71" hasCustomPrompt="1"/>
          </p:nvPr>
        </p:nvSpPr>
        <p:spPr>
          <a:xfrm>
            <a:off x="1980253" y="5938632"/>
            <a:ext cx="1441450" cy="193675"/>
          </a:xfrm>
        </p:spPr>
        <p:txBody>
          <a:bodyPr anchor="ctr">
            <a:noAutofit/>
          </a:bodyPr>
          <a:lstStyle>
            <a:lvl1pPr marL="0" indent="0" algn="ctr">
              <a:buNone/>
              <a:defRPr sz="1100"/>
            </a:lvl1pPr>
          </a:lstStyle>
          <a:p>
            <a:pPr lvl="0"/>
            <a:r>
              <a:rPr lang="en-US" dirty="0"/>
              <a:t>Title</a:t>
            </a:r>
          </a:p>
        </p:txBody>
      </p:sp>
      <p:sp>
        <p:nvSpPr>
          <p:cNvPr id="64" name="Text Placeholder 15">
            <a:extLst>
              <a:ext uri="{FF2B5EF4-FFF2-40B4-BE49-F238E27FC236}">
                <a16:creationId xmlns:a16="http://schemas.microsoft.com/office/drawing/2014/main" id="{794BFB66-DCC7-4944-99D9-5B3AB8C1CD16}"/>
              </a:ext>
            </a:extLst>
          </p:cNvPr>
          <p:cNvSpPr>
            <a:spLocks noGrp="1"/>
          </p:cNvSpPr>
          <p:nvPr>
            <p:ph type="body" sz="quarter" idx="72" hasCustomPrompt="1"/>
          </p:nvPr>
        </p:nvSpPr>
        <p:spPr>
          <a:xfrm>
            <a:off x="2303513" y="4587257"/>
            <a:ext cx="1441450" cy="193675"/>
          </a:xfrm>
        </p:spPr>
        <p:txBody>
          <a:bodyPr anchor="ctr">
            <a:noAutofit/>
          </a:bodyPr>
          <a:lstStyle>
            <a:lvl1pPr marL="0" indent="0" algn="ctr">
              <a:buNone/>
              <a:defRPr sz="1100"/>
            </a:lvl1pPr>
          </a:lstStyle>
          <a:p>
            <a:pPr lvl="0"/>
            <a:r>
              <a:rPr lang="en-US" dirty="0"/>
              <a:t>Title</a:t>
            </a:r>
          </a:p>
        </p:txBody>
      </p:sp>
      <p:sp>
        <p:nvSpPr>
          <p:cNvPr id="65" name="Text Placeholder 15">
            <a:extLst>
              <a:ext uri="{FF2B5EF4-FFF2-40B4-BE49-F238E27FC236}">
                <a16:creationId xmlns:a16="http://schemas.microsoft.com/office/drawing/2014/main" id="{EF6CA89E-F918-432D-949C-DD6B48A8D81E}"/>
              </a:ext>
            </a:extLst>
          </p:cNvPr>
          <p:cNvSpPr>
            <a:spLocks noGrp="1"/>
          </p:cNvSpPr>
          <p:nvPr>
            <p:ph type="body" sz="quarter" idx="73" hasCustomPrompt="1"/>
          </p:nvPr>
        </p:nvSpPr>
        <p:spPr>
          <a:xfrm>
            <a:off x="1980253" y="3235880"/>
            <a:ext cx="1441450" cy="193675"/>
          </a:xfrm>
        </p:spPr>
        <p:txBody>
          <a:bodyPr anchor="ctr">
            <a:noAutofit/>
          </a:bodyPr>
          <a:lstStyle>
            <a:lvl1pPr marL="0" indent="0" algn="ctr">
              <a:buNone/>
              <a:defRPr sz="1100"/>
            </a:lvl1pPr>
          </a:lstStyle>
          <a:p>
            <a:pPr lvl="0"/>
            <a:r>
              <a:rPr lang="en-US" dirty="0"/>
              <a:t>Title</a:t>
            </a:r>
          </a:p>
        </p:txBody>
      </p:sp>
      <p:sp>
        <p:nvSpPr>
          <p:cNvPr id="66" name="Text Placeholder 10">
            <a:extLst>
              <a:ext uri="{FF2B5EF4-FFF2-40B4-BE49-F238E27FC236}">
                <a16:creationId xmlns:a16="http://schemas.microsoft.com/office/drawing/2014/main" id="{E60BC349-9C6D-42B5-82EC-061D07958F5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3827365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alPlay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4" y="1219201"/>
            <a:ext cx="10972800" cy="4985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783774" y="185376"/>
            <a:ext cx="10972800" cy="782637"/>
          </a:xfrm>
          <a:prstGeom prst="rect">
            <a:avLst/>
          </a:prstGeom>
        </p:spPr>
        <p:txBody>
          <a:bodyPr/>
          <a:lstStyle/>
          <a:p>
            <a:r>
              <a:rPr lang="en-US" dirty="0"/>
              <a:t>Click to edit Master title style</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alPlay -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68721" y="2747963"/>
            <a:ext cx="11033879" cy="1362075"/>
          </a:xfrm>
          <a:prstGeom prst="rect">
            <a:avLst/>
          </a:prstGeom>
        </p:spPr>
        <p:txBody>
          <a:bodyPr anchor="ctr"/>
          <a:lstStyle>
            <a:lvl1pPr algn="ctr">
              <a:defRPr sz="4000" b="0" cap="none">
                <a:solidFill>
                  <a:srgbClr val="5C5C5C"/>
                </a:solidFill>
              </a:defRPr>
            </a:lvl1pPr>
          </a:lstStyle>
          <a:p>
            <a:r>
              <a:rPr lang="en-US" dirty="0"/>
              <a:t>Click to edit Master title style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alPlay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4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2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794658" y="13094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alPlay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1114" y="1234441"/>
            <a:ext cx="5386917"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1114"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4882" y="1234441"/>
            <a:ext cx="5389033"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34882"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751114"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alPlay Title Only">
    <p:spTree>
      <p:nvGrpSpPr>
        <p:cNvPr id="1" name=""/>
        <p:cNvGrpSpPr/>
        <p:nvPr/>
      </p:nvGrpSpPr>
      <p:grpSpPr>
        <a:xfrm>
          <a:off x="0" y="0"/>
          <a:ext cx="0" cy="0"/>
          <a:chOff x="0" y="0"/>
          <a:chExt cx="0" cy="0"/>
        </a:xfrm>
      </p:grpSpPr>
      <p:sp>
        <p:nvSpPr>
          <p:cNvPr id="4" name="Title 3"/>
          <p:cNvSpPr>
            <a:spLocks noGrp="1"/>
          </p:cNvSpPr>
          <p:nvPr>
            <p:ph type="title"/>
          </p:nvPr>
        </p:nvSpPr>
        <p:spPr>
          <a:xfrm>
            <a:off x="783771"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alPlay Vertical Title and Text">
    <p:spTree>
      <p:nvGrpSpPr>
        <p:cNvPr id="1" name=""/>
        <p:cNvGrpSpPr/>
        <p:nvPr/>
      </p:nvGrpSpPr>
      <p:grpSpPr>
        <a:xfrm>
          <a:off x="0" y="0"/>
          <a:ext cx="0" cy="0"/>
          <a:chOff x="0" y="0"/>
          <a:chExt cx="0" cy="0"/>
        </a:xfrm>
      </p:grpSpPr>
      <p:sp>
        <p:nvSpPr>
          <p:cNvPr id="5" name="Content Placeholder 2"/>
          <p:cNvSpPr>
            <a:spLocks noGrp="1"/>
          </p:cNvSpPr>
          <p:nvPr>
            <p:ph idx="1"/>
          </p:nvPr>
        </p:nvSpPr>
        <p:spPr>
          <a:xfrm>
            <a:off x="947058" y="491890"/>
            <a:ext cx="10635342" cy="5712872"/>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16200000">
            <a:off x="-244745" y="784965"/>
            <a:ext cx="1013841"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cs typeface="Calibri" panose="020F0502020204030204" pitchFamily="34" charset="0"/>
              </a:rPr>
              <a:t>CASE</a:t>
            </a:r>
            <a:r>
              <a:rPr lang="en-US" sz="1200" b="1" dirty="0">
                <a:solidFill>
                  <a:schemeClr val="bg1"/>
                </a:solidFill>
                <a:latin typeface="Calibri" panose="020F0502020204030204" pitchFamily="34" charset="0"/>
                <a:cs typeface="Calibri" panose="020F0502020204030204" pitchFamily="34" charset="0"/>
              </a:rPr>
              <a:t> STUDY</a:t>
            </a:r>
          </a:p>
        </p:txBody>
      </p:sp>
      <p:cxnSp>
        <p:nvCxnSpPr>
          <p:cNvPr id="21" name="Straight Connector 20">
            <a:extLst>
              <a:ext uri="{FF2B5EF4-FFF2-40B4-BE49-F238E27FC236}">
                <a16:creationId xmlns:a16="http://schemas.microsoft.com/office/drawing/2014/main" id="{D916466C-55C8-4704-A928-C8F482CAFEB4}"/>
              </a:ext>
            </a:extLst>
          </p:cNvPr>
          <p:cNvCxnSpPr/>
          <p:nvPr userDrawn="1"/>
        </p:nvCxnSpPr>
        <p:spPr>
          <a:xfrm flipH="1">
            <a:off x="-18888" y="14902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940AC4E-9AF1-40AF-98BC-60334A07088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33">
            <a:extLst>
              <a:ext uri="{FF2B5EF4-FFF2-40B4-BE49-F238E27FC236}">
                <a16:creationId xmlns:a16="http://schemas.microsoft.com/office/drawing/2014/main" id="{12424FF7-87DE-40BA-9A6F-867697295EF9}"/>
              </a:ext>
            </a:extLst>
          </p:cNvPr>
          <p:cNvSpPr>
            <a:spLocks noGrp="1"/>
          </p:cNvSpPr>
          <p:nvPr>
            <p:ph type="title"/>
          </p:nvPr>
        </p:nvSpPr>
        <p:spPr>
          <a:xfrm rot="16200000">
            <a:off x="-2008027" y="3692254"/>
            <a:ext cx="4515343" cy="396549"/>
          </a:xfrm>
        </p:spPr>
        <p:txBody>
          <a:bodyPr>
            <a:noAutofit/>
          </a:bodyPr>
          <a:lstStyle>
            <a:lvl1pPr>
              <a:defRPr sz="24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alPlay 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286000"/>
            <a:ext cx="10363200" cy="1143000"/>
          </a:xfrm>
          <a:prstGeom prst="rect">
            <a:avLst/>
          </a:prstGeom>
        </p:spPr>
        <p:txBody>
          <a:bodyPr/>
          <a:lstStyle>
            <a:lvl1pPr algn="ctr">
              <a:defRPr sz="3600">
                <a:solidFill>
                  <a:srgbClr val="5C5C5C"/>
                </a:solidFill>
              </a:defRPr>
            </a:lvl1pPr>
          </a:lstStyle>
          <a:p>
            <a:r>
              <a:rPr lang="en-US" dirty="0"/>
              <a:t>Click to edit Master title style</a:t>
            </a:r>
          </a:p>
        </p:txBody>
      </p:sp>
      <p:sp>
        <p:nvSpPr>
          <p:cNvPr id="4" name="Slide Number Placeholder 6"/>
          <p:cNvSpPr>
            <a:spLocks noGrp="1"/>
          </p:cNvSpPr>
          <p:nvPr>
            <p:ph type="sldNum" sz="quarter" idx="4"/>
          </p:nvPr>
        </p:nvSpPr>
        <p:spPr>
          <a:xfrm>
            <a:off x="11586970" y="6396044"/>
            <a:ext cx="490004"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5" name="Rectangle 2"/>
          <p:cNvSpPr txBox="1">
            <a:spLocks noChangeArrowheads="1"/>
          </p:cNvSpPr>
          <p:nvPr userDrawn="1"/>
        </p:nvSpPr>
        <p:spPr>
          <a:xfrm>
            <a:off x="914400" y="3429000"/>
            <a:ext cx="10363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5C5C5C"/>
                </a:solidFill>
                <a:latin typeface="Arial"/>
                <a:ea typeface="+mj-ea"/>
                <a:cs typeface="Arial"/>
              </a:defRPr>
            </a:lvl1pPr>
          </a:lstStyle>
          <a:p>
            <a:r>
              <a:rPr lang="en-US" sz="2400" dirty="0"/>
              <a:t>Click to edit Master title style</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RealPlay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4548D6-AFD6-477E-A92F-C542C1488688}"/>
              </a:ext>
            </a:extLst>
          </p:cNvPr>
          <p:cNvSpPr/>
          <p:nvPr userDrawn="1"/>
        </p:nvSpPr>
        <p:spPr>
          <a:xfrm>
            <a:off x="6333744" y="5053584"/>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7F00"/>
              </a:solidFill>
            </a:endParaRPr>
          </a:p>
        </p:txBody>
      </p:sp>
      <p:sp>
        <p:nvSpPr>
          <p:cNvPr id="13" name="Rectangle 12">
            <a:extLst>
              <a:ext uri="{FF2B5EF4-FFF2-40B4-BE49-F238E27FC236}">
                <a16:creationId xmlns:a16="http://schemas.microsoft.com/office/drawing/2014/main" id="{E524A91B-C393-4046-94FF-F01283F10B99}"/>
              </a:ext>
            </a:extLst>
          </p:cNvPr>
          <p:cNvSpPr/>
          <p:nvPr userDrawn="1"/>
        </p:nvSpPr>
        <p:spPr>
          <a:xfrm>
            <a:off x="0" y="5056632"/>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7F00"/>
              </a:solidFill>
            </a:endParaRPr>
          </a:p>
        </p:txBody>
      </p:sp>
      <p:sp>
        <p:nvSpPr>
          <p:cNvPr id="14" name="Title 7">
            <a:extLst>
              <a:ext uri="{FF2B5EF4-FFF2-40B4-BE49-F238E27FC236}">
                <a16:creationId xmlns:a16="http://schemas.microsoft.com/office/drawing/2014/main" id="{58F9A8F7-D206-488D-8F93-5990EAE7A179}"/>
              </a:ext>
            </a:extLst>
          </p:cNvPr>
          <p:cNvSpPr>
            <a:spLocks noGrp="1"/>
          </p:cNvSpPr>
          <p:nvPr>
            <p:ph type="title"/>
          </p:nvPr>
        </p:nvSpPr>
        <p:spPr>
          <a:xfrm>
            <a:off x="629920" y="1972733"/>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chemeClr val="tx1"/>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dirty="0"/>
              <a:t>Click to edit Master title style</a:t>
            </a:r>
          </a:p>
        </p:txBody>
      </p:sp>
      <p:sp>
        <p:nvSpPr>
          <p:cNvPr id="15" name="Oval 14">
            <a:extLst>
              <a:ext uri="{FF2B5EF4-FFF2-40B4-BE49-F238E27FC236}">
                <a16:creationId xmlns:a16="http://schemas.microsoft.com/office/drawing/2014/main" id="{38B42656-6210-4B6A-A766-243609377B08}"/>
              </a:ext>
            </a:extLst>
          </p:cNvPr>
          <p:cNvSpPr/>
          <p:nvPr userDrawn="1"/>
        </p:nvSpPr>
        <p:spPr>
          <a:xfrm>
            <a:off x="75731" y="6335364"/>
            <a:ext cx="457200" cy="457200"/>
          </a:xfrm>
          <a:prstGeom prst="ellipse">
            <a:avLst/>
          </a:prstGeom>
          <a:solidFill>
            <a:schemeClr val="tx1"/>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6" name="Slide Number Placeholder 6">
            <a:extLst>
              <a:ext uri="{FF2B5EF4-FFF2-40B4-BE49-F238E27FC236}">
                <a16:creationId xmlns:a16="http://schemas.microsoft.com/office/drawing/2014/main" id="{A171074B-03A6-4AD6-843B-B1A3956CF597}"/>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20" name="TextBox 19">
            <a:extLst>
              <a:ext uri="{FF2B5EF4-FFF2-40B4-BE49-F238E27FC236}">
                <a16:creationId xmlns:a16="http://schemas.microsoft.com/office/drawing/2014/main" id="{F6F16673-A657-496E-901C-10D382D9C8F1}"/>
              </a:ext>
            </a:extLst>
          </p:cNvPr>
          <p:cNvSpPr txBox="1"/>
          <p:nvPr userDrawn="1"/>
        </p:nvSpPr>
        <p:spPr>
          <a:xfrm>
            <a:off x="629920" y="208747"/>
            <a:ext cx="10952480" cy="954107"/>
          </a:xfrm>
          <a:prstGeom prst="rect">
            <a:avLst/>
          </a:prstGeom>
          <a:noFill/>
        </p:spPr>
        <p:txBody>
          <a:bodyPr wrap="square" rtlCol="0">
            <a:spAutoFit/>
          </a:bodyPr>
          <a:lstStyle/>
          <a:p>
            <a:pPr algn="ctr"/>
            <a:r>
              <a:rPr lang="en-US" sz="5600" b="1" i="1" dirty="0">
                <a:effectLst>
                  <a:outerShdw blurRad="38100" dist="38100" dir="2700000" algn="tl">
                    <a:srgbClr val="000000">
                      <a:alpha val="43137"/>
                    </a:srgbClr>
                  </a:outerShdw>
                </a:effectLst>
              </a:rPr>
              <a:t>RealPlay</a:t>
            </a:r>
            <a:r>
              <a:rPr lang="en-US" sz="5600" b="1" i="0" baseline="30000" dirty="0">
                <a:effectLst>
                  <a:outerShdw blurRad="38100" dist="38100" dir="2700000" algn="tl">
                    <a:srgbClr val="000000">
                      <a:alpha val="43137"/>
                    </a:srgbClr>
                  </a:outerShdw>
                </a:effectLst>
              </a:rPr>
              <a:t>®</a:t>
            </a:r>
          </a:p>
        </p:txBody>
      </p:sp>
      <p:pic>
        <p:nvPicPr>
          <p:cNvPr id="21" name="Picture 20">
            <a:extLst>
              <a:ext uri="{FF2B5EF4-FFF2-40B4-BE49-F238E27FC236}">
                <a16:creationId xmlns:a16="http://schemas.microsoft.com/office/drawing/2014/main" id="{83453D5A-93F8-40E0-846A-A6CB2F6E1F5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5211889" y="4260693"/>
            <a:ext cx="1762125" cy="2466975"/>
          </a:xfrm>
          <a:prstGeom prst="rect">
            <a:avLst/>
          </a:prstGeom>
        </p:spPr>
      </p:pic>
      <p:grpSp>
        <p:nvGrpSpPr>
          <p:cNvPr id="22" name="Group 21">
            <a:extLst>
              <a:ext uri="{FF2B5EF4-FFF2-40B4-BE49-F238E27FC236}">
                <a16:creationId xmlns:a16="http://schemas.microsoft.com/office/drawing/2014/main" id="{5F479944-BEBF-457F-83F9-3F30739EFA38}"/>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4FC65562-8609-4D78-BCB6-B475DF485E2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24" name="TextBox 23">
              <a:extLst>
                <a:ext uri="{FF2B5EF4-FFF2-40B4-BE49-F238E27FC236}">
                  <a16:creationId xmlns:a16="http://schemas.microsoft.com/office/drawing/2014/main" id="{4A111B13-0EB8-40AC-9CE8-4A96E47ECF66}"/>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extLst>
      <p:ext uri="{BB962C8B-B14F-4D97-AF65-F5344CB8AC3E}">
        <p14:creationId xmlns:p14="http://schemas.microsoft.com/office/powerpoint/2010/main" val="283819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5" name="Text Placeholder 10">
            <a:extLst>
              <a:ext uri="{FF2B5EF4-FFF2-40B4-BE49-F238E27FC236}">
                <a16:creationId xmlns:a16="http://schemas.microsoft.com/office/drawing/2014/main" id="{374C815A-D44A-450F-BCF3-6C396F35B4C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3.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3.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2.png"/><Relationship Id="rId5" Type="http://schemas.openxmlformats.org/officeDocument/2006/relationships/slideLayout" Target="../slideLayouts/slideLayout86.xml"/><Relationship Id="rId10" Type="http://schemas.openxmlformats.org/officeDocument/2006/relationships/image" Target="../media/image1.png"/><Relationship Id="rId4" Type="http://schemas.openxmlformats.org/officeDocument/2006/relationships/slideLayout" Target="../slideLayouts/slideLayout8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F686C5-8090-4B0D-8BFA-E0B36B025A8D}"/>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white-corner.png">
            <a:extLst>
              <a:ext uri="{FF2B5EF4-FFF2-40B4-BE49-F238E27FC236}">
                <a16:creationId xmlns:a16="http://schemas.microsoft.com/office/drawing/2014/main" id="{54CFE63D-96BB-4F75-A073-72474670AD66}"/>
              </a:ext>
            </a:extLst>
          </p:cNvPr>
          <p:cNvPicPr>
            <a:picLocks noChangeAspect="1"/>
          </p:cNvPicPr>
          <p:nvPr userDrawn="1"/>
        </p:nvPicPr>
        <p:blipFill rotWithShape="1">
          <a:blip r:embed="rId83"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0" name="Picture 19" descr="white-corner.png">
            <a:extLst>
              <a:ext uri="{FF2B5EF4-FFF2-40B4-BE49-F238E27FC236}">
                <a16:creationId xmlns:a16="http://schemas.microsoft.com/office/drawing/2014/main" id="{CEF4F8E6-0A32-4620-9F60-8843A52A99B6}"/>
              </a:ext>
            </a:extLst>
          </p:cNvPr>
          <p:cNvPicPr>
            <a:picLocks noChangeAspect="1"/>
          </p:cNvPicPr>
          <p:nvPr userDrawn="1"/>
        </p:nvPicPr>
        <p:blipFill rotWithShape="1">
          <a:blip r:embed="rId83"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pic>
        <p:nvPicPr>
          <p:cNvPr id="21" name="Picture 20">
            <a:extLst>
              <a:ext uri="{FF2B5EF4-FFF2-40B4-BE49-F238E27FC236}">
                <a16:creationId xmlns:a16="http://schemas.microsoft.com/office/drawing/2014/main" id="{4EBD8D8C-C018-4C8B-9A5C-93E4B8510747}"/>
              </a:ext>
            </a:extLst>
          </p:cNvPr>
          <p:cNvPicPr>
            <a:picLocks noChangeAspect="1"/>
          </p:cNvPicPr>
          <p:nvPr userDrawn="1"/>
        </p:nvPicPr>
        <p:blipFill>
          <a:blip r:embed="rId84"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grpSp>
        <p:nvGrpSpPr>
          <p:cNvPr id="11" name="Group 10">
            <a:extLst>
              <a:ext uri="{FF2B5EF4-FFF2-40B4-BE49-F238E27FC236}">
                <a16:creationId xmlns:a16="http://schemas.microsoft.com/office/drawing/2014/main" id="{B7EC68BF-96C2-4C76-93D7-E2C145B7CBC5}"/>
              </a:ext>
            </a:extLst>
          </p:cNvPr>
          <p:cNvGrpSpPr/>
          <p:nvPr userDrawn="1"/>
        </p:nvGrpSpPr>
        <p:grpSpPr>
          <a:xfrm>
            <a:off x="9358423" y="6297011"/>
            <a:ext cx="2824173" cy="526446"/>
            <a:chOff x="9358423" y="6297011"/>
            <a:chExt cx="2824173" cy="526446"/>
          </a:xfrm>
        </p:grpSpPr>
        <p:pic>
          <p:nvPicPr>
            <p:cNvPr id="12" name="Picture 11" descr="vested.haslam-logo.png">
              <a:extLst>
                <a:ext uri="{FF2B5EF4-FFF2-40B4-BE49-F238E27FC236}">
                  <a16:creationId xmlns:a16="http://schemas.microsoft.com/office/drawing/2014/main" id="{010A9D34-F911-46C9-BB4D-F271E908115F}"/>
                </a:ext>
              </a:extLst>
            </p:cNvPr>
            <p:cNvPicPr>
              <a:picLocks noChangeAspect="1"/>
            </p:cNvPicPr>
            <p:nvPr userDrawn="1"/>
          </p:nvPicPr>
          <p:blipFill>
            <a:blip r:embed="rId85"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13" name="TextBox 12">
              <a:extLst>
                <a:ext uri="{FF2B5EF4-FFF2-40B4-BE49-F238E27FC236}">
                  <a16:creationId xmlns:a16="http://schemas.microsoft.com/office/drawing/2014/main" id="{468512A5-068E-482B-884D-B072F03476C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4" name="Oval 13">
            <a:extLst>
              <a:ext uri="{FF2B5EF4-FFF2-40B4-BE49-F238E27FC236}">
                <a16:creationId xmlns:a16="http://schemas.microsoft.com/office/drawing/2014/main" id="{4E38D58C-6BF3-4AF7-89C1-2592F55D77B8}"/>
              </a:ext>
            </a:extLst>
          </p:cNvPr>
          <p:cNvSpPr/>
          <p:nvPr userDrawn="1"/>
        </p:nvSpPr>
        <p:spPr>
          <a:xfrm>
            <a:off x="75730" y="6326128"/>
            <a:ext cx="457200" cy="457200"/>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5" name="Slide Number Placeholder 6">
            <a:extLst>
              <a:ext uri="{FF2B5EF4-FFF2-40B4-BE49-F238E27FC236}">
                <a16:creationId xmlns:a16="http://schemas.microsoft.com/office/drawing/2014/main" id="{8AB3C57C-1584-4610-ABB7-4106176B2F22}"/>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16" name="Title Placeholder 1">
            <a:extLst>
              <a:ext uri="{FF2B5EF4-FFF2-40B4-BE49-F238E27FC236}">
                <a16:creationId xmlns:a16="http://schemas.microsoft.com/office/drawing/2014/main" id="{2E75D647-8050-4A5F-BBBC-F89410AC4F43}"/>
              </a:ext>
            </a:extLst>
          </p:cNvPr>
          <p:cNvSpPr>
            <a:spLocks noGrp="1"/>
          </p:cNvSpPr>
          <p:nvPr>
            <p:ph type="title"/>
          </p:nvPr>
        </p:nvSpPr>
        <p:spPr>
          <a:xfrm>
            <a:off x="609600" y="139433"/>
            <a:ext cx="9931400" cy="7826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B662F21-A0B1-4CDD-B052-DBB0167F2561}"/>
              </a:ext>
            </a:extLst>
          </p:cNvPr>
          <p:cNvSpPr>
            <a:spLocks noGrp="1"/>
          </p:cNvSpPr>
          <p:nvPr>
            <p:ph type="body" idx="1"/>
          </p:nvPr>
        </p:nvSpPr>
        <p:spPr>
          <a:xfrm>
            <a:off x="609600" y="1264920"/>
            <a:ext cx="10972800" cy="4953000"/>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715" r:id="rId2"/>
    <p:sldLayoutId id="2147483758" r:id="rId3"/>
    <p:sldLayoutId id="2147483727" r:id="rId4"/>
    <p:sldLayoutId id="2147483650" r:id="rId5"/>
    <p:sldLayoutId id="2147483839" r:id="rId6"/>
    <p:sldLayoutId id="2147483840" r:id="rId7"/>
    <p:sldLayoutId id="2147483654" r:id="rId8"/>
    <p:sldLayoutId id="2147483652" r:id="rId9"/>
    <p:sldLayoutId id="2147483754" r:id="rId10"/>
    <p:sldLayoutId id="2147483756" r:id="rId11"/>
    <p:sldLayoutId id="2147483705" r:id="rId12"/>
    <p:sldLayoutId id="2147483706" r:id="rId13"/>
    <p:sldLayoutId id="2147483707" r:id="rId14"/>
    <p:sldLayoutId id="2147483708" r:id="rId15"/>
    <p:sldLayoutId id="2147483713" r:id="rId16"/>
    <p:sldLayoutId id="2147483760" r:id="rId17"/>
    <p:sldLayoutId id="2147483653" r:id="rId18"/>
    <p:sldLayoutId id="2147483710" r:id="rId19"/>
    <p:sldLayoutId id="2147483764" r:id="rId20"/>
    <p:sldLayoutId id="2147483720" r:id="rId21"/>
    <p:sldLayoutId id="2147483721" r:id="rId22"/>
    <p:sldLayoutId id="2147483722" r:id="rId23"/>
    <p:sldLayoutId id="2147483723" r:id="rId24"/>
    <p:sldLayoutId id="2147483761" r:id="rId25"/>
    <p:sldLayoutId id="2147483848" r:id="rId26"/>
    <p:sldLayoutId id="2147483726" r:id="rId27"/>
    <p:sldLayoutId id="2147483837" r:id="rId28"/>
    <p:sldLayoutId id="2147483836" r:id="rId29"/>
    <p:sldLayoutId id="2147483838" r:id="rId30"/>
    <p:sldLayoutId id="2147483835" r:id="rId31"/>
    <p:sldLayoutId id="2147483834" r:id="rId32"/>
    <p:sldLayoutId id="2147483833" r:id="rId33"/>
    <p:sldLayoutId id="2147483677" r:id="rId34"/>
    <p:sldLayoutId id="2147483742" r:id="rId35"/>
    <p:sldLayoutId id="2147483755" r:id="rId36"/>
    <p:sldLayoutId id="2147483739" r:id="rId37"/>
    <p:sldLayoutId id="2147483804" r:id="rId38"/>
    <p:sldLayoutId id="2147483740" r:id="rId39"/>
    <p:sldLayoutId id="2147483741" r:id="rId40"/>
    <p:sldLayoutId id="2147483765" r:id="rId41"/>
    <p:sldLayoutId id="2147483757" r:id="rId42"/>
    <p:sldLayoutId id="2147483759" r:id="rId43"/>
    <p:sldLayoutId id="2147483711" r:id="rId44"/>
    <p:sldLayoutId id="2147483738" r:id="rId45"/>
    <p:sldLayoutId id="2147483737" r:id="rId46"/>
    <p:sldLayoutId id="2147483735" r:id="rId47"/>
    <p:sldLayoutId id="2147483736" r:id="rId48"/>
    <p:sldLayoutId id="2147483729" r:id="rId49"/>
    <p:sldLayoutId id="2147483730" r:id="rId50"/>
    <p:sldLayoutId id="2147483731" r:id="rId51"/>
    <p:sldLayoutId id="2147483732" r:id="rId52"/>
    <p:sldLayoutId id="2147483733" r:id="rId53"/>
    <p:sldLayoutId id="2147483734" r:id="rId54"/>
    <p:sldLayoutId id="2147483750" r:id="rId55"/>
    <p:sldLayoutId id="2147483802" r:id="rId56"/>
    <p:sldLayoutId id="2147483797" r:id="rId57"/>
    <p:sldLayoutId id="2147483803" r:id="rId58"/>
    <p:sldLayoutId id="2147483763" r:id="rId59"/>
    <p:sldLayoutId id="2147483842" r:id="rId60"/>
    <p:sldLayoutId id="2147483845" r:id="rId61"/>
    <p:sldLayoutId id="2147483846" r:id="rId62"/>
    <p:sldLayoutId id="2147483751" r:id="rId63"/>
    <p:sldLayoutId id="2147483849" r:id="rId64"/>
    <p:sldLayoutId id="2147483850" r:id="rId65"/>
    <p:sldLayoutId id="2147483852" r:id="rId66"/>
    <p:sldLayoutId id="2147483853" r:id="rId67"/>
    <p:sldLayoutId id="2147483854" r:id="rId68"/>
    <p:sldLayoutId id="2147483855" r:id="rId69"/>
    <p:sldLayoutId id="2147483857" r:id="rId70"/>
    <p:sldLayoutId id="2147483858" r:id="rId71"/>
    <p:sldLayoutId id="2147483860" r:id="rId72"/>
    <p:sldLayoutId id="2147483861" r:id="rId73"/>
    <p:sldLayoutId id="2147483862" r:id="rId74"/>
    <p:sldLayoutId id="2147483863" r:id="rId75"/>
    <p:sldLayoutId id="2147483864" r:id="rId76"/>
    <p:sldLayoutId id="2147483865" r:id="rId77"/>
    <p:sldLayoutId id="2147483866" r:id="rId78"/>
    <p:sldLayoutId id="2147483867" r:id="rId79"/>
    <p:sldLayoutId id="2147483870" r:id="rId80"/>
    <p:sldLayoutId id="2147483871" r:id="rId81"/>
  </p:sldLayoutIdLst>
  <p:hf hdr="0" ftr="0" dt="0"/>
  <p:txStyles>
    <p:titleStyle>
      <a:lvl1pPr algn="l" defTabSz="457200" rtl="0" eaLnBrk="1" latinLnBrk="0" hangingPunct="1">
        <a:spcBef>
          <a:spcPct val="0"/>
        </a:spcBef>
        <a:buNone/>
        <a:defRPr sz="3200" kern="1200">
          <a:solidFill>
            <a:schemeClr val="accent1"/>
          </a:solidFill>
          <a:latin typeface="+mn-lt"/>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00AC08-9740-410D-A349-0667B49AF023}"/>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1C772F4E-19B5-487A-B656-CE1ED38E8DA3}"/>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61654005-6289-41A1-B70D-F3927D470BA6}"/>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rot="10800000">
            <a:off x="8737599" y="1"/>
            <a:ext cx="3454400" cy="1628133"/>
          </a:xfrm>
          <a:prstGeom prst="rect">
            <a:avLst/>
          </a:prstGeom>
        </p:spPr>
      </p:pic>
      <p:sp>
        <p:nvSpPr>
          <p:cNvPr id="20" name="Title Placeholder 1">
            <a:extLst>
              <a:ext uri="{FF2B5EF4-FFF2-40B4-BE49-F238E27FC236}">
                <a16:creationId xmlns:a16="http://schemas.microsoft.com/office/drawing/2014/main" id="{4C0950A1-7F20-4502-A4A6-F34599D7E6BE}"/>
              </a:ext>
            </a:extLst>
          </p:cNvPr>
          <p:cNvSpPr>
            <a:spLocks noGrp="1"/>
          </p:cNvSpPr>
          <p:nvPr>
            <p:ph type="title"/>
          </p:nvPr>
        </p:nvSpPr>
        <p:spPr>
          <a:xfrm>
            <a:off x="744840" y="139433"/>
            <a:ext cx="9698188" cy="782637"/>
          </a:xfrm>
          <a:prstGeom prst="rect">
            <a:avLst/>
          </a:prstGeom>
        </p:spPr>
        <p:txBody>
          <a:bodyPr vert="horz" lIns="91440" tIns="45720" rIns="91440" bIns="45720" rtlCol="0" anchor="ctr">
            <a:normAutofit/>
          </a:bodyPr>
          <a:lstStyle/>
          <a:p>
            <a:r>
              <a:rPr lang="en-US" dirty="0"/>
              <a:t>Click to edit Master title style</a:t>
            </a:r>
          </a:p>
        </p:txBody>
      </p:sp>
      <p:sp>
        <p:nvSpPr>
          <p:cNvPr id="21" name="Text Placeholder 2">
            <a:extLst>
              <a:ext uri="{FF2B5EF4-FFF2-40B4-BE49-F238E27FC236}">
                <a16:creationId xmlns:a16="http://schemas.microsoft.com/office/drawing/2014/main" id="{16972AFE-FC6E-41DB-8DDD-4902DF7A5E81}"/>
              </a:ext>
            </a:extLst>
          </p:cNvPr>
          <p:cNvSpPr>
            <a:spLocks noGrp="1"/>
          </p:cNvSpPr>
          <p:nvPr>
            <p:ph type="body" idx="1"/>
          </p:nvPr>
        </p:nvSpPr>
        <p:spPr>
          <a:xfrm>
            <a:off x="744840" y="1264920"/>
            <a:ext cx="10715134" cy="4953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4464E366-812E-4F67-A001-EA2C4C39EC60}"/>
              </a:ext>
            </a:extLst>
          </p:cNvPr>
          <p:cNvSpPr/>
          <p:nvPr userDrawn="1"/>
        </p:nvSpPr>
        <p:spPr>
          <a:xfrm rot="5400000">
            <a:off x="-3176468" y="3157578"/>
            <a:ext cx="6870047" cy="554893"/>
          </a:xfrm>
          <a:prstGeom prst="rect">
            <a:avLst/>
          </a:prstGeom>
          <a:solidFill>
            <a:schemeClr val="tx1"/>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6" name="Oval 25">
            <a:extLst>
              <a:ext uri="{FF2B5EF4-FFF2-40B4-BE49-F238E27FC236}">
                <a16:creationId xmlns:a16="http://schemas.microsoft.com/office/drawing/2014/main" id="{860D6F62-A718-4208-A6B4-9BF8CA821E50}"/>
              </a:ext>
            </a:extLst>
          </p:cNvPr>
          <p:cNvSpPr/>
          <p:nvPr userDrawn="1"/>
        </p:nvSpPr>
        <p:spPr>
          <a:xfrm>
            <a:off x="25785" y="6326128"/>
            <a:ext cx="457200" cy="457200"/>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6">
            <a:extLst>
              <a:ext uri="{FF2B5EF4-FFF2-40B4-BE49-F238E27FC236}">
                <a16:creationId xmlns:a16="http://schemas.microsoft.com/office/drawing/2014/main" id="{22046407-9922-49A2-8095-32B893002DEE}"/>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chemeClr val="tx1"/>
                </a:solidFill>
              </a:rPr>
              <a:pPr/>
              <a:t>‹#›</a:t>
            </a:fld>
            <a:endParaRPr lang="en-US" dirty="0">
              <a:solidFill>
                <a:schemeClr val="tx1"/>
              </a:solidFill>
            </a:endParaRPr>
          </a:p>
        </p:txBody>
      </p:sp>
      <p:pic>
        <p:nvPicPr>
          <p:cNvPr id="27" name="Picture 26">
            <a:extLst>
              <a:ext uri="{FF2B5EF4-FFF2-40B4-BE49-F238E27FC236}">
                <a16:creationId xmlns:a16="http://schemas.microsoft.com/office/drawing/2014/main" id="{24ACE3B2-4DBF-470E-AFE8-051E5FBBCBC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150600" y="-1"/>
            <a:ext cx="817540" cy="854329"/>
          </a:xfrm>
          <a:prstGeom prst="rect">
            <a:avLst/>
          </a:prstGeom>
        </p:spPr>
      </p:pic>
      <p:grpSp>
        <p:nvGrpSpPr>
          <p:cNvPr id="32" name="Group 31">
            <a:extLst>
              <a:ext uri="{FF2B5EF4-FFF2-40B4-BE49-F238E27FC236}">
                <a16:creationId xmlns:a16="http://schemas.microsoft.com/office/drawing/2014/main" id="{7A7F82A6-B61E-4A2A-BB9E-986A5425323D}"/>
              </a:ext>
            </a:extLst>
          </p:cNvPr>
          <p:cNvGrpSpPr/>
          <p:nvPr userDrawn="1"/>
        </p:nvGrpSpPr>
        <p:grpSpPr>
          <a:xfrm>
            <a:off x="9358423" y="6297011"/>
            <a:ext cx="2824173" cy="526446"/>
            <a:chOff x="9358423" y="6297011"/>
            <a:chExt cx="2824173" cy="526446"/>
          </a:xfrm>
        </p:grpSpPr>
        <p:pic>
          <p:nvPicPr>
            <p:cNvPr id="33" name="Picture 32" descr="vested.haslam-logo.png">
              <a:extLst>
                <a:ext uri="{FF2B5EF4-FFF2-40B4-BE49-F238E27FC236}">
                  <a16:creationId xmlns:a16="http://schemas.microsoft.com/office/drawing/2014/main" id="{0805C2C3-F247-4CDB-B6B4-E10C4D1BF269}"/>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358423" y="6363072"/>
              <a:ext cx="2672862" cy="460385"/>
            </a:xfrm>
            <a:prstGeom prst="rect">
              <a:avLst/>
            </a:prstGeom>
          </p:spPr>
        </p:pic>
        <p:sp>
          <p:nvSpPr>
            <p:cNvPr id="34" name="TextBox 33">
              <a:extLst>
                <a:ext uri="{FF2B5EF4-FFF2-40B4-BE49-F238E27FC236}">
                  <a16:creationId xmlns:a16="http://schemas.microsoft.com/office/drawing/2014/main" id="{0E45784F-8D0F-46C6-8037-C38DD00418B7}"/>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5" r:id="rId7"/>
    <p:sldLayoutId id="2147483743" r:id="rId8"/>
  </p:sldLayoutIdLst>
  <p:hf hdr="0" ftr="0" dt="0"/>
  <p:txStyles>
    <p:titleStyle>
      <a:lvl1pPr algn="l" defTabSz="457200" rtl="0" eaLnBrk="1" latinLnBrk="0" hangingPunct="1">
        <a:spcBef>
          <a:spcPct val="0"/>
        </a:spcBef>
        <a:buNone/>
        <a:defRPr sz="32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rgbClr val="5C5C5C"/>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000" kern="1200">
          <a:solidFill>
            <a:srgbClr val="5C5C5C"/>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800" kern="1200">
          <a:solidFill>
            <a:srgbClr val="5C5C5C"/>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800" i="1" kern="1200">
          <a:solidFill>
            <a:srgbClr val="5C5C5C"/>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vestedway.com/courses/vested-orientatio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stedway.com/courses/vested-five-rule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6.emf"/><Relationship Id="rId1" Type="http://schemas.openxmlformats.org/officeDocument/2006/relationships/slideLayout" Target="../slideLayouts/slideLayout55.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5.png"/><Relationship Id="rId7" Type="http://schemas.openxmlformats.org/officeDocument/2006/relationships/image" Target="../media/image36.emf"/><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6.emf"/><Relationship Id="rId5" Type="http://schemas.openxmlformats.org/officeDocument/2006/relationships/image" Target="../media/image35.emf"/><Relationship Id="rId4" Type="http://schemas.openxmlformats.org/officeDocument/2006/relationships/oleObject" Target="../embeddings/oleObject1.bin"/><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stedway.com/3-day-open-enrollment-course/" TargetMode="External"/><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vestedway.com/courses/is-vested-right-for-your-situation/"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www.vestedway.com/courses/getting-ready-for-your-vested-journey/"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vestedway.com/courses/creating-vested-agreement-202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emf"/><Relationship Id="rId2" Type="http://schemas.openxmlformats.org/officeDocument/2006/relationships/image" Target="../media/image51.jpeg"/><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6.emf"/><Relationship Id="rId1" Type="http://schemas.openxmlformats.org/officeDocument/2006/relationships/slideLayout" Target="../slideLayouts/slideLayout55.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8.png"/><Relationship Id="rId7" Type="http://schemas.openxmlformats.org/officeDocument/2006/relationships/image" Target="../media/image36.emf"/><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6.emf"/><Relationship Id="rId5" Type="http://schemas.openxmlformats.org/officeDocument/2006/relationships/image" Target="../media/image35.emf"/><Relationship Id="rId4" Type="http://schemas.openxmlformats.org/officeDocument/2006/relationships/oleObject" Target="../embeddings/oleObject1.bin"/><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execedregister.utk.edu/r/regist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18" Type="http://schemas.openxmlformats.org/officeDocument/2006/relationships/image" Target="../media/image81.jpeg"/><Relationship Id="rId3" Type="http://schemas.openxmlformats.org/officeDocument/2006/relationships/image" Target="../media/image66.jpeg"/><Relationship Id="rId21" Type="http://schemas.openxmlformats.org/officeDocument/2006/relationships/image" Target="../media/image84.jpeg"/><Relationship Id="rId7" Type="http://schemas.openxmlformats.org/officeDocument/2006/relationships/image" Target="../media/image70.jpeg"/><Relationship Id="rId12" Type="http://schemas.openxmlformats.org/officeDocument/2006/relationships/image" Target="../media/image75.jpeg"/><Relationship Id="rId17" Type="http://schemas.openxmlformats.org/officeDocument/2006/relationships/image" Target="../media/image80.jpeg"/><Relationship Id="rId2" Type="http://schemas.openxmlformats.org/officeDocument/2006/relationships/image" Target="../media/image65.jpeg"/><Relationship Id="rId16" Type="http://schemas.openxmlformats.org/officeDocument/2006/relationships/image" Target="../media/image79.jpeg"/><Relationship Id="rId20" Type="http://schemas.openxmlformats.org/officeDocument/2006/relationships/image" Target="../media/image83.jpeg"/><Relationship Id="rId1" Type="http://schemas.openxmlformats.org/officeDocument/2006/relationships/slideLayout" Target="../slideLayouts/slideLayout81.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78.jpeg"/><Relationship Id="rId10" Type="http://schemas.openxmlformats.org/officeDocument/2006/relationships/image" Target="../media/image73.jpeg"/><Relationship Id="rId19" Type="http://schemas.openxmlformats.org/officeDocument/2006/relationships/image" Target="../media/image82.jpeg"/><Relationship Id="rId4" Type="http://schemas.openxmlformats.org/officeDocument/2006/relationships/image" Target="../media/image67.jpeg"/><Relationship Id="rId9" Type="http://schemas.openxmlformats.org/officeDocument/2006/relationships/image" Target="../media/image72.jpeg"/><Relationship Id="rId14" Type="http://schemas.openxmlformats.org/officeDocument/2006/relationships/image" Target="../media/image77.jpeg"/></Relationships>
</file>

<file path=ppt/slides/_rels/slide3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s://www.vestedway.com/courses/getting-to-we/"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6.emf"/><Relationship Id="rId1" Type="http://schemas.openxmlformats.org/officeDocument/2006/relationships/slideLayout" Target="../slideLayouts/slideLayout55.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9.x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image" Target="../media/image90.jpe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1.bin"/><Relationship Id="rId7" Type="http://schemas.openxmlformats.org/officeDocument/2006/relationships/image" Target="../media/image37.jpe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36.emf"/><Relationship Id="rId5" Type="http://schemas.openxmlformats.org/officeDocument/2006/relationships/image" Target="../media/image16.emf"/><Relationship Id="rId4" Type="http://schemas.openxmlformats.org/officeDocument/2006/relationships/image" Target="../media/image35.emf"/></Relationships>
</file>

<file path=ppt/slides/_rels/slide40.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hyperlink" Target="http://www.vestedway.com/" TargetMode="External"/><Relationship Id="rId2" Type="http://schemas.openxmlformats.org/officeDocument/2006/relationships/image" Target="../media/image89.jpeg"/><Relationship Id="rId1" Type="http://schemas.openxmlformats.org/officeDocument/2006/relationships/slideLayout" Target="../slideLayouts/slideLayout8.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6.emf"/><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9.gif"/><Relationship Id="rId5" Type="http://schemas.openxmlformats.org/officeDocument/2006/relationships/image" Target="../media/image37.jpeg"/><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3" Type="http://schemas.openxmlformats.org/officeDocument/2006/relationships/image" Target="https://cdn.vanderbilt.edu/vu-wp0/wp-content/uploads/sites/59/2019/03/27124326/Blooms-Taxonomy-650x366.jpg" TargetMode="External"/><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6.emf"/><Relationship Id="rId1" Type="http://schemas.openxmlformats.org/officeDocument/2006/relationships/slideLayout" Target="../slideLayouts/slideLayout55.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1.png"/><Relationship Id="rId7" Type="http://schemas.openxmlformats.org/officeDocument/2006/relationships/image" Target="../media/image36.emf"/><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6.emf"/><Relationship Id="rId5" Type="http://schemas.openxmlformats.org/officeDocument/2006/relationships/image" Target="../media/image35.emf"/><Relationship Id="rId4" Type="http://schemas.openxmlformats.org/officeDocument/2006/relationships/oleObject" Target="../embeddings/oleObject1.bin"/><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0ED6B6-A00D-4D89-BCE6-AEDECAE75D20}"/>
              </a:ext>
            </a:extLst>
          </p:cNvPr>
          <p:cNvSpPr>
            <a:spLocks noGrp="1"/>
          </p:cNvSpPr>
          <p:nvPr>
            <p:ph type="subTitle" idx="1"/>
          </p:nvPr>
        </p:nvSpPr>
        <p:spPr/>
        <p:txBody>
          <a:bodyPr/>
          <a:lstStyle/>
          <a:p>
            <a:r>
              <a:rPr lang="en-US" dirty="0"/>
              <a:t>UT Courses &amp; CDA Program Overview</a:t>
            </a:r>
          </a:p>
        </p:txBody>
      </p:sp>
    </p:spTree>
    <p:extLst>
      <p:ext uri="{BB962C8B-B14F-4D97-AF65-F5344CB8AC3E}">
        <p14:creationId xmlns:p14="http://schemas.microsoft.com/office/powerpoint/2010/main" val="19365141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7132B-B5BB-4813-952C-2DC3E039D0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85834" y="1985161"/>
            <a:ext cx="6217920" cy="2272641"/>
          </a:xfrm>
          <a:prstGeom prst="rect">
            <a:avLst/>
          </a:prstGeom>
        </p:spPr>
      </p:pic>
      <p:sp>
        <p:nvSpPr>
          <p:cNvPr id="6" name="Content Placeholder 5">
            <a:extLst>
              <a:ext uri="{FF2B5EF4-FFF2-40B4-BE49-F238E27FC236}">
                <a16:creationId xmlns:a16="http://schemas.microsoft.com/office/drawing/2014/main" id="{AE44FD3F-2CD3-4F41-A282-CCC6A94E6DF6}"/>
              </a:ext>
            </a:extLst>
          </p:cNvPr>
          <p:cNvSpPr>
            <a:spLocks noGrp="1"/>
          </p:cNvSpPr>
          <p:nvPr>
            <p:ph sz="half" idx="1"/>
          </p:nvPr>
        </p:nvSpPr>
        <p:spPr>
          <a:xfrm>
            <a:off x="609600" y="1188721"/>
            <a:ext cx="4987637" cy="5002679"/>
          </a:xfrm>
        </p:spPr>
        <p:txBody>
          <a:bodyPr>
            <a:noAutofit/>
          </a:bodyPr>
          <a:lstStyle/>
          <a:p>
            <a:r>
              <a:rPr lang="en-US" sz="2000" dirty="0"/>
              <a:t>Learn more about how to achieve your goals through a highly collaborative Vested business model with our free Vested Orientation online course</a:t>
            </a:r>
          </a:p>
          <a:p>
            <a:r>
              <a:rPr lang="en-US" sz="2000" dirty="0"/>
              <a:t>Vested Orientation is a </a:t>
            </a:r>
            <a:r>
              <a:rPr lang="en-US" sz="2000" b="1" i="1" dirty="0"/>
              <a:t>free</a:t>
            </a:r>
            <a:r>
              <a:rPr lang="en-US" sz="2000" dirty="0"/>
              <a:t> online course comprised of thirteen self-paced video Topics of 20 minutes or less designed to help anyone, anywhere in the world build a basic understanding and awareness of Vested</a:t>
            </a:r>
          </a:p>
          <a:p>
            <a:r>
              <a:rPr lang="en-US" sz="2000" dirty="0"/>
              <a:t>This course is designed to provide an overall awareness of Vested and will help you learn the essential principles of why a Vested approach is needed for strategic relationships.  </a:t>
            </a:r>
          </a:p>
        </p:txBody>
      </p:sp>
      <p:sp>
        <p:nvSpPr>
          <p:cNvPr id="40" name="Title 1"/>
          <p:cNvSpPr>
            <a:spLocks noGrp="1"/>
          </p:cNvSpPr>
          <p:nvPr>
            <p:ph type="title"/>
          </p:nvPr>
        </p:nvSpPr>
        <p:spPr>
          <a:xfrm>
            <a:off x="2646946" y="235567"/>
            <a:ext cx="9865896" cy="782637"/>
          </a:xfrm>
        </p:spPr>
        <p:txBody>
          <a:bodyPr>
            <a:normAutofit/>
          </a:bodyPr>
          <a:lstStyle/>
          <a:p>
            <a:r>
              <a:rPr lang="en-US" b="1" i="1" dirty="0"/>
              <a:t>Vested Orientation  </a:t>
            </a:r>
            <a:r>
              <a:rPr lang="en-US" i="1" dirty="0"/>
              <a:t>(online)</a:t>
            </a:r>
          </a:p>
        </p:txBody>
      </p:sp>
      <p:sp>
        <p:nvSpPr>
          <p:cNvPr id="5" name="Arrow: Chevron 10">
            <a:extLst>
              <a:ext uri="{FF2B5EF4-FFF2-40B4-BE49-F238E27FC236}">
                <a16:creationId xmlns:a16="http://schemas.microsoft.com/office/drawing/2014/main" id="{4527C981-0CF1-5146-B368-1C2EFE98E0C9}"/>
              </a:ext>
            </a:extLst>
          </p:cNvPr>
          <p:cNvSpPr/>
          <p:nvPr/>
        </p:nvSpPr>
        <p:spPr>
          <a:xfrm>
            <a:off x="609600" y="378965"/>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Awareness</a:t>
            </a:r>
          </a:p>
        </p:txBody>
      </p:sp>
      <p:sp>
        <p:nvSpPr>
          <p:cNvPr id="7" name="Rectangle 6">
            <a:extLst>
              <a:ext uri="{FF2B5EF4-FFF2-40B4-BE49-F238E27FC236}">
                <a16:creationId xmlns:a16="http://schemas.microsoft.com/office/drawing/2014/main" id="{8756BBCC-D868-6C47-80AF-400683F03255}"/>
              </a:ext>
            </a:extLst>
          </p:cNvPr>
          <p:cNvSpPr/>
          <p:nvPr/>
        </p:nvSpPr>
        <p:spPr>
          <a:xfrm>
            <a:off x="6400976" y="4260137"/>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34608291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F7E24F-E476-4F27-B556-181D93D86141}"/>
              </a:ext>
            </a:extLst>
          </p:cNvPr>
          <p:cNvSpPr>
            <a:spLocks noGrp="1"/>
          </p:cNvSpPr>
          <p:nvPr>
            <p:ph sz="half" idx="1"/>
          </p:nvPr>
        </p:nvSpPr>
        <p:spPr>
          <a:xfrm>
            <a:off x="9444925" y="5762509"/>
            <a:ext cx="2752437" cy="461665"/>
          </a:xfrm>
        </p:spPr>
        <p:txBody>
          <a:bodyPr rIns="182880" anchor="b">
            <a:spAutoFit/>
          </a:bodyPr>
          <a:lstStyle/>
          <a:p>
            <a:pPr marL="0" indent="0" algn="r">
              <a:buNone/>
            </a:pPr>
            <a:r>
              <a:rPr lang="en-US" sz="2400" b="1" dirty="0"/>
              <a:t>Cost: Free</a:t>
            </a:r>
          </a:p>
        </p:txBody>
      </p:sp>
      <p:sp>
        <p:nvSpPr>
          <p:cNvPr id="5" name="Content Placeholder 4">
            <a:extLst>
              <a:ext uri="{FF2B5EF4-FFF2-40B4-BE49-F238E27FC236}">
                <a16:creationId xmlns:a16="http://schemas.microsoft.com/office/drawing/2014/main" id="{8EF0D0CE-2AF4-44AD-91C7-531C4CC348F5}"/>
              </a:ext>
            </a:extLst>
          </p:cNvPr>
          <p:cNvSpPr>
            <a:spLocks noGrp="1"/>
          </p:cNvSpPr>
          <p:nvPr>
            <p:ph sz="half" idx="2"/>
          </p:nvPr>
        </p:nvSpPr>
        <p:spPr>
          <a:xfrm>
            <a:off x="5237018" y="1188721"/>
            <a:ext cx="6345382" cy="5002679"/>
          </a:xfrm>
        </p:spPr>
        <p:txBody>
          <a:bodyPr>
            <a:noAutofit/>
          </a:bodyPr>
          <a:lstStyle/>
          <a:p>
            <a:pPr marL="285750" indent="-285750">
              <a:spcBef>
                <a:spcPts val="600"/>
              </a:spcBef>
            </a:pPr>
            <a:r>
              <a:rPr lang="en-US" sz="2400" dirty="0"/>
              <a:t>Understand why and how Vested is different than conventional approaches for procuring goods and services </a:t>
            </a:r>
          </a:p>
          <a:p>
            <a:pPr marL="285750" indent="-285750">
              <a:spcBef>
                <a:spcPts val="600"/>
              </a:spcBef>
            </a:pPr>
            <a:r>
              <a:rPr lang="en-US" sz="2400" dirty="0"/>
              <a:t>Recognize the “ailments” in your existing relationships – including being able to complete your own self-diagnostic</a:t>
            </a:r>
          </a:p>
          <a:p>
            <a:pPr marL="285750" indent="-285750">
              <a:spcBef>
                <a:spcPts val="600"/>
              </a:spcBef>
            </a:pPr>
            <a:r>
              <a:rPr lang="en-US" sz="2400" dirty="0"/>
              <a:t>Learn the essential foundational elements of developing any relationship – Vested or not</a:t>
            </a:r>
          </a:p>
          <a:p>
            <a:pPr marL="285750" indent="-285750">
              <a:spcBef>
                <a:spcPts val="600"/>
              </a:spcBef>
            </a:pPr>
            <a:r>
              <a:rPr lang="en-US" sz="2400" dirty="0"/>
              <a:t>Understand whether a Vested approach is right for you</a:t>
            </a:r>
          </a:p>
          <a:p>
            <a:pPr marL="285750" indent="-285750">
              <a:spcBef>
                <a:spcPts val="600"/>
              </a:spcBef>
            </a:pPr>
            <a:r>
              <a:rPr lang="en-US" sz="2400" dirty="0"/>
              <a:t>Learn from the Vested journeys of several notable companies</a:t>
            </a:r>
          </a:p>
          <a:p>
            <a:pPr>
              <a:spcBef>
                <a:spcPts val="600"/>
              </a:spcBef>
            </a:pPr>
            <a:endParaRPr lang="en-US" sz="2400" dirty="0"/>
          </a:p>
        </p:txBody>
      </p:sp>
      <p:sp>
        <p:nvSpPr>
          <p:cNvPr id="13" name="Title 7"/>
          <p:cNvSpPr>
            <a:spLocks noGrp="1"/>
          </p:cNvSpPr>
          <p:nvPr>
            <p:ph type="title"/>
          </p:nvPr>
        </p:nvSpPr>
        <p:spPr/>
        <p:txBody>
          <a:bodyPr/>
          <a:lstStyle/>
          <a:p>
            <a:r>
              <a:rPr lang="en-US" dirty="0"/>
              <a:t>What You Will Learn…</a:t>
            </a:r>
          </a:p>
        </p:txBody>
      </p:sp>
      <p:sp>
        <p:nvSpPr>
          <p:cNvPr id="12" name="Rectangle 11"/>
          <p:cNvSpPr/>
          <p:nvPr/>
        </p:nvSpPr>
        <p:spPr>
          <a:xfrm>
            <a:off x="906623" y="6277739"/>
            <a:ext cx="1584665" cy="400110"/>
          </a:xfrm>
          <a:prstGeom prst="rect">
            <a:avLst/>
          </a:prstGeom>
        </p:spPr>
        <p:txBody>
          <a:bodyPr wrap="none">
            <a:spAutoFit/>
          </a:bodyPr>
          <a:lstStyle/>
          <a:p>
            <a:r>
              <a:rPr lang="en-US" sz="2000" b="1" i="1" dirty="0"/>
              <a:t>Register </a:t>
            </a:r>
            <a:r>
              <a:rPr lang="en-US" sz="2000" b="1" i="1" dirty="0">
                <a:hlinkClick r:id="rId3"/>
              </a:rPr>
              <a:t>here</a:t>
            </a:r>
            <a:endParaRPr lang="en-US" sz="2000" dirty="0"/>
          </a:p>
        </p:txBody>
      </p:sp>
      <p:grpSp>
        <p:nvGrpSpPr>
          <p:cNvPr id="2" name="Group 1">
            <a:extLst>
              <a:ext uri="{FF2B5EF4-FFF2-40B4-BE49-F238E27FC236}">
                <a16:creationId xmlns:a16="http://schemas.microsoft.com/office/drawing/2014/main" id="{4938C38D-9F63-43B9-98B7-DF6D4D9BDC66}"/>
              </a:ext>
            </a:extLst>
          </p:cNvPr>
          <p:cNvGrpSpPr/>
          <p:nvPr/>
        </p:nvGrpSpPr>
        <p:grpSpPr>
          <a:xfrm>
            <a:off x="637310" y="1076377"/>
            <a:ext cx="860548" cy="369065"/>
            <a:chOff x="656088" y="1093721"/>
            <a:chExt cx="860548" cy="369065"/>
          </a:xfrm>
        </p:grpSpPr>
        <p:sp>
          <p:nvSpPr>
            <p:cNvPr id="10" name="Isosceles Triangle 93">
              <a:extLst>
                <a:ext uri="{FF2B5EF4-FFF2-40B4-BE49-F238E27FC236}">
                  <a16:creationId xmlns:a16="http://schemas.microsoft.com/office/drawing/2014/main" id="{60EAD45E-F00C-E146-9008-47E429000F20}"/>
                </a:ext>
              </a:extLst>
            </p:cNvPr>
            <p:cNvSpPr/>
            <p:nvPr/>
          </p:nvSpPr>
          <p:spPr>
            <a:xfrm rot="16200000">
              <a:off x="610368" y="1325626"/>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Rectangle 8">
              <a:extLst>
                <a:ext uri="{FF2B5EF4-FFF2-40B4-BE49-F238E27FC236}">
                  <a16:creationId xmlns:a16="http://schemas.microsoft.com/office/drawing/2014/main" id="{A71A5B96-4DC0-8946-85F5-4572FED774CD}"/>
                </a:ext>
              </a:extLst>
            </p:cNvPr>
            <p:cNvSpPr/>
            <p:nvPr/>
          </p:nvSpPr>
          <p:spPr>
            <a:xfrm>
              <a:off x="657100" y="1093721"/>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grpSp>
      <p:graphicFrame>
        <p:nvGraphicFramePr>
          <p:cNvPr id="11" name="Content Placeholder 13">
            <a:extLst>
              <a:ext uri="{FF2B5EF4-FFF2-40B4-BE49-F238E27FC236}">
                <a16:creationId xmlns:a16="http://schemas.microsoft.com/office/drawing/2014/main" id="{14972EB1-1125-4F4E-A969-DE2D7A6DA946}"/>
              </a:ext>
            </a:extLst>
          </p:cNvPr>
          <p:cNvGraphicFramePr>
            <a:graphicFrameLocks/>
          </p:cNvGraphicFramePr>
          <p:nvPr>
            <p:extLst>
              <p:ext uri="{D42A27DB-BD31-4B8C-83A1-F6EECF244321}">
                <p14:modId xmlns:p14="http://schemas.microsoft.com/office/powerpoint/2010/main" val="2175369965"/>
              </p:ext>
            </p:extLst>
          </p:nvPr>
        </p:nvGraphicFramePr>
        <p:xfrm>
          <a:off x="738911" y="1364529"/>
          <a:ext cx="4341090" cy="4528273"/>
        </p:xfrm>
        <a:graphic>
          <a:graphicData uri="http://schemas.openxmlformats.org/drawingml/2006/table">
            <a:tbl>
              <a:tblPr firstRow="1" firstCol="1" bandRow="1">
                <a:tableStyleId>{5940675A-B579-460E-94D1-54222C63F5DA}</a:tableStyleId>
              </a:tblPr>
              <a:tblGrid>
                <a:gridCol w="441377">
                  <a:extLst>
                    <a:ext uri="{9D8B030D-6E8A-4147-A177-3AD203B41FA5}">
                      <a16:colId xmlns:a16="http://schemas.microsoft.com/office/drawing/2014/main" val="390809476"/>
                    </a:ext>
                  </a:extLst>
                </a:gridCol>
                <a:gridCol w="3899713">
                  <a:extLst>
                    <a:ext uri="{9D8B030D-6E8A-4147-A177-3AD203B41FA5}">
                      <a16:colId xmlns:a16="http://schemas.microsoft.com/office/drawing/2014/main" val="1971920469"/>
                    </a:ext>
                  </a:extLst>
                </a:gridCol>
              </a:tblGrid>
              <a:tr h="355429">
                <a:tc gridSpan="2">
                  <a:txBody>
                    <a:bodyPr/>
                    <a:lstStyle/>
                    <a:p>
                      <a:pPr marL="0" marR="0" algn="ctr">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rPr>
                        <a:t>Vested Orientation</a:t>
                      </a:r>
                    </a:p>
                  </a:txBody>
                  <a:tcPr marL="68580" marR="68580" marT="0" marB="0" anchor="ctr">
                    <a:solidFill>
                      <a:schemeClr val="accent1"/>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2852719"/>
                  </a:ext>
                </a:extLst>
              </a:tr>
              <a:tr h="320988">
                <a:tc>
                  <a:txBody>
                    <a:bodyPr/>
                    <a:lstStyle/>
                    <a:p>
                      <a:pPr marL="0" marR="0" algn="ctr">
                        <a:spcBef>
                          <a:spcPts val="0"/>
                        </a:spcBef>
                        <a:spcAft>
                          <a:spcPts val="0"/>
                        </a:spcAft>
                      </a:pPr>
                      <a:r>
                        <a:rPr lang="en-US" sz="1600" b="0" dirty="0">
                          <a:solidFill>
                            <a:schemeClr val="tx1"/>
                          </a:solidFill>
                          <a:effectLst/>
                        </a:rPr>
                        <a:t>1</a:t>
                      </a:r>
                      <a:endParaRPr lang="en-US" sz="1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b="0" dirty="0">
                          <a:solidFill>
                            <a:schemeClr val="tx1"/>
                          </a:solidFill>
                          <a:effectLst/>
                        </a:rPr>
                        <a:t>Introduction</a:t>
                      </a:r>
                      <a:endParaRPr lang="en-US" sz="1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808441317"/>
                  </a:ext>
                </a:extLst>
              </a:tr>
              <a:tr h="320988">
                <a:tc>
                  <a:txBody>
                    <a:bodyPr/>
                    <a:lstStyle/>
                    <a:p>
                      <a:pPr marL="0" marR="0" algn="ctr">
                        <a:spcBef>
                          <a:spcPts val="0"/>
                        </a:spcBef>
                        <a:spcAft>
                          <a:spcPts val="0"/>
                        </a:spcAft>
                      </a:pPr>
                      <a:r>
                        <a:rPr lang="en-US" sz="1600" dirty="0">
                          <a:solidFill>
                            <a:schemeClr val="tx1"/>
                          </a:solidFill>
                          <a:effectLst/>
                        </a:rPr>
                        <a:t>2</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b="0" dirty="0">
                          <a:solidFill>
                            <a:schemeClr val="tx1"/>
                          </a:solidFill>
                          <a:effectLst/>
                        </a:rPr>
                        <a:t>About the Research/Key Findings</a:t>
                      </a:r>
                      <a:endParaRPr lang="en-US" sz="1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603490578"/>
                  </a:ext>
                </a:extLst>
              </a:tr>
              <a:tr h="320988">
                <a:tc>
                  <a:txBody>
                    <a:bodyPr/>
                    <a:lstStyle/>
                    <a:p>
                      <a:pPr marL="0" marR="0" algn="ctr">
                        <a:spcBef>
                          <a:spcPts val="0"/>
                        </a:spcBef>
                        <a:spcAft>
                          <a:spcPts val="0"/>
                        </a:spcAft>
                      </a:pPr>
                      <a:r>
                        <a:rPr lang="en-US" sz="1600" dirty="0">
                          <a:solidFill>
                            <a:schemeClr val="tx1"/>
                          </a:solidFill>
                          <a:effectLst/>
                        </a:rPr>
                        <a:t>3</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Overview of the Vested Methodology</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94259535"/>
                  </a:ext>
                </a:extLst>
              </a:tr>
              <a:tr h="320988">
                <a:tc>
                  <a:txBody>
                    <a:bodyPr/>
                    <a:lstStyle/>
                    <a:p>
                      <a:pPr marL="0" marR="0" algn="ctr">
                        <a:spcBef>
                          <a:spcPts val="0"/>
                        </a:spcBef>
                        <a:spcAft>
                          <a:spcPts val="0"/>
                        </a:spcAft>
                      </a:pPr>
                      <a:r>
                        <a:rPr lang="en-US" sz="1600" dirty="0">
                          <a:solidFill>
                            <a:schemeClr val="tx1"/>
                          </a:solidFill>
                          <a:effectLst/>
                        </a:rPr>
                        <a:t>4</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Mindset, Business Model, Movement</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490400981"/>
                  </a:ext>
                </a:extLst>
              </a:tr>
              <a:tr h="320988">
                <a:tc>
                  <a:txBody>
                    <a:bodyPr/>
                    <a:lstStyle/>
                    <a:p>
                      <a:pPr marL="0" marR="0" algn="ctr">
                        <a:spcBef>
                          <a:spcPts val="0"/>
                        </a:spcBef>
                        <a:spcAft>
                          <a:spcPts val="0"/>
                        </a:spcAft>
                      </a:pPr>
                      <a:r>
                        <a:rPr lang="en-US" sz="1600" dirty="0">
                          <a:solidFill>
                            <a:schemeClr val="tx1"/>
                          </a:solidFill>
                          <a:effectLst/>
                        </a:rPr>
                        <a:t>5</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Outsourcing Paradox</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548100597"/>
                  </a:ext>
                </a:extLst>
              </a:tr>
              <a:tr h="320988">
                <a:tc>
                  <a:txBody>
                    <a:bodyPr/>
                    <a:lstStyle/>
                    <a:p>
                      <a:pPr marL="0" marR="0" algn="ctr">
                        <a:spcBef>
                          <a:spcPts val="0"/>
                        </a:spcBef>
                        <a:spcAft>
                          <a:spcPts val="0"/>
                        </a:spcAft>
                      </a:pPr>
                      <a:r>
                        <a:rPr lang="en-US" sz="1600" dirty="0">
                          <a:solidFill>
                            <a:schemeClr val="tx1"/>
                          </a:solidFill>
                          <a:effectLst/>
                        </a:rPr>
                        <a:t>6</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12 Ailments of Conventional Outsourcing</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771220731"/>
                  </a:ext>
                </a:extLst>
              </a:tr>
              <a:tr h="320988">
                <a:tc>
                  <a:txBody>
                    <a:bodyPr/>
                    <a:lstStyle/>
                    <a:p>
                      <a:pPr marL="0" marR="0" algn="ctr">
                        <a:spcBef>
                          <a:spcPts val="0"/>
                        </a:spcBef>
                        <a:spcAft>
                          <a:spcPts val="0"/>
                        </a:spcAft>
                      </a:pPr>
                      <a:r>
                        <a:rPr lang="en-US" sz="1600" dirty="0">
                          <a:solidFill>
                            <a:schemeClr val="tx1"/>
                          </a:solidFill>
                          <a:effectLst/>
                        </a:rPr>
                        <a:t>7</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New Economics of Commerce</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689558695"/>
                  </a:ext>
                </a:extLst>
              </a:tr>
              <a:tr h="320988">
                <a:tc>
                  <a:txBody>
                    <a:bodyPr/>
                    <a:lstStyle/>
                    <a:p>
                      <a:pPr marL="0" marR="0" algn="ctr">
                        <a:spcBef>
                          <a:spcPts val="0"/>
                        </a:spcBef>
                        <a:spcAft>
                          <a:spcPts val="0"/>
                        </a:spcAft>
                      </a:pPr>
                      <a:r>
                        <a:rPr lang="en-US" sz="1600" dirty="0">
                          <a:solidFill>
                            <a:schemeClr val="tx1"/>
                          </a:solidFill>
                          <a:effectLst/>
                        </a:rPr>
                        <a:t>8</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Lessons for Commercial Relationships</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51093967"/>
                  </a:ext>
                </a:extLst>
              </a:tr>
              <a:tr h="320988">
                <a:tc>
                  <a:txBody>
                    <a:bodyPr/>
                    <a:lstStyle/>
                    <a:p>
                      <a:pPr marL="0" marR="0" algn="ctr">
                        <a:spcBef>
                          <a:spcPts val="0"/>
                        </a:spcBef>
                        <a:spcAft>
                          <a:spcPts val="0"/>
                        </a:spcAft>
                      </a:pPr>
                      <a:r>
                        <a:rPr lang="en-US" sz="1600" dirty="0">
                          <a:solidFill>
                            <a:schemeClr val="tx1"/>
                          </a:solidFill>
                          <a:effectLst/>
                        </a:rPr>
                        <a:t>9</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Laying the Foundation for a WIIFWe Mindset</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431793745"/>
                  </a:ext>
                </a:extLst>
              </a:tr>
              <a:tr h="320988">
                <a:tc>
                  <a:txBody>
                    <a:bodyPr/>
                    <a:lstStyle/>
                    <a:p>
                      <a:pPr marL="0" marR="0" algn="ctr">
                        <a:spcBef>
                          <a:spcPts val="0"/>
                        </a:spcBef>
                        <a:spcAft>
                          <a:spcPts val="0"/>
                        </a:spcAft>
                      </a:pPr>
                      <a:r>
                        <a:rPr lang="en-US" sz="1600" dirty="0">
                          <a:solidFill>
                            <a:schemeClr val="tx1"/>
                          </a:solidFill>
                          <a:effectLst/>
                        </a:rPr>
                        <a:t>10</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WIIFWe Case Studies</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494241547"/>
                  </a:ext>
                </a:extLst>
              </a:tr>
              <a:tr h="320988">
                <a:tc>
                  <a:txBody>
                    <a:bodyPr/>
                    <a:lstStyle/>
                    <a:p>
                      <a:pPr marL="0" marR="0" algn="ctr">
                        <a:spcBef>
                          <a:spcPts val="0"/>
                        </a:spcBef>
                        <a:spcAft>
                          <a:spcPts val="0"/>
                        </a:spcAft>
                      </a:pPr>
                      <a:r>
                        <a:rPr lang="en-US" sz="1600" dirty="0">
                          <a:solidFill>
                            <a:schemeClr val="tx1"/>
                          </a:solidFill>
                          <a:effectLst/>
                        </a:rPr>
                        <a:t>11</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Getting Started on Your Journey</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633910102"/>
                  </a:ext>
                </a:extLst>
              </a:tr>
              <a:tr h="320988">
                <a:tc>
                  <a:txBody>
                    <a:bodyPr/>
                    <a:lstStyle/>
                    <a:p>
                      <a:pPr marL="0" marR="0" algn="ctr">
                        <a:spcBef>
                          <a:spcPts val="0"/>
                        </a:spcBef>
                        <a:spcAft>
                          <a:spcPts val="0"/>
                        </a:spcAft>
                      </a:pPr>
                      <a:r>
                        <a:rPr lang="en-US" sz="1600" dirty="0">
                          <a:solidFill>
                            <a:schemeClr val="tx1"/>
                          </a:solidFill>
                          <a:effectLst/>
                        </a:rPr>
                        <a:t>12</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Resources to Assist You</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585106614"/>
                  </a:ext>
                </a:extLst>
              </a:tr>
              <a:tr h="320988">
                <a:tc>
                  <a:txBody>
                    <a:bodyPr/>
                    <a:lstStyle/>
                    <a:p>
                      <a:pPr marL="0" marR="0" algn="ctr">
                        <a:spcBef>
                          <a:spcPts val="0"/>
                        </a:spcBef>
                        <a:spcAft>
                          <a:spcPts val="0"/>
                        </a:spcAft>
                      </a:pPr>
                      <a:r>
                        <a:rPr lang="en-US" sz="1600" dirty="0">
                          <a:solidFill>
                            <a:schemeClr val="tx1"/>
                          </a:solidFill>
                          <a:effectLst/>
                        </a:rPr>
                        <a:t>13</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0" marR="0">
                        <a:spcBef>
                          <a:spcPts val="0"/>
                        </a:spcBef>
                        <a:spcAft>
                          <a:spcPts val="0"/>
                        </a:spcAft>
                      </a:pPr>
                      <a:r>
                        <a:rPr lang="en-US" sz="1600" dirty="0">
                          <a:solidFill>
                            <a:schemeClr val="tx1"/>
                          </a:solidFill>
                          <a:effectLst/>
                        </a:rPr>
                        <a:t>What’s Next?</a:t>
                      </a:r>
                      <a:endParaRPr lang="en-US" sz="14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899469675"/>
                  </a:ext>
                </a:extLst>
              </a:tr>
            </a:tbl>
          </a:graphicData>
        </a:graphic>
      </p:graphicFrame>
    </p:spTree>
    <p:extLst>
      <p:ext uri="{BB962C8B-B14F-4D97-AF65-F5344CB8AC3E}">
        <p14:creationId xmlns:p14="http://schemas.microsoft.com/office/powerpoint/2010/main" val="28686096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08803-BF8E-477B-9526-22D032D202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5265" y="1893961"/>
            <a:ext cx="6217920" cy="2272641"/>
          </a:xfrm>
          <a:prstGeom prst="rect">
            <a:avLst/>
          </a:prstGeom>
        </p:spPr>
      </p:pic>
      <p:sp>
        <p:nvSpPr>
          <p:cNvPr id="4" name="Content Placeholder 3">
            <a:extLst>
              <a:ext uri="{FF2B5EF4-FFF2-40B4-BE49-F238E27FC236}">
                <a16:creationId xmlns:a16="http://schemas.microsoft.com/office/drawing/2014/main" id="{C04EFF75-9A76-4E83-BEAF-EA7D4625AA97}"/>
              </a:ext>
            </a:extLst>
          </p:cNvPr>
          <p:cNvSpPr>
            <a:spLocks noGrp="1"/>
          </p:cNvSpPr>
          <p:nvPr>
            <p:ph sz="half" idx="1"/>
          </p:nvPr>
        </p:nvSpPr>
        <p:spPr>
          <a:xfrm>
            <a:off x="609600" y="1151271"/>
            <a:ext cx="5126182" cy="5002679"/>
          </a:xfrm>
        </p:spPr>
        <p:txBody>
          <a:bodyPr>
            <a:noAutofit/>
          </a:bodyPr>
          <a:lstStyle/>
          <a:p>
            <a:r>
              <a:rPr lang="en-US" sz="1900" dirty="0"/>
              <a:t>This course uses self-paced, video-based Topics allowing you to learn and do at your own pace</a:t>
            </a:r>
          </a:p>
          <a:p>
            <a:pPr lvl="1"/>
            <a:r>
              <a:rPr lang="en-US" sz="1900" dirty="0"/>
              <a:t>Seven Course Modules, with one Module dedicated to each of the Five Rules</a:t>
            </a:r>
          </a:p>
          <a:p>
            <a:r>
              <a:rPr lang="en-US" sz="1900" dirty="0"/>
              <a:t>Each Module includes several short (20 minutes or less) “Topics” , which will help you learn how to apply the Vested “Five Rules” that are essential for creating a highly collaborative Vested business model</a:t>
            </a:r>
          </a:p>
          <a:p>
            <a:r>
              <a:rPr lang="en-US" sz="1900" dirty="0"/>
              <a:t>The course provides a perfect blend of theory and practice – sharing real examples of how companies are applying each of the Five Rules</a:t>
            </a:r>
          </a:p>
          <a:p>
            <a:r>
              <a:rPr lang="en-US" sz="1900" dirty="0"/>
              <a:t>The course also includes two self assessments – included to help you analyze how you have structured an existing relationship</a:t>
            </a:r>
          </a:p>
        </p:txBody>
      </p:sp>
      <p:sp>
        <p:nvSpPr>
          <p:cNvPr id="40" name="Title 1"/>
          <p:cNvSpPr>
            <a:spLocks noGrp="1"/>
          </p:cNvSpPr>
          <p:nvPr>
            <p:ph type="title"/>
          </p:nvPr>
        </p:nvSpPr>
        <p:spPr>
          <a:xfrm>
            <a:off x="2529840" y="212710"/>
            <a:ext cx="9754402" cy="782637"/>
          </a:xfrm>
        </p:spPr>
        <p:txBody>
          <a:bodyPr>
            <a:normAutofit/>
          </a:bodyPr>
          <a:lstStyle/>
          <a:p>
            <a:r>
              <a:rPr lang="en-US" b="1" i="1" dirty="0"/>
              <a:t>Vested Five Rules </a:t>
            </a:r>
            <a:r>
              <a:rPr lang="en-US" i="1" dirty="0"/>
              <a:t>(online)</a:t>
            </a:r>
          </a:p>
        </p:txBody>
      </p:sp>
      <p:sp>
        <p:nvSpPr>
          <p:cNvPr id="5" name="Arrow: Chevron 10">
            <a:extLst>
              <a:ext uri="{FF2B5EF4-FFF2-40B4-BE49-F238E27FC236}">
                <a16:creationId xmlns:a16="http://schemas.microsoft.com/office/drawing/2014/main" id="{0281DA57-69D9-BA43-A4A0-8DBCA32BD1C1}"/>
              </a:ext>
            </a:extLst>
          </p:cNvPr>
          <p:cNvSpPr/>
          <p:nvPr/>
        </p:nvSpPr>
        <p:spPr>
          <a:xfrm>
            <a:off x="609600" y="378965"/>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6" name="Rectangle 5">
            <a:extLst>
              <a:ext uri="{FF2B5EF4-FFF2-40B4-BE49-F238E27FC236}">
                <a16:creationId xmlns:a16="http://schemas.microsoft.com/office/drawing/2014/main" id="{099E8CBB-4A82-C44B-AB03-97D1A612A086}"/>
              </a:ext>
            </a:extLst>
          </p:cNvPr>
          <p:cNvSpPr/>
          <p:nvPr/>
        </p:nvSpPr>
        <p:spPr>
          <a:xfrm>
            <a:off x="6594763" y="4237572"/>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8574731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1C2D3D-4757-4239-AF9B-CEEB7E4FA272}"/>
              </a:ext>
            </a:extLst>
          </p:cNvPr>
          <p:cNvSpPr>
            <a:spLocks noGrp="1"/>
          </p:cNvSpPr>
          <p:nvPr>
            <p:ph sz="half" idx="2"/>
          </p:nvPr>
        </p:nvSpPr>
        <p:spPr>
          <a:xfrm>
            <a:off x="5317887" y="962788"/>
            <a:ext cx="5928045" cy="4877629"/>
          </a:xfrm>
        </p:spPr>
        <p:txBody>
          <a:bodyPr>
            <a:normAutofit/>
          </a:bodyPr>
          <a:lstStyle/>
          <a:p>
            <a:r>
              <a:rPr lang="en-US" sz="2000" dirty="0"/>
              <a:t>Understand each of Vested’s Five Rules, including why they are so crucial</a:t>
            </a:r>
          </a:p>
          <a:p>
            <a:r>
              <a:rPr lang="en-US" sz="2000" dirty="0"/>
              <a:t>Learn from real world examples of how companies have applied each of Vested’s Five Rules</a:t>
            </a:r>
          </a:p>
          <a:p>
            <a:pPr lvl="1"/>
            <a:r>
              <a:rPr lang="en-US" sz="2000" dirty="0"/>
              <a:t>Perform a self-diagnostic using the Vested 10 Elements self-assessment  to see how one of your deals stacks up</a:t>
            </a:r>
          </a:p>
          <a:p>
            <a:r>
              <a:rPr lang="en-US" sz="2000" dirty="0"/>
              <a:t>Understand the foundational elements needed begin your Vested journey  </a:t>
            </a:r>
          </a:p>
          <a:p>
            <a:r>
              <a:rPr lang="en-US" sz="2000" dirty="0"/>
              <a:t>Complete a “Readiness Assessment” </a:t>
            </a:r>
          </a:p>
          <a:p>
            <a:r>
              <a:rPr lang="en-US" sz="2000" dirty="0"/>
              <a:t>Explore the options for Creating a Vested Agreement</a:t>
            </a:r>
          </a:p>
        </p:txBody>
      </p:sp>
      <p:sp>
        <p:nvSpPr>
          <p:cNvPr id="2" name="Title 1"/>
          <p:cNvSpPr>
            <a:spLocks noGrp="1"/>
          </p:cNvSpPr>
          <p:nvPr>
            <p:ph type="title"/>
          </p:nvPr>
        </p:nvSpPr>
        <p:spPr/>
        <p:txBody>
          <a:bodyPr/>
          <a:lstStyle/>
          <a:p>
            <a:r>
              <a:rPr lang="en-US" dirty="0"/>
              <a:t>What You Will Learn…</a:t>
            </a:r>
          </a:p>
        </p:txBody>
      </p:sp>
      <p:sp>
        <p:nvSpPr>
          <p:cNvPr id="19" name="Rectangle 18">
            <a:extLst>
              <a:ext uri="{FF2B5EF4-FFF2-40B4-BE49-F238E27FC236}">
                <a16:creationId xmlns:a16="http://schemas.microsoft.com/office/drawing/2014/main" id="{703ABA25-F691-41A3-8ABA-DF4DC302EF54}"/>
              </a:ext>
            </a:extLst>
          </p:cNvPr>
          <p:cNvSpPr/>
          <p:nvPr/>
        </p:nvSpPr>
        <p:spPr>
          <a:xfrm>
            <a:off x="5984857" y="5401437"/>
            <a:ext cx="6116732" cy="830997"/>
          </a:xfrm>
          <a:prstGeom prst="rect">
            <a:avLst/>
          </a:prstGeom>
        </p:spPr>
        <p:txBody>
          <a:bodyPr wrap="square">
            <a:spAutoFit/>
          </a:bodyPr>
          <a:lstStyle/>
          <a:p>
            <a:pPr algn="r"/>
            <a:r>
              <a:rPr lang="en-US" sz="2400" b="1" dirty="0"/>
              <a:t>Cost: $475 </a:t>
            </a:r>
            <a:r>
              <a:rPr lang="en-US" sz="2400" dirty="0"/>
              <a:t>as a standalone class </a:t>
            </a:r>
          </a:p>
          <a:p>
            <a:pPr algn="r"/>
            <a:r>
              <a:rPr lang="en-US" sz="2400" b="1" dirty="0"/>
              <a:t>Free </a:t>
            </a:r>
            <a:r>
              <a:rPr lang="en-US" sz="2400" dirty="0"/>
              <a:t>if registering for any of our other courses</a:t>
            </a:r>
          </a:p>
        </p:txBody>
      </p:sp>
      <p:sp>
        <p:nvSpPr>
          <p:cNvPr id="20" name="Rectangle 19">
            <a:extLst>
              <a:ext uri="{FF2B5EF4-FFF2-40B4-BE49-F238E27FC236}">
                <a16:creationId xmlns:a16="http://schemas.microsoft.com/office/drawing/2014/main" id="{A7445B86-5EB5-4A96-AAA4-D36F94D6302D}"/>
              </a:ext>
            </a:extLst>
          </p:cNvPr>
          <p:cNvSpPr/>
          <p:nvPr/>
        </p:nvSpPr>
        <p:spPr>
          <a:xfrm>
            <a:off x="711200" y="6337405"/>
            <a:ext cx="1584665" cy="400110"/>
          </a:xfrm>
          <a:prstGeom prst="rect">
            <a:avLst/>
          </a:prstGeom>
        </p:spPr>
        <p:txBody>
          <a:bodyPr wrap="none">
            <a:spAutoFit/>
          </a:bodyPr>
          <a:lstStyle/>
          <a:p>
            <a:pPr algn="ctr"/>
            <a:r>
              <a:rPr lang="en-US" sz="2000" b="1" i="1" dirty="0"/>
              <a:t>Register </a:t>
            </a:r>
            <a:r>
              <a:rPr lang="en-US" sz="2000" b="1" i="1" dirty="0">
                <a:hlinkClick r:id="rId3"/>
              </a:rPr>
              <a:t>here</a:t>
            </a:r>
            <a:endParaRPr lang="en-US" sz="2000" dirty="0"/>
          </a:p>
        </p:txBody>
      </p:sp>
      <p:graphicFrame>
        <p:nvGraphicFramePr>
          <p:cNvPr id="3" name="Content Placeholder 9">
            <a:extLst>
              <a:ext uri="{FF2B5EF4-FFF2-40B4-BE49-F238E27FC236}">
                <a16:creationId xmlns:a16="http://schemas.microsoft.com/office/drawing/2014/main" id="{A9914561-0051-4DBA-8FD4-12477581FEAB}"/>
              </a:ext>
            </a:extLst>
          </p:cNvPr>
          <p:cNvGraphicFramePr>
            <a:graphicFrameLocks/>
          </p:cNvGraphicFramePr>
          <p:nvPr/>
        </p:nvGraphicFramePr>
        <p:xfrm>
          <a:off x="609600" y="939658"/>
          <a:ext cx="4572000" cy="5198869"/>
        </p:xfrm>
        <a:graphic>
          <a:graphicData uri="http://schemas.openxmlformats.org/drawingml/2006/table">
            <a:tbl>
              <a:tblPr firstRow="1" bandRow="1">
                <a:tableStyleId>{17292A2E-F333-43FB-9621-5CBBE7FDCDCB}</a:tableStyleId>
              </a:tblPr>
              <a:tblGrid>
                <a:gridCol w="1320565">
                  <a:extLst>
                    <a:ext uri="{9D8B030D-6E8A-4147-A177-3AD203B41FA5}">
                      <a16:colId xmlns:a16="http://schemas.microsoft.com/office/drawing/2014/main" val="20000"/>
                    </a:ext>
                  </a:extLst>
                </a:gridCol>
                <a:gridCol w="3251435">
                  <a:extLst>
                    <a:ext uri="{9D8B030D-6E8A-4147-A177-3AD203B41FA5}">
                      <a16:colId xmlns:a16="http://schemas.microsoft.com/office/drawing/2014/main" val="20001"/>
                    </a:ext>
                  </a:extLst>
                </a:gridCol>
              </a:tblGrid>
              <a:tr h="750068">
                <a:tc gridSpan="2">
                  <a:txBody>
                    <a:bodyPr/>
                    <a:lstStyle/>
                    <a:p>
                      <a:pPr algn="ctr"/>
                      <a:r>
                        <a:rPr lang="en-US" sz="2800" i="1" dirty="0"/>
                        <a:t>Five Rules</a:t>
                      </a:r>
                      <a:endParaRPr lang="en-US" sz="18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C00"/>
                    </a:solidFill>
                  </a:tcPr>
                </a:tc>
                <a:tc hMerge="1">
                  <a:txBody>
                    <a:bodyPr/>
                    <a:lstStyle/>
                    <a:p>
                      <a:pPr algn="ctr"/>
                      <a:endParaRPr lang="en-US" sz="1400" dirty="0"/>
                    </a:p>
                  </a:txBody>
                  <a:tcPr anchor="ctr">
                    <a:solidFill>
                      <a:srgbClr val="F77C00"/>
                    </a:solidFill>
                  </a:tcPr>
                </a:tc>
                <a:extLst>
                  <a:ext uri="{0D108BD9-81ED-4DB2-BD59-A6C34878D82A}">
                    <a16:rowId xmlns:a16="http://schemas.microsoft.com/office/drawing/2014/main" val="10000"/>
                  </a:ext>
                </a:extLst>
              </a:tr>
              <a:tr h="6116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Introduction</a:t>
                      </a:r>
                    </a:p>
                  </a:txBody>
                  <a:tcPr marL="0" marR="0"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An Introduction to </a:t>
                      </a:r>
                      <a:r>
                        <a:rPr lang="en-US" sz="1800" b="1" i="1" kern="1200" dirty="0">
                          <a:solidFill>
                            <a:schemeClr val="tx1"/>
                          </a:solidFill>
                          <a:latin typeface="+mn-lt"/>
                          <a:ea typeface="+mn-ea"/>
                          <a:cs typeface="+mn-cs"/>
                        </a:rPr>
                        <a:t>Five Rules</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1"/>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Rule 1</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nSpc>
                          <a:spcPct val="115000"/>
                        </a:lnSpc>
                        <a:spcBef>
                          <a:spcPts val="0"/>
                        </a:spcBef>
                        <a:spcAft>
                          <a:spcPts val="0"/>
                        </a:spcAft>
                      </a:pPr>
                      <a:r>
                        <a:rPr lang="en-US" sz="1800" b="1" i="1" dirty="0">
                          <a:effectLst/>
                        </a:rPr>
                        <a:t>Outcome-Based vs. Transaction-Based Business Model</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2"/>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Rule 2</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US" sz="1800" b="1" i="1" dirty="0">
                          <a:effectLst/>
                        </a:rPr>
                        <a:t>Focus on the What, Not the How</a:t>
                      </a:r>
                      <a:endParaRPr lang="en-US" sz="1800" b="1" kern="1200" dirty="0">
                        <a:solidFill>
                          <a:schemeClr val="tx1"/>
                        </a:solidFill>
                        <a:effectLst/>
                        <a:latin typeface="+mn-lt"/>
                        <a:ea typeface="+mn-ea"/>
                        <a:cs typeface="+mn-cs"/>
                      </a:endParaRP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Rule 3</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effectLst/>
                        </a:rPr>
                        <a:t>Clearly Defined and Measurable Desired Outcomes</a:t>
                      </a:r>
                      <a:endParaRPr lang="en-US" sz="1800" b="1" kern="1200" dirty="0">
                        <a:solidFill>
                          <a:schemeClr val="tx1"/>
                        </a:solidFill>
                        <a:effectLst/>
                        <a:latin typeface="+mn-lt"/>
                        <a:ea typeface="+mn-ea"/>
                        <a:cs typeface="+mn-cs"/>
                      </a:endParaRP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4"/>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Rule 4</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effectLst/>
                        </a:rPr>
                        <a:t>Pricing Model with Incentives to Optimize the Business</a:t>
                      </a:r>
                      <a:endParaRPr lang="en-US" sz="1800" b="1" kern="1200" dirty="0">
                        <a:solidFill>
                          <a:schemeClr val="tx1"/>
                        </a:solidFill>
                        <a:effectLst/>
                        <a:latin typeface="+mn-lt"/>
                        <a:ea typeface="+mn-ea"/>
                        <a:cs typeface="+mn-cs"/>
                      </a:endParaRP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5"/>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Rule 5</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effectLst/>
                        </a:rPr>
                        <a:t>Insight vs. Oversight Governance Structure</a:t>
                      </a:r>
                      <a:endParaRPr lang="en-US" sz="1800" b="1" kern="1200" dirty="0">
                        <a:solidFill>
                          <a:schemeClr val="tx1"/>
                        </a:solidFill>
                        <a:effectLst/>
                        <a:latin typeface="+mn-lt"/>
                        <a:ea typeface="+mn-ea"/>
                        <a:cs typeface="+mn-cs"/>
                      </a:endParaRP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6"/>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Conclusion</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Applications and Next Steps</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96281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D12-FEA3-1C41-B893-4B17C5720CA7}"/>
              </a:ext>
            </a:extLst>
          </p:cNvPr>
          <p:cNvSpPr>
            <a:spLocks noGrp="1"/>
          </p:cNvSpPr>
          <p:nvPr>
            <p:ph type="title"/>
          </p:nvPr>
        </p:nvSpPr>
        <p:spPr>
          <a:xfrm>
            <a:off x="619760" y="10098"/>
            <a:ext cx="10952480" cy="2315706"/>
          </a:xfrm>
        </p:spPr>
        <p:txBody>
          <a:bodyPr/>
          <a:lstStyle/>
          <a:p>
            <a:r>
              <a:rPr lang="en-US" dirty="0"/>
              <a:t>The Practitioner Certificate</a:t>
            </a:r>
          </a:p>
        </p:txBody>
      </p:sp>
      <p:sp>
        <p:nvSpPr>
          <p:cNvPr id="4" name="Arrow: Chevron 87">
            <a:extLst>
              <a:ext uri="{FF2B5EF4-FFF2-40B4-BE49-F238E27FC236}">
                <a16:creationId xmlns:a16="http://schemas.microsoft.com/office/drawing/2014/main" id="{6EC291E8-673F-4A0D-A6E5-8E90E76FBF63}"/>
              </a:ext>
            </a:extLst>
          </p:cNvPr>
          <p:cNvSpPr/>
          <p:nvPr/>
        </p:nvSpPr>
        <p:spPr>
          <a:xfrm>
            <a:off x="1094093" y="1837074"/>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5" name="Arrow: Chevron 110">
            <a:extLst>
              <a:ext uri="{FF2B5EF4-FFF2-40B4-BE49-F238E27FC236}">
                <a16:creationId xmlns:a16="http://schemas.microsoft.com/office/drawing/2014/main" id="{3DC09EED-60C5-4956-B2A8-49659C9711E6}"/>
              </a:ext>
            </a:extLst>
          </p:cNvPr>
          <p:cNvSpPr/>
          <p:nvPr/>
        </p:nvSpPr>
        <p:spPr>
          <a:xfrm>
            <a:off x="3320838"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6" name="Arrow: Chevron 149">
            <a:extLst>
              <a:ext uri="{FF2B5EF4-FFF2-40B4-BE49-F238E27FC236}">
                <a16:creationId xmlns:a16="http://schemas.microsoft.com/office/drawing/2014/main" id="{EFC78B2C-E378-47BB-ADC9-4B70627C273A}"/>
              </a:ext>
            </a:extLst>
          </p:cNvPr>
          <p:cNvSpPr/>
          <p:nvPr/>
        </p:nvSpPr>
        <p:spPr>
          <a:xfrm>
            <a:off x="7351364"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7" name="Rectangle 6">
            <a:extLst>
              <a:ext uri="{FF2B5EF4-FFF2-40B4-BE49-F238E27FC236}">
                <a16:creationId xmlns:a16="http://schemas.microsoft.com/office/drawing/2014/main" id="{C1EC11E6-F8A7-4295-AF86-75C81E96AEF6}"/>
              </a:ext>
            </a:extLst>
          </p:cNvPr>
          <p:cNvSpPr/>
          <p:nvPr/>
        </p:nvSpPr>
        <p:spPr>
          <a:xfrm>
            <a:off x="3329563" y="2412106"/>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 name="Title 2">
            <a:extLst>
              <a:ext uri="{FF2B5EF4-FFF2-40B4-BE49-F238E27FC236}">
                <a16:creationId xmlns:a16="http://schemas.microsoft.com/office/drawing/2014/main" id="{05EFED6F-9FA9-4A19-9142-9C61B2678A28}"/>
              </a:ext>
            </a:extLst>
          </p:cNvPr>
          <p:cNvSpPr txBox="1">
            <a:spLocks/>
          </p:cNvSpPr>
          <p:nvPr/>
        </p:nvSpPr>
        <p:spPr>
          <a:xfrm>
            <a:off x="3356724"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Practitioner</a:t>
            </a:r>
          </a:p>
          <a:p>
            <a:pPr algn="ctr">
              <a:defRPr/>
            </a:pPr>
            <a:r>
              <a:rPr lang="en-US" sz="1600" b="1" dirty="0">
                <a:solidFill>
                  <a:srgbClr val="5C5C5C"/>
                </a:solidFill>
              </a:rPr>
              <a:t>Certificate</a:t>
            </a:r>
          </a:p>
        </p:txBody>
      </p:sp>
      <p:pic>
        <p:nvPicPr>
          <p:cNvPr id="9" name="Picture 8">
            <a:extLst>
              <a:ext uri="{FF2B5EF4-FFF2-40B4-BE49-F238E27FC236}">
                <a16:creationId xmlns:a16="http://schemas.microsoft.com/office/drawing/2014/main" id="{9D1773DB-3122-4CB9-8D04-C65E53C2C6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4905" y="2735027"/>
            <a:ext cx="1182176" cy="288334"/>
          </a:xfrm>
          <a:prstGeom prst="rect">
            <a:avLst/>
          </a:prstGeom>
        </p:spPr>
      </p:pic>
      <p:grpSp>
        <p:nvGrpSpPr>
          <p:cNvPr id="10" name="Group 9">
            <a:extLst>
              <a:ext uri="{FF2B5EF4-FFF2-40B4-BE49-F238E27FC236}">
                <a16:creationId xmlns:a16="http://schemas.microsoft.com/office/drawing/2014/main" id="{E99714DF-58C4-4A70-9E91-DF9ACED62E66}"/>
              </a:ext>
            </a:extLst>
          </p:cNvPr>
          <p:cNvGrpSpPr/>
          <p:nvPr/>
        </p:nvGrpSpPr>
        <p:grpSpPr>
          <a:xfrm>
            <a:off x="5159321" y="2412106"/>
            <a:ext cx="1709928" cy="1691640"/>
            <a:chOff x="4798562" y="1985046"/>
            <a:chExt cx="1709928" cy="1691640"/>
          </a:xfrm>
        </p:grpSpPr>
        <p:sp>
          <p:nvSpPr>
            <p:cNvPr id="11" name="Rectangle 10">
              <a:extLst>
                <a:ext uri="{FF2B5EF4-FFF2-40B4-BE49-F238E27FC236}">
                  <a16:creationId xmlns:a16="http://schemas.microsoft.com/office/drawing/2014/main" id="{1AC930E6-03F2-465E-9A34-A5A6A7753C2E}"/>
                </a:ext>
              </a:extLst>
            </p:cNvPr>
            <p:cNvSpPr/>
            <p:nvPr/>
          </p:nvSpPr>
          <p:spPr>
            <a:xfrm>
              <a:off x="4798562"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2" name="Picture 11">
              <a:extLst>
                <a:ext uri="{FF2B5EF4-FFF2-40B4-BE49-F238E27FC236}">
                  <a16:creationId xmlns:a16="http://schemas.microsoft.com/office/drawing/2014/main" id="{1321432F-3CA3-4253-A28D-89A386E29E5B}"/>
                </a:ext>
              </a:extLst>
            </p:cNvPr>
            <p:cNvPicPr>
              <a:picLocks noChangeAspect="1"/>
            </p:cNvPicPr>
            <p:nvPr/>
          </p:nvPicPr>
          <p:blipFill>
            <a:blip r:embed="rId3"/>
            <a:stretch>
              <a:fillRect/>
            </a:stretch>
          </p:blipFill>
          <p:spPr>
            <a:xfrm>
              <a:off x="4863303" y="2264787"/>
              <a:ext cx="1580446" cy="657373"/>
            </a:xfrm>
            <a:prstGeom prst="rect">
              <a:avLst/>
            </a:prstGeom>
            <a:solidFill>
              <a:schemeClr val="bg1"/>
            </a:solidFill>
          </p:spPr>
        </p:pic>
        <p:sp>
          <p:nvSpPr>
            <p:cNvPr id="13" name="Title 2">
              <a:extLst>
                <a:ext uri="{FF2B5EF4-FFF2-40B4-BE49-F238E27FC236}">
                  <a16:creationId xmlns:a16="http://schemas.microsoft.com/office/drawing/2014/main" id="{35D3AA01-7151-44C8-970B-24B4A6609604}"/>
                </a:ext>
              </a:extLst>
            </p:cNvPr>
            <p:cNvSpPr txBox="1">
              <a:spLocks/>
            </p:cNvSpPr>
            <p:nvPr/>
          </p:nvSpPr>
          <p:spPr>
            <a:xfrm>
              <a:off x="5254374" y="260417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latin typeface="+mn-lt"/>
                </a:rPr>
                <a:t>CERTIFIED DEAL</a:t>
              </a:r>
              <a:endParaRPr lang="en-US" sz="1600" b="1" dirty="0">
                <a:solidFill>
                  <a:srgbClr val="5C5C5C"/>
                </a:solidFill>
                <a:latin typeface="+mn-lt"/>
              </a:endParaRPr>
            </a:p>
            <a:p>
              <a:pPr algn="ctr">
                <a:lnSpc>
                  <a:spcPct val="80000"/>
                </a:lnSpc>
                <a:defRPr/>
              </a:pPr>
              <a:r>
                <a:rPr lang="en-US" sz="1600" b="1" dirty="0">
                  <a:solidFill>
                    <a:srgbClr val="5C5C5C"/>
                  </a:solidFill>
                </a:rPr>
                <a:t>ARCHITECT</a:t>
              </a:r>
            </a:p>
          </p:txBody>
        </p:sp>
      </p:grpSp>
      <p:grpSp>
        <p:nvGrpSpPr>
          <p:cNvPr id="14" name="Group 13">
            <a:extLst>
              <a:ext uri="{FF2B5EF4-FFF2-40B4-BE49-F238E27FC236}">
                <a16:creationId xmlns:a16="http://schemas.microsoft.com/office/drawing/2014/main" id="{2E32A145-DEE0-41ED-A816-183C41792809}"/>
              </a:ext>
            </a:extLst>
          </p:cNvPr>
          <p:cNvGrpSpPr/>
          <p:nvPr/>
        </p:nvGrpSpPr>
        <p:grpSpPr>
          <a:xfrm>
            <a:off x="9186569" y="2412106"/>
            <a:ext cx="1709928" cy="1691640"/>
            <a:chOff x="8635938" y="1985046"/>
            <a:chExt cx="1709928" cy="1691640"/>
          </a:xfrm>
        </p:grpSpPr>
        <p:sp>
          <p:nvSpPr>
            <p:cNvPr id="15" name="Rectangle 14">
              <a:extLst>
                <a:ext uri="{FF2B5EF4-FFF2-40B4-BE49-F238E27FC236}">
                  <a16:creationId xmlns:a16="http://schemas.microsoft.com/office/drawing/2014/main" id="{3DA8FFA3-CCDF-41D7-8699-D1D469DA438F}"/>
                </a:ext>
              </a:extLst>
            </p:cNvPr>
            <p:cNvSpPr/>
            <p:nvPr/>
          </p:nvSpPr>
          <p:spPr>
            <a:xfrm>
              <a:off x="8635938"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6" name="Picture 15">
              <a:extLst>
                <a:ext uri="{FF2B5EF4-FFF2-40B4-BE49-F238E27FC236}">
                  <a16:creationId xmlns:a16="http://schemas.microsoft.com/office/drawing/2014/main" id="{4C43099A-653B-4202-B48C-C2A303BFA288}"/>
                </a:ext>
              </a:extLst>
            </p:cNvPr>
            <p:cNvPicPr>
              <a:picLocks noChangeAspect="1"/>
            </p:cNvPicPr>
            <p:nvPr/>
          </p:nvPicPr>
          <p:blipFill>
            <a:blip r:embed="rId3"/>
            <a:stretch>
              <a:fillRect/>
            </a:stretch>
          </p:blipFill>
          <p:spPr>
            <a:xfrm>
              <a:off x="8700679" y="2283837"/>
              <a:ext cx="1580446" cy="657373"/>
            </a:xfrm>
            <a:prstGeom prst="rect">
              <a:avLst/>
            </a:prstGeom>
            <a:solidFill>
              <a:schemeClr val="bg1"/>
            </a:solidFill>
          </p:spPr>
        </p:pic>
        <p:sp>
          <p:nvSpPr>
            <p:cNvPr id="17" name="Title 2">
              <a:extLst>
                <a:ext uri="{FF2B5EF4-FFF2-40B4-BE49-F238E27FC236}">
                  <a16:creationId xmlns:a16="http://schemas.microsoft.com/office/drawing/2014/main" id="{FAAC56F8-EA5C-4B01-A157-F24862B83C3A}"/>
                </a:ext>
              </a:extLst>
            </p:cNvPr>
            <p:cNvSpPr txBox="1">
              <a:spLocks/>
            </p:cNvSpPr>
            <p:nvPr/>
          </p:nvSpPr>
          <p:spPr>
            <a:xfrm>
              <a:off x="9092405" y="262322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rgbClr val="5C5C5C"/>
                  </a:solidFill>
                </a:rPr>
                <a:t>FACULTY</a:t>
              </a:r>
            </a:p>
          </p:txBody>
        </p:sp>
      </p:grpSp>
      <p:sp>
        <p:nvSpPr>
          <p:cNvPr id="18" name="Rectangle 17">
            <a:extLst>
              <a:ext uri="{FF2B5EF4-FFF2-40B4-BE49-F238E27FC236}">
                <a16:creationId xmlns:a16="http://schemas.microsoft.com/office/drawing/2014/main" id="{AFD46F86-D875-4FFA-9249-A1974B5A85DD}"/>
              </a:ext>
            </a:extLst>
          </p:cNvPr>
          <p:cNvSpPr/>
          <p:nvPr/>
        </p:nvSpPr>
        <p:spPr>
          <a:xfrm>
            <a:off x="1114274"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9" name="Picture 18">
            <a:extLst>
              <a:ext uri="{FF2B5EF4-FFF2-40B4-BE49-F238E27FC236}">
                <a16:creationId xmlns:a16="http://schemas.microsoft.com/office/drawing/2014/main" id="{F96C1437-40CA-4298-B7C2-68DAE4D5DB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9616" y="2735027"/>
            <a:ext cx="1182176" cy="288334"/>
          </a:xfrm>
          <a:prstGeom prst="rect">
            <a:avLst/>
          </a:prstGeom>
        </p:spPr>
      </p:pic>
      <p:sp>
        <p:nvSpPr>
          <p:cNvPr id="20" name="Title 2">
            <a:extLst>
              <a:ext uri="{FF2B5EF4-FFF2-40B4-BE49-F238E27FC236}">
                <a16:creationId xmlns:a16="http://schemas.microsoft.com/office/drawing/2014/main" id="{2AFBEADE-9D03-4E95-AA10-F79DBA671DC3}"/>
              </a:ext>
            </a:extLst>
          </p:cNvPr>
          <p:cNvSpPr txBox="1">
            <a:spLocks/>
          </p:cNvSpPr>
          <p:nvPr/>
        </p:nvSpPr>
        <p:spPr>
          <a:xfrm>
            <a:off x="1130802"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Foundation</a:t>
            </a:r>
          </a:p>
          <a:p>
            <a:pPr algn="ctr">
              <a:defRPr/>
            </a:pPr>
            <a:r>
              <a:rPr lang="en-US" sz="1600" b="1" dirty="0">
                <a:solidFill>
                  <a:srgbClr val="5C5C5C"/>
                </a:solidFill>
              </a:rPr>
              <a:t>Certificate</a:t>
            </a:r>
          </a:p>
        </p:txBody>
      </p:sp>
      <p:sp>
        <p:nvSpPr>
          <p:cNvPr id="21" name="Rectangle 20">
            <a:extLst>
              <a:ext uri="{FF2B5EF4-FFF2-40B4-BE49-F238E27FC236}">
                <a16:creationId xmlns:a16="http://schemas.microsoft.com/office/drawing/2014/main" id="{0B0F3BF9-8318-4429-A1E4-C8C392EB3EB2}"/>
              </a:ext>
            </a:extLst>
          </p:cNvPr>
          <p:cNvSpPr/>
          <p:nvPr/>
        </p:nvSpPr>
        <p:spPr>
          <a:xfrm>
            <a:off x="7362380"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2" name="Title 2">
            <a:extLst>
              <a:ext uri="{FF2B5EF4-FFF2-40B4-BE49-F238E27FC236}">
                <a16:creationId xmlns:a16="http://schemas.microsoft.com/office/drawing/2014/main" id="{EED0B4EF-9A39-41C5-853B-8D2AC3730602}"/>
              </a:ext>
            </a:extLst>
          </p:cNvPr>
          <p:cNvSpPr txBox="1">
            <a:spLocks/>
          </p:cNvSpPr>
          <p:nvPr/>
        </p:nvSpPr>
        <p:spPr>
          <a:xfrm>
            <a:off x="7726464" y="3027609"/>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tx1"/>
                </a:solidFill>
              </a:rPr>
              <a:t>CDA COACH</a:t>
            </a:r>
          </a:p>
        </p:txBody>
      </p:sp>
      <p:pic>
        <p:nvPicPr>
          <p:cNvPr id="23" name="Picture 22">
            <a:extLst>
              <a:ext uri="{FF2B5EF4-FFF2-40B4-BE49-F238E27FC236}">
                <a16:creationId xmlns:a16="http://schemas.microsoft.com/office/drawing/2014/main" id="{3CDFF05E-7865-4B6F-8F35-1F55E5B3C4F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14443" y="2729272"/>
            <a:ext cx="1207008" cy="325213"/>
          </a:xfrm>
          <a:prstGeom prst="rect">
            <a:avLst/>
          </a:prstGeom>
        </p:spPr>
      </p:pic>
      <p:pic>
        <p:nvPicPr>
          <p:cNvPr id="24" name="Picture 23">
            <a:extLst>
              <a:ext uri="{FF2B5EF4-FFF2-40B4-BE49-F238E27FC236}">
                <a16:creationId xmlns:a16="http://schemas.microsoft.com/office/drawing/2014/main" id="{0D9F3B25-2DA1-4050-8671-EDCD7E5760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7240"/>
          <a:stretch/>
        </p:blipFill>
        <p:spPr>
          <a:xfrm>
            <a:off x="7434705" y="2703277"/>
            <a:ext cx="359707" cy="657373"/>
          </a:xfrm>
          <a:prstGeom prst="rect">
            <a:avLst/>
          </a:prstGeom>
          <a:solidFill>
            <a:schemeClr val="bg1"/>
          </a:solidFill>
        </p:spPr>
      </p:pic>
    </p:spTree>
    <p:extLst>
      <p:ext uri="{BB962C8B-B14F-4D97-AF65-F5344CB8AC3E}">
        <p14:creationId xmlns:p14="http://schemas.microsoft.com/office/powerpoint/2010/main" val="181328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3A6F5-33DE-4FA1-90C3-FDBAE23A31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6016" y="216570"/>
            <a:ext cx="2737751" cy="640080"/>
          </a:xfrm>
          <a:prstGeom prst="rect">
            <a:avLst/>
          </a:prstGeom>
        </p:spPr>
      </p:pic>
      <p:graphicFrame>
        <p:nvGraphicFramePr>
          <p:cNvPr id="8" name="Object 7" hidden="1">
            <a:extLst>
              <a:ext uri="{FF2B5EF4-FFF2-40B4-BE49-F238E27FC236}">
                <a16:creationId xmlns:a16="http://schemas.microsoft.com/office/drawing/2014/main" id="{68D5AF60-1772-6243-B66C-300B85F8602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68D5AF60-1772-6243-B66C-300B85F860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3" name="Rectangle 142">
            <a:extLst>
              <a:ext uri="{FF2B5EF4-FFF2-40B4-BE49-F238E27FC236}">
                <a16:creationId xmlns:a16="http://schemas.microsoft.com/office/drawing/2014/main" id="{BC69D643-F1EF-41BA-A7DB-F33DC46F14EF}"/>
              </a:ext>
            </a:extLst>
          </p:cNvPr>
          <p:cNvSpPr/>
          <p:nvPr/>
        </p:nvSpPr>
        <p:spPr>
          <a:xfrm>
            <a:off x="557420" y="2401155"/>
            <a:ext cx="1625061"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4" name="Title 2">
            <a:extLst>
              <a:ext uri="{FF2B5EF4-FFF2-40B4-BE49-F238E27FC236}">
                <a16:creationId xmlns:a16="http://schemas.microsoft.com/office/drawing/2014/main" id="{2315A5A2-B24A-48AF-9A94-7761C3DCA9D3}"/>
              </a:ext>
            </a:extLst>
          </p:cNvPr>
          <p:cNvSpPr txBox="1">
            <a:spLocks/>
          </p:cNvSpPr>
          <p:nvPr/>
        </p:nvSpPr>
        <p:spPr>
          <a:xfrm>
            <a:off x="654285" y="3234650"/>
            <a:ext cx="1431331" cy="42315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Orientation</a:t>
            </a:r>
          </a:p>
        </p:txBody>
      </p:sp>
      <p:pic>
        <p:nvPicPr>
          <p:cNvPr id="145" name="Picture 144">
            <a:extLst>
              <a:ext uri="{FF2B5EF4-FFF2-40B4-BE49-F238E27FC236}">
                <a16:creationId xmlns:a16="http://schemas.microsoft.com/office/drawing/2014/main" id="{85E6A589-BF51-4AB5-9875-93BBFF728F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2126" y="2986806"/>
            <a:ext cx="1135649" cy="288334"/>
          </a:xfrm>
          <a:prstGeom prst="rect">
            <a:avLst/>
          </a:prstGeom>
        </p:spPr>
      </p:pic>
      <p:sp>
        <p:nvSpPr>
          <p:cNvPr id="146" name="TextBox 145">
            <a:extLst>
              <a:ext uri="{FF2B5EF4-FFF2-40B4-BE49-F238E27FC236}">
                <a16:creationId xmlns:a16="http://schemas.microsoft.com/office/drawing/2014/main" id="{CB944B16-C898-4AD2-9318-C12A654C42CB}"/>
              </a:ext>
            </a:extLst>
          </p:cNvPr>
          <p:cNvSpPr txBox="1"/>
          <p:nvPr/>
        </p:nvSpPr>
        <p:spPr>
          <a:xfrm>
            <a:off x="589634" y="3809416"/>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40" name="Rectangle 139">
            <a:extLst>
              <a:ext uri="{FF2B5EF4-FFF2-40B4-BE49-F238E27FC236}">
                <a16:creationId xmlns:a16="http://schemas.microsoft.com/office/drawing/2014/main" id="{C6EE79AB-7EDE-44D2-9710-EC65EAEE00C0}"/>
              </a:ext>
            </a:extLst>
          </p:cNvPr>
          <p:cNvSpPr/>
          <p:nvPr/>
        </p:nvSpPr>
        <p:spPr>
          <a:xfrm>
            <a:off x="7945320" y="4215131"/>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1" name="Title 2">
            <a:extLst>
              <a:ext uri="{FF2B5EF4-FFF2-40B4-BE49-F238E27FC236}">
                <a16:creationId xmlns:a16="http://schemas.microsoft.com/office/drawing/2014/main" id="{9A250ABC-199D-434A-A73C-1E2ED3699AE2}"/>
              </a:ext>
            </a:extLst>
          </p:cNvPr>
          <p:cNvSpPr txBox="1">
            <a:spLocks/>
          </p:cNvSpPr>
          <p:nvPr/>
        </p:nvSpPr>
        <p:spPr>
          <a:xfrm>
            <a:off x="7978518" y="4329726"/>
            <a:ext cx="1643532" cy="1240628"/>
          </a:xfrm>
          <a:prstGeom prst="rect">
            <a:avLst/>
          </a:prstGeom>
          <a:solidFill>
            <a:schemeClr val="bg1"/>
          </a:solidFill>
        </p:spPr>
        <p:txBody>
          <a:bodyPr vert="horz" lIns="27432" tIns="45720" rIns="27432"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Collaborative Contracting:</a:t>
            </a:r>
          </a:p>
          <a:p>
            <a:pPr algn="ctr">
              <a:defRPr/>
            </a:pPr>
            <a:r>
              <a:rPr lang="en-US" sz="1400" b="1" dirty="0">
                <a:solidFill>
                  <a:srgbClr val="5C5C5C"/>
                </a:solidFill>
              </a:rPr>
              <a:t>2-Day Executive </a:t>
            </a:r>
          </a:p>
          <a:p>
            <a:pPr algn="ctr">
              <a:defRPr/>
            </a:pPr>
            <a:r>
              <a:rPr lang="en-US" sz="1400" b="1" dirty="0">
                <a:solidFill>
                  <a:srgbClr val="5C5C5C"/>
                </a:solidFill>
              </a:rPr>
              <a:t>Education Course</a:t>
            </a:r>
            <a:endParaRPr lang="en-US" sz="1400" dirty="0">
              <a:solidFill>
                <a:srgbClr val="5C5C5C"/>
              </a:solidFill>
            </a:endParaRPr>
          </a:p>
        </p:txBody>
      </p:sp>
      <p:sp>
        <p:nvSpPr>
          <p:cNvPr id="136" name="Rectangle 135">
            <a:extLst>
              <a:ext uri="{FF2B5EF4-FFF2-40B4-BE49-F238E27FC236}">
                <a16:creationId xmlns:a16="http://schemas.microsoft.com/office/drawing/2014/main" id="{F7EC281F-A274-4132-8505-687E7EE08F37}"/>
              </a:ext>
            </a:extLst>
          </p:cNvPr>
          <p:cNvSpPr/>
          <p:nvPr/>
        </p:nvSpPr>
        <p:spPr>
          <a:xfrm>
            <a:off x="2387689" y="4215131"/>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37" name="Title 2">
            <a:extLst>
              <a:ext uri="{FF2B5EF4-FFF2-40B4-BE49-F238E27FC236}">
                <a16:creationId xmlns:a16="http://schemas.microsoft.com/office/drawing/2014/main" id="{E3F33D17-EF3B-41E5-BAFF-0958E16166B3}"/>
              </a:ext>
            </a:extLst>
          </p:cNvPr>
          <p:cNvSpPr txBox="1">
            <a:spLocks/>
          </p:cNvSpPr>
          <p:nvPr/>
        </p:nvSpPr>
        <p:spPr>
          <a:xfrm>
            <a:off x="2489613" y="4334441"/>
            <a:ext cx="1506081" cy="1363485"/>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spcAft>
                <a:spcPts val="600"/>
              </a:spcAft>
              <a:defRPr/>
            </a:pPr>
            <a:r>
              <a:rPr lang="en-US" sz="1400" b="1" dirty="0">
                <a:solidFill>
                  <a:srgbClr val="5C5C5C"/>
                </a:solidFill>
              </a:rPr>
              <a:t>Is </a:t>
            </a:r>
          </a:p>
          <a:p>
            <a:pPr algn="ctr">
              <a:spcAft>
                <a:spcPts val="600"/>
              </a:spcAft>
              <a:defRPr/>
            </a:pPr>
            <a:endParaRPr lang="en-US" sz="1400" b="1" dirty="0">
              <a:solidFill>
                <a:srgbClr val="5C5C5C"/>
              </a:solidFill>
            </a:endParaRPr>
          </a:p>
          <a:p>
            <a:pPr algn="ctr">
              <a:spcAft>
                <a:spcPts val="600"/>
              </a:spcAft>
              <a:defRPr/>
            </a:pPr>
            <a:r>
              <a:rPr lang="en-US" sz="1400" b="1" dirty="0">
                <a:solidFill>
                  <a:srgbClr val="5C5C5C"/>
                </a:solidFill>
              </a:rPr>
              <a:t>Right for Your Situation?</a:t>
            </a:r>
          </a:p>
        </p:txBody>
      </p:sp>
      <p:pic>
        <p:nvPicPr>
          <p:cNvPr id="138" name="Picture 137">
            <a:extLst>
              <a:ext uri="{FF2B5EF4-FFF2-40B4-BE49-F238E27FC236}">
                <a16:creationId xmlns:a16="http://schemas.microsoft.com/office/drawing/2014/main" id="{C9DD7CA2-DFCC-46E5-A1DC-EF74766AAF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45175" y="4736437"/>
            <a:ext cx="1194956" cy="288334"/>
          </a:xfrm>
          <a:prstGeom prst="rect">
            <a:avLst/>
          </a:prstGeom>
          <a:noFill/>
        </p:spPr>
      </p:pic>
      <p:sp>
        <p:nvSpPr>
          <p:cNvPr id="139" name="TextBox 138">
            <a:extLst>
              <a:ext uri="{FF2B5EF4-FFF2-40B4-BE49-F238E27FC236}">
                <a16:creationId xmlns:a16="http://schemas.microsoft.com/office/drawing/2014/main" id="{A58BA930-57E8-44BC-B38F-AD880640B173}"/>
              </a:ext>
            </a:extLst>
          </p:cNvPr>
          <p:cNvSpPr txBox="1"/>
          <p:nvPr/>
        </p:nvSpPr>
        <p:spPr>
          <a:xfrm>
            <a:off x="2479405" y="5616078"/>
            <a:ext cx="1554480" cy="276999"/>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27" name="Rectangle 126">
            <a:extLst>
              <a:ext uri="{FF2B5EF4-FFF2-40B4-BE49-F238E27FC236}">
                <a16:creationId xmlns:a16="http://schemas.microsoft.com/office/drawing/2014/main" id="{D3984F08-1B94-4732-929C-C1AFDF77C5FA}"/>
              </a:ext>
            </a:extLst>
          </p:cNvPr>
          <p:cNvSpPr/>
          <p:nvPr/>
        </p:nvSpPr>
        <p:spPr>
          <a:xfrm>
            <a:off x="4196808" y="4215131"/>
            <a:ext cx="1699209"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8" name="Title 2">
            <a:extLst>
              <a:ext uri="{FF2B5EF4-FFF2-40B4-BE49-F238E27FC236}">
                <a16:creationId xmlns:a16="http://schemas.microsoft.com/office/drawing/2014/main" id="{39AB5F4B-489C-468A-B3DA-36AB5587AE32}"/>
              </a:ext>
            </a:extLst>
          </p:cNvPr>
          <p:cNvSpPr txBox="1">
            <a:spLocks/>
          </p:cNvSpPr>
          <p:nvPr/>
        </p:nvSpPr>
        <p:spPr>
          <a:xfrm>
            <a:off x="4223640" y="4649392"/>
            <a:ext cx="1662407"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Getting Ready for Your </a:t>
            </a:r>
          </a:p>
        </p:txBody>
      </p:sp>
      <p:pic>
        <p:nvPicPr>
          <p:cNvPr id="129" name="Picture 128">
            <a:extLst>
              <a:ext uri="{FF2B5EF4-FFF2-40B4-BE49-F238E27FC236}">
                <a16:creationId xmlns:a16="http://schemas.microsoft.com/office/drawing/2014/main" id="{46E79625-D838-4172-B6CF-9EBC9F37DE9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52680" y="5079822"/>
            <a:ext cx="1187465" cy="288334"/>
          </a:xfrm>
          <a:prstGeom prst="rect">
            <a:avLst/>
          </a:prstGeom>
          <a:noFill/>
        </p:spPr>
      </p:pic>
      <p:sp>
        <p:nvSpPr>
          <p:cNvPr id="130" name="TextBox 129">
            <a:extLst>
              <a:ext uri="{FF2B5EF4-FFF2-40B4-BE49-F238E27FC236}">
                <a16:creationId xmlns:a16="http://schemas.microsoft.com/office/drawing/2014/main" id="{537A156F-4745-420D-B6D8-BCCDE3E49C8C}"/>
              </a:ext>
            </a:extLst>
          </p:cNvPr>
          <p:cNvSpPr txBox="1"/>
          <p:nvPr/>
        </p:nvSpPr>
        <p:spPr>
          <a:xfrm>
            <a:off x="4270490" y="5616078"/>
            <a:ext cx="1554480" cy="276999"/>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31" name="Title 2">
            <a:extLst>
              <a:ext uri="{FF2B5EF4-FFF2-40B4-BE49-F238E27FC236}">
                <a16:creationId xmlns:a16="http://schemas.microsoft.com/office/drawing/2014/main" id="{C7CB80C9-FB3A-46FF-9A3B-89706D44F854}"/>
              </a:ext>
            </a:extLst>
          </p:cNvPr>
          <p:cNvSpPr txBox="1">
            <a:spLocks/>
          </p:cNvSpPr>
          <p:nvPr/>
        </p:nvSpPr>
        <p:spPr>
          <a:xfrm>
            <a:off x="4303828" y="5303057"/>
            <a:ext cx="1496640"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Journey</a:t>
            </a:r>
          </a:p>
        </p:txBody>
      </p:sp>
      <p:sp>
        <p:nvSpPr>
          <p:cNvPr id="123" name="Rectangle 122">
            <a:extLst>
              <a:ext uri="{FF2B5EF4-FFF2-40B4-BE49-F238E27FC236}">
                <a16:creationId xmlns:a16="http://schemas.microsoft.com/office/drawing/2014/main" id="{370CE71A-921B-48DA-B2AA-9011F297D6AC}"/>
              </a:ext>
            </a:extLst>
          </p:cNvPr>
          <p:cNvSpPr/>
          <p:nvPr/>
        </p:nvSpPr>
        <p:spPr>
          <a:xfrm>
            <a:off x="4191448" y="2401155"/>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4" name="Title 2">
            <a:extLst>
              <a:ext uri="{FF2B5EF4-FFF2-40B4-BE49-F238E27FC236}">
                <a16:creationId xmlns:a16="http://schemas.microsoft.com/office/drawing/2014/main" id="{3F095A8D-4671-4393-B04A-2B9916F6E6C2}"/>
              </a:ext>
            </a:extLst>
          </p:cNvPr>
          <p:cNvSpPr txBox="1">
            <a:spLocks/>
          </p:cNvSpPr>
          <p:nvPr/>
        </p:nvSpPr>
        <p:spPr>
          <a:xfrm>
            <a:off x="4244011" y="3005554"/>
            <a:ext cx="1604802" cy="902720"/>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3-Day Executive </a:t>
            </a:r>
          </a:p>
          <a:p>
            <a:pPr algn="ctr">
              <a:defRPr/>
            </a:pPr>
            <a:r>
              <a:rPr lang="en-US" sz="1400" b="1" dirty="0">
                <a:solidFill>
                  <a:srgbClr val="5C5C5C"/>
                </a:solidFill>
              </a:rPr>
              <a:t>Education </a:t>
            </a:r>
          </a:p>
          <a:p>
            <a:pPr algn="ctr">
              <a:defRPr/>
            </a:pPr>
            <a:r>
              <a:rPr lang="en-US" sz="1400" b="1" dirty="0">
                <a:solidFill>
                  <a:srgbClr val="5C5C5C"/>
                </a:solidFill>
              </a:rPr>
              <a:t>Course</a:t>
            </a:r>
            <a:endParaRPr lang="en-US" sz="1400" dirty="0">
              <a:solidFill>
                <a:srgbClr val="5C5C5C"/>
              </a:solidFill>
            </a:endParaRPr>
          </a:p>
          <a:p>
            <a:pPr algn="ctr">
              <a:defRPr/>
            </a:pPr>
            <a:endParaRPr lang="en-US" sz="1400" dirty="0">
              <a:solidFill>
                <a:srgbClr val="5C5C5C"/>
              </a:solidFill>
            </a:endParaRPr>
          </a:p>
        </p:txBody>
      </p:sp>
      <p:pic>
        <p:nvPicPr>
          <p:cNvPr id="126" name="Picture 125">
            <a:extLst>
              <a:ext uri="{FF2B5EF4-FFF2-40B4-BE49-F238E27FC236}">
                <a16:creationId xmlns:a16="http://schemas.microsoft.com/office/drawing/2014/main" id="{ABB0C2F4-4585-4687-8825-32A659926A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55324" y="2518264"/>
            <a:ext cx="1182176" cy="288334"/>
          </a:xfrm>
          <a:prstGeom prst="rect">
            <a:avLst/>
          </a:prstGeom>
          <a:noFill/>
        </p:spPr>
      </p:pic>
      <p:sp>
        <p:nvSpPr>
          <p:cNvPr id="119" name="Rectangle 118">
            <a:extLst>
              <a:ext uri="{FF2B5EF4-FFF2-40B4-BE49-F238E27FC236}">
                <a16:creationId xmlns:a16="http://schemas.microsoft.com/office/drawing/2014/main" id="{E223C59A-45E5-4D38-A829-4DE6B9ED722D}"/>
              </a:ext>
            </a:extLst>
          </p:cNvPr>
          <p:cNvSpPr/>
          <p:nvPr/>
        </p:nvSpPr>
        <p:spPr>
          <a:xfrm>
            <a:off x="6122078" y="2401155"/>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0" name="Title 2">
            <a:extLst>
              <a:ext uri="{FF2B5EF4-FFF2-40B4-BE49-F238E27FC236}">
                <a16:creationId xmlns:a16="http://schemas.microsoft.com/office/drawing/2014/main" id="{1144D63D-513B-4221-AC92-FEFD8DB3DEC2}"/>
              </a:ext>
            </a:extLst>
          </p:cNvPr>
          <p:cNvSpPr txBox="1">
            <a:spLocks/>
          </p:cNvSpPr>
          <p:nvPr/>
        </p:nvSpPr>
        <p:spPr>
          <a:xfrm>
            <a:off x="6138607" y="2591232"/>
            <a:ext cx="1676871" cy="10976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400"/>
              </a:lnSpc>
              <a:spcAft>
                <a:spcPts val="600"/>
              </a:spcAft>
              <a:defRPr/>
            </a:pPr>
            <a:r>
              <a:rPr lang="en-US" sz="1400" b="1" dirty="0">
                <a:solidFill>
                  <a:srgbClr val="5C5C5C"/>
                </a:solidFill>
              </a:rPr>
              <a:t>Creating a</a:t>
            </a:r>
            <a:br>
              <a:rPr lang="en-US" sz="1400" b="1" dirty="0">
                <a:solidFill>
                  <a:srgbClr val="5C5C5C"/>
                </a:solidFill>
              </a:rPr>
            </a:br>
            <a:br>
              <a:rPr lang="en-US" sz="1400" b="1" dirty="0">
                <a:solidFill>
                  <a:srgbClr val="5C5C5C"/>
                </a:solidFill>
              </a:rPr>
            </a:br>
            <a:r>
              <a:rPr lang="en-US" sz="1400" b="1" dirty="0">
                <a:solidFill>
                  <a:srgbClr val="5C5C5C"/>
                </a:solidFill>
              </a:rPr>
              <a:t> Agreement</a:t>
            </a:r>
          </a:p>
        </p:txBody>
      </p:sp>
      <p:sp>
        <p:nvSpPr>
          <p:cNvPr id="121" name="TextBox 120">
            <a:extLst>
              <a:ext uri="{FF2B5EF4-FFF2-40B4-BE49-F238E27FC236}">
                <a16:creationId xmlns:a16="http://schemas.microsoft.com/office/drawing/2014/main" id="{D3F75710-C180-426D-AC51-D6C84802D46C}"/>
              </a:ext>
            </a:extLst>
          </p:cNvPr>
          <p:cNvSpPr txBox="1"/>
          <p:nvPr/>
        </p:nvSpPr>
        <p:spPr>
          <a:xfrm>
            <a:off x="6211115" y="3809416"/>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22" name="Picture 121">
            <a:extLst>
              <a:ext uri="{FF2B5EF4-FFF2-40B4-BE49-F238E27FC236}">
                <a16:creationId xmlns:a16="http://schemas.microsoft.com/office/drawing/2014/main" id="{78836DB9-5114-45F4-A3C9-AAA2E9C52AC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85954" y="2990834"/>
            <a:ext cx="1182176" cy="288334"/>
          </a:xfrm>
          <a:prstGeom prst="rect">
            <a:avLst/>
          </a:prstGeom>
        </p:spPr>
      </p:pic>
      <p:sp>
        <p:nvSpPr>
          <p:cNvPr id="116" name="Rectangle 115">
            <a:extLst>
              <a:ext uri="{FF2B5EF4-FFF2-40B4-BE49-F238E27FC236}">
                <a16:creationId xmlns:a16="http://schemas.microsoft.com/office/drawing/2014/main" id="{A374A2CD-BFC7-484F-9A92-307949ED7E24}"/>
              </a:ext>
            </a:extLst>
          </p:cNvPr>
          <p:cNvSpPr/>
          <p:nvPr/>
        </p:nvSpPr>
        <p:spPr>
          <a:xfrm>
            <a:off x="2387689" y="2401155"/>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17" name="Title 2">
            <a:extLst>
              <a:ext uri="{FF2B5EF4-FFF2-40B4-BE49-F238E27FC236}">
                <a16:creationId xmlns:a16="http://schemas.microsoft.com/office/drawing/2014/main" id="{DA99B95D-3E42-4170-96A2-40BE362FFF6E}"/>
              </a:ext>
            </a:extLst>
          </p:cNvPr>
          <p:cNvSpPr txBox="1">
            <a:spLocks/>
          </p:cNvSpPr>
          <p:nvPr/>
        </p:nvSpPr>
        <p:spPr>
          <a:xfrm>
            <a:off x="2415437" y="2802580"/>
            <a:ext cx="1663167" cy="1271600"/>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Five Rules That Will Transform</a:t>
            </a:r>
          </a:p>
          <a:p>
            <a:pPr algn="ctr">
              <a:defRPr/>
            </a:pPr>
            <a:r>
              <a:rPr lang="en-US" sz="1400" b="1" dirty="0">
                <a:solidFill>
                  <a:srgbClr val="5C5C5C"/>
                </a:solidFill>
              </a:rPr>
              <a:t> Business Relationships</a:t>
            </a:r>
          </a:p>
          <a:p>
            <a:pPr algn="ctr">
              <a:defRPr/>
            </a:pPr>
            <a:endParaRPr lang="en-US" sz="1400" b="1" dirty="0">
              <a:solidFill>
                <a:srgbClr val="5C5C5C"/>
              </a:solidFill>
            </a:endParaRPr>
          </a:p>
        </p:txBody>
      </p:sp>
      <p:sp>
        <p:nvSpPr>
          <p:cNvPr id="118" name="TextBox 117">
            <a:extLst>
              <a:ext uri="{FF2B5EF4-FFF2-40B4-BE49-F238E27FC236}">
                <a16:creationId xmlns:a16="http://schemas.microsoft.com/office/drawing/2014/main" id="{6A431C5F-A36F-4AAC-B8F1-9FCD816BB4FD}"/>
              </a:ext>
            </a:extLst>
          </p:cNvPr>
          <p:cNvSpPr txBox="1"/>
          <p:nvPr/>
        </p:nvSpPr>
        <p:spPr>
          <a:xfrm>
            <a:off x="2467396" y="3809416"/>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15" name="Picture 114">
            <a:extLst>
              <a:ext uri="{FF2B5EF4-FFF2-40B4-BE49-F238E27FC236}">
                <a16:creationId xmlns:a16="http://schemas.microsoft.com/office/drawing/2014/main" id="{C92DEAFC-68F7-43BD-9369-88C6A726610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1565" y="2517676"/>
            <a:ext cx="1182176" cy="288334"/>
          </a:xfrm>
          <a:prstGeom prst="rect">
            <a:avLst/>
          </a:prstGeom>
          <a:noFill/>
        </p:spPr>
      </p:pic>
      <p:sp>
        <p:nvSpPr>
          <p:cNvPr id="11" name="Arrow: Chevron 10">
            <a:extLst>
              <a:ext uri="{FF2B5EF4-FFF2-40B4-BE49-F238E27FC236}">
                <a16:creationId xmlns:a16="http://schemas.microsoft.com/office/drawing/2014/main" id="{DF9F9595-8420-4490-B940-0D1447B6E490}"/>
              </a:ext>
            </a:extLst>
          </p:cNvPr>
          <p:cNvSpPr/>
          <p:nvPr/>
        </p:nvSpPr>
        <p:spPr>
          <a:xfrm>
            <a:off x="505825" y="1856264"/>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Awareness</a:t>
            </a:r>
          </a:p>
        </p:txBody>
      </p:sp>
      <p:sp>
        <p:nvSpPr>
          <p:cNvPr id="88" name="Arrow: Chevron 87">
            <a:extLst>
              <a:ext uri="{FF2B5EF4-FFF2-40B4-BE49-F238E27FC236}">
                <a16:creationId xmlns:a16="http://schemas.microsoft.com/office/drawing/2014/main" id="{E5A700FC-7327-4DDD-B0F2-6FF5A95EBD47}"/>
              </a:ext>
            </a:extLst>
          </p:cNvPr>
          <p:cNvSpPr/>
          <p:nvPr/>
        </p:nvSpPr>
        <p:spPr>
          <a:xfrm>
            <a:off x="2362506" y="185626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111" name="Arrow: Chevron 110">
            <a:extLst>
              <a:ext uri="{FF2B5EF4-FFF2-40B4-BE49-F238E27FC236}">
                <a16:creationId xmlns:a16="http://schemas.microsoft.com/office/drawing/2014/main" id="{C890A2AA-F218-47C5-8CDF-65783DDBCF21}"/>
              </a:ext>
            </a:extLst>
          </p:cNvPr>
          <p:cNvSpPr/>
          <p:nvPr/>
        </p:nvSpPr>
        <p:spPr>
          <a:xfrm>
            <a:off x="6095043" y="185626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150" name="Arrow: Chevron 149">
            <a:extLst>
              <a:ext uri="{FF2B5EF4-FFF2-40B4-BE49-F238E27FC236}">
                <a16:creationId xmlns:a16="http://schemas.microsoft.com/office/drawing/2014/main" id="{E77C567A-C835-41FD-96EC-B28354A152D4}"/>
              </a:ext>
            </a:extLst>
          </p:cNvPr>
          <p:cNvSpPr/>
          <p:nvPr/>
        </p:nvSpPr>
        <p:spPr>
          <a:xfrm>
            <a:off x="9828075" y="1856264"/>
            <a:ext cx="1920241"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147" name="Rectangle 146">
            <a:extLst>
              <a:ext uri="{FF2B5EF4-FFF2-40B4-BE49-F238E27FC236}">
                <a16:creationId xmlns:a16="http://schemas.microsoft.com/office/drawing/2014/main" id="{C6731121-BB6C-4DAF-B974-12D7BCD26918}"/>
              </a:ext>
            </a:extLst>
          </p:cNvPr>
          <p:cNvSpPr/>
          <p:nvPr/>
        </p:nvSpPr>
        <p:spPr>
          <a:xfrm>
            <a:off x="7945320" y="2401155"/>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8" name="Title 2">
            <a:extLst>
              <a:ext uri="{FF2B5EF4-FFF2-40B4-BE49-F238E27FC236}">
                <a16:creationId xmlns:a16="http://schemas.microsoft.com/office/drawing/2014/main" id="{3C0368E2-72BE-43BB-9C9C-266C84215EA0}"/>
              </a:ext>
            </a:extLst>
          </p:cNvPr>
          <p:cNvSpPr txBox="1">
            <a:spLocks/>
          </p:cNvSpPr>
          <p:nvPr/>
        </p:nvSpPr>
        <p:spPr>
          <a:xfrm>
            <a:off x="8115167" y="3287934"/>
            <a:ext cx="1370235" cy="423928"/>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rPr>
              <a:t>Validation</a:t>
            </a:r>
          </a:p>
        </p:txBody>
      </p:sp>
      <p:pic>
        <p:nvPicPr>
          <p:cNvPr id="149" name="Picture 148">
            <a:extLst>
              <a:ext uri="{FF2B5EF4-FFF2-40B4-BE49-F238E27FC236}">
                <a16:creationId xmlns:a16="http://schemas.microsoft.com/office/drawing/2014/main" id="{33D6252A-E04C-4FE5-853C-66A613C0477C}"/>
              </a:ext>
            </a:extLst>
          </p:cNvPr>
          <p:cNvPicPr>
            <a:picLocks noChangeAspect="1"/>
          </p:cNvPicPr>
          <p:nvPr/>
        </p:nvPicPr>
        <p:blipFill>
          <a:blip r:embed="rId7"/>
          <a:stretch>
            <a:fillRect/>
          </a:stretch>
        </p:blipFill>
        <p:spPr>
          <a:xfrm>
            <a:off x="8010061" y="2471346"/>
            <a:ext cx="1580446" cy="657373"/>
          </a:xfrm>
          <a:prstGeom prst="rect">
            <a:avLst/>
          </a:prstGeom>
          <a:solidFill>
            <a:schemeClr val="bg1"/>
          </a:solidFill>
        </p:spPr>
      </p:pic>
      <p:sp>
        <p:nvSpPr>
          <p:cNvPr id="152" name="TextBox 151">
            <a:extLst>
              <a:ext uri="{FF2B5EF4-FFF2-40B4-BE49-F238E27FC236}">
                <a16:creationId xmlns:a16="http://schemas.microsoft.com/office/drawing/2014/main" id="{EE23EDC1-FFCB-449C-8E32-F859D3E39D8B}"/>
              </a:ext>
            </a:extLst>
          </p:cNvPr>
          <p:cNvSpPr txBox="1"/>
          <p:nvPr/>
        </p:nvSpPr>
        <p:spPr>
          <a:xfrm>
            <a:off x="8021176" y="3809416"/>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3" name="Isosceles Triangle 2">
            <a:extLst>
              <a:ext uri="{FF2B5EF4-FFF2-40B4-BE49-F238E27FC236}">
                <a16:creationId xmlns:a16="http://schemas.microsoft.com/office/drawing/2014/main" id="{A99B19D5-A0C8-4B11-B659-A03B75CA6CF4}"/>
              </a:ext>
            </a:extLst>
          </p:cNvPr>
          <p:cNvSpPr/>
          <p:nvPr/>
        </p:nvSpPr>
        <p:spPr>
          <a:xfrm rot="16200000">
            <a:off x="2227159" y="4429896"/>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7A475B81-3F84-4EE7-A648-25D475E0906B}"/>
              </a:ext>
            </a:extLst>
          </p:cNvPr>
          <p:cNvSpPr/>
          <p:nvPr/>
        </p:nvSpPr>
        <p:spPr>
          <a:xfrm>
            <a:off x="2268646" y="4201861"/>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4" name="Isosceles Triangle 93">
            <a:extLst>
              <a:ext uri="{FF2B5EF4-FFF2-40B4-BE49-F238E27FC236}">
                <a16:creationId xmlns:a16="http://schemas.microsoft.com/office/drawing/2014/main" id="{84BC6856-06E2-435D-9641-63DEE05E12FE}"/>
              </a:ext>
            </a:extLst>
          </p:cNvPr>
          <p:cNvSpPr/>
          <p:nvPr/>
        </p:nvSpPr>
        <p:spPr>
          <a:xfrm rot="16200000">
            <a:off x="397396" y="2618773"/>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308969F-3AF3-42A9-84B9-4889F4681A9F}"/>
              </a:ext>
            </a:extLst>
          </p:cNvPr>
          <p:cNvSpPr/>
          <p:nvPr/>
        </p:nvSpPr>
        <p:spPr>
          <a:xfrm>
            <a:off x="438883" y="2390738"/>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7" name="Isosceles Triangle 96">
            <a:extLst>
              <a:ext uri="{FF2B5EF4-FFF2-40B4-BE49-F238E27FC236}">
                <a16:creationId xmlns:a16="http://schemas.microsoft.com/office/drawing/2014/main" id="{4403E343-60CC-461A-9264-58DA637043AD}"/>
              </a:ext>
            </a:extLst>
          </p:cNvPr>
          <p:cNvSpPr/>
          <p:nvPr/>
        </p:nvSpPr>
        <p:spPr>
          <a:xfrm rot="16200000">
            <a:off x="4049545" y="4433003"/>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BD36F53C-2761-430F-B7E7-55B241F69B03}"/>
              </a:ext>
            </a:extLst>
          </p:cNvPr>
          <p:cNvSpPr/>
          <p:nvPr/>
        </p:nvSpPr>
        <p:spPr>
          <a:xfrm>
            <a:off x="4081507" y="4204968"/>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77" name="Rectangle 76">
            <a:extLst>
              <a:ext uri="{FF2B5EF4-FFF2-40B4-BE49-F238E27FC236}">
                <a16:creationId xmlns:a16="http://schemas.microsoft.com/office/drawing/2014/main" id="{0E6D4BCE-3EB8-9F4F-8D6A-0648750EB2CA}"/>
              </a:ext>
            </a:extLst>
          </p:cNvPr>
          <p:cNvSpPr/>
          <p:nvPr/>
        </p:nvSpPr>
        <p:spPr>
          <a:xfrm>
            <a:off x="9838925" y="2401155"/>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2" name="Title 2">
            <a:extLst>
              <a:ext uri="{FF2B5EF4-FFF2-40B4-BE49-F238E27FC236}">
                <a16:creationId xmlns:a16="http://schemas.microsoft.com/office/drawing/2014/main" id="{06D724CE-0187-5C40-8E1E-36FF9EABEEB3}"/>
              </a:ext>
            </a:extLst>
          </p:cNvPr>
          <p:cNvSpPr txBox="1">
            <a:spLocks/>
          </p:cNvSpPr>
          <p:nvPr/>
        </p:nvSpPr>
        <p:spPr>
          <a:xfrm>
            <a:off x="10212534" y="2797583"/>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bg1">
                    <a:lumMod val="50000"/>
                  </a:schemeClr>
                </a:solidFill>
              </a:rPr>
              <a:t>CDA Coach</a:t>
            </a:r>
          </a:p>
        </p:txBody>
      </p:sp>
      <p:pic>
        <p:nvPicPr>
          <p:cNvPr id="14" name="Picture 13">
            <a:extLst>
              <a:ext uri="{FF2B5EF4-FFF2-40B4-BE49-F238E27FC236}">
                <a16:creationId xmlns:a16="http://schemas.microsoft.com/office/drawing/2014/main" id="{A753DEED-2BF7-4738-95D0-55DFD8C24BA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90988" y="2499246"/>
            <a:ext cx="1207008" cy="325213"/>
          </a:xfrm>
          <a:prstGeom prst="rect">
            <a:avLst/>
          </a:prstGeom>
        </p:spPr>
      </p:pic>
      <p:pic>
        <p:nvPicPr>
          <p:cNvPr id="71" name="Picture 70">
            <a:extLst>
              <a:ext uri="{FF2B5EF4-FFF2-40B4-BE49-F238E27FC236}">
                <a16:creationId xmlns:a16="http://schemas.microsoft.com/office/drawing/2014/main" id="{AC7D66BF-2E59-4517-8045-DD15DEC9DAA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77240"/>
          <a:stretch/>
        </p:blipFill>
        <p:spPr>
          <a:xfrm>
            <a:off x="9911250" y="2473251"/>
            <a:ext cx="359707" cy="657373"/>
          </a:xfrm>
          <a:prstGeom prst="rect">
            <a:avLst/>
          </a:prstGeom>
          <a:solidFill>
            <a:schemeClr val="bg1"/>
          </a:solidFill>
        </p:spPr>
      </p:pic>
      <p:sp>
        <p:nvSpPr>
          <p:cNvPr id="73" name="TextBox 72">
            <a:extLst>
              <a:ext uri="{FF2B5EF4-FFF2-40B4-BE49-F238E27FC236}">
                <a16:creationId xmlns:a16="http://schemas.microsoft.com/office/drawing/2014/main" id="{73A25F81-F14B-4B36-87D4-9C900865DA54}"/>
              </a:ext>
            </a:extLst>
          </p:cNvPr>
          <p:cNvSpPr txBox="1"/>
          <p:nvPr/>
        </p:nvSpPr>
        <p:spPr>
          <a:xfrm>
            <a:off x="9918404" y="3809416"/>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70" name="Title 2">
            <a:extLst>
              <a:ext uri="{FF2B5EF4-FFF2-40B4-BE49-F238E27FC236}">
                <a16:creationId xmlns:a16="http://schemas.microsoft.com/office/drawing/2014/main" id="{014837DF-C26D-BB49-9C05-14A2060FC3D6}"/>
              </a:ext>
            </a:extLst>
          </p:cNvPr>
          <p:cNvSpPr txBox="1">
            <a:spLocks/>
          </p:cNvSpPr>
          <p:nvPr/>
        </p:nvSpPr>
        <p:spPr>
          <a:xfrm>
            <a:off x="9837287" y="3287934"/>
            <a:ext cx="1710739" cy="423928"/>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Continuing Education</a:t>
            </a:r>
          </a:p>
        </p:txBody>
      </p:sp>
      <p:sp>
        <p:nvSpPr>
          <p:cNvPr id="4" name="Title 3">
            <a:extLst>
              <a:ext uri="{FF2B5EF4-FFF2-40B4-BE49-F238E27FC236}">
                <a16:creationId xmlns:a16="http://schemas.microsoft.com/office/drawing/2014/main" id="{E56E7227-89F4-47B6-8CEE-1C46AB7C1BA4}"/>
              </a:ext>
            </a:extLst>
          </p:cNvPr>
          <p:cNvSpPr>
            <a:spLocks noGrp="1"/>
          </p:cNvSpPr>
          <p:nvPr>
            <p:ph type="title"/>
          </p:nvPr>
        </p:nvSpPr>
        <p:spPr/>
        <p:txBody>
          <a:bodyPr/>
          <a:lstStyle/>
          <a:p>
            <a:r>
              <a:rPr lang="en-US" dirty="0"/>
              <a:t>Practitioner Certificate</a:t>
            </a:r>
          </a:p>
        </p:txBody>
      </p:sp>
      <p:sp>
        <p:nvSpPr>
          <p:cNvPr id="6" name="Text Placeholder 5">
            <a:extLst>
              <a:ext uri="{FF2B5EF4-FFF2-40B4-BE49-F238E27FC236}">
                <a16:creationId xmlns:a16="http://schemas.microsoft.com/office/drawing/2014/main" id="{1EF39D4F-B6F5-4444-BA3D-BC392B3A83F7}"/>
              </a:ext>
            </a:extLst>
          </p:cNvPr>
          <p:cNvSpPr>
            <a:spLocks noGrp="1"/>
          </p:cNvSpPr>
          <p:nvPr>
            <p:ph type="body" sz="quarter" idx="16"/>
          </p:nvPr>
        </p:nvSpPr>
        <p:spPr>
          <a:xfrm>
            <a:off x="573974" y="6245731"/>
            <a:ext cx="9081273" cy="249036"/>
          </a:xfrm>
        </p:spPr>
        <p:txBody>
          <a:bodyPr/>
          <a:lstStyle/>
          <a:p>
            <a:r>
              <a:rPr lang="en-US" dirty="0">
                <a:solidFill>
                  <a:srgbClr val="FF0000"/>
                </a:solidFill>
              </a:rPr>
              <a:t>* Individuals pursuing their Practitioner Certificate do not have to complete the Foundation Certificate first.  This allows people to skip the Vested Orientation basic course.  </a:t>
            </a:r>
          </a:p>
        </p:txBody>
      </p:sp>
      <p:grpSp>
        <p:nvGrpSpPr>
          <p:cNvPr id="58" name="Group 57">
            <a:extLst>
              <a:ext uri="{FF2B5EF4-FFF2-40B4-BE49-F238E27FC236}">
                <a16:creationId xmlns:a16="http://schemas.microsoft.com/office/drawing/2014/main" id="{97DC9D33-5A98-4785-8AAA-84C27CBC1E59}"/>
              </a:ext>
            </a:extLst>
          </p:cNvPr>
          <p:cNvGrpSpPr/>
          <p:nvPr/>
        </p:nvGrpSpPr>
        <p:grpSpPr>
          <a:xfrm>
            <a:off x="6122078" y="4211819"/>
            <a:ext cx="1709928" cy="1691641"/>
            <a:chOff x="6061920" y="3130320"/>
            <a:chExt cx="1709928" cy="1691641"/>
          </a:xfrm>
        </p:grpSpPr>
        <p:sp>
          <p:nvSpPr>
            <p:cNvPr id="59" name="Rectangle 58">
              <a:extLst>
                <a:ext uri="{FF2B5EF4-FFF2-40B4-BE49-F238E27FC236}">
                  <a16:creationId xmlns:a16="http://schemas.microsoft.com/office/drawing/2014/main" id="{AF86BEB8-91C0-4DE8-83F2-4BCD6D544E06}"/>
                </a:ext>
              </a:extLst>
            </p:cNvPr>
            <p:cNvSpPr/>
            <p:nvPr/>
          </p:nvSpPr>
          <p:spPr>
            <a:xfrm>
              <a:off x="6061920" y="3130320"/>
              <a:ext cx="1709928" cy="1691641"/>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60" name="Picture 59">
              <a:extLst>
                <a:ext uri="{FF2B5EF4-FFF2-40B4-BE49-F238E27FC236}">
                  <a16:creationId xmlns:a16="http://schemas.microsoft.com/office/drawing/2014/main" id="{268A51FE-FAB6-49A7-A971-0F080CB0EE5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90367" y="3357814"/>
              <a:ext cx="1053035" cy="1097280"/>
            </a:xfrm>
            <a:prstGeom prst="rect">
              <a:avLst/>
            </a:prstGeom>
          </p:spPr>
        </p:pic>
      </p:grpSp>
      <p:sp>
        <p:nvSpPr>
          <p:cNvPr id="62" name="TextBox 61">
            <a:extLst>
              <a:ext uri="{FF2B5EF4-FFF2-40B4-BE49-F238E27FC236}">
                <a16:creationId xmlns:a16="http://schemas.microsoft.com/office/drawing/2014/main" id="{D70C92E1-0CFC-4E4D-96E4-858DAB2AB783}"/>
              </a:ext>
            </a:extLst>
          </p:cNvPr>
          <p:cNvSpPr txBox="1"/>
          <p:nvPr/>
        </p:nvSpPr>
        <p:spPr>
          <a:xfrm>
            <a:off x="6203546" y="5616078"/>
            <a:ext cx="1554480" cy="276999"/>
          </a:xfrm>
          <a:prstGeom prst="rect">
            <a:avLst/>
          </a:prstGeom>
          <a:noFill/>
        </p:spPr>
        <p:txBody>
          <a:bodyPr wrap="square" rtlCol="0">
            <a:spAutoFit/>
          </a:bodyPr>
          <a:lstStyle/>
          <a:p>
            <a:pPr algn="ctr">
              <a:defRPr/>
            </a:pPr>
            <a:r>
              <a:rPr lang="en-US" sz="1200" i="1" dirty="0">
                <a:solidFill>
                  <a:srgbClr val="5C5C5C"/>
                </a:solidFill>
                <a:latin typeface="Arial" panose="020B0604020202020204" pitchFamily="34" charset="0"/>
                <a:cs typeface="Arial" panose="020B0604020202020204" pitchFamily="34" charset="0"/>
              </a:rPr>
              <a:t>Online Course</a:t>
            </a:r>
          </a:p>
        </p:txBody>
      </p:sp>
      <p:sp>
        <p:nvSpPr>
          <p:cNvPr id="61" name="Rectangle 60">
            <a:extLst>
              <a:ext uri="{FF2B5EF4-FFF2-40B4-BE49-F238E27FC236}">
                <a16:creationId xmlns:a16="http://schemas.microsoft.com/office/drawing/2014/main" id="{B0BECB63-6D35-6B42-BC1E-9F1B1748AE54}"/>
              </a:ext>
            </a:extLst>
          </p:cNvPr>
          <p:cNvSpPr/>
          <p:nvPr/>
        </p:nvSpPr>
        <p:spPr>
          <a:xfrm>
            <a:off x="534004" y="1117359"/>
            <a:ext cx="11460074" cy="461665"/>
          </a:xfrm>
          <a:prstGeom prst="rect">
            <a:avLst/>
          </a:prstGeom>
        </p:spPr>
        <p:txBody>
          <a:bodyPr wrap="square">
            <a:spAutoFit/>
          </a:bodyPr>
          <a:lstStyle/>
          <a:p>
            <a:r>
              <a:rPr lang="en-US" sz="2400" dirty="0"/>
              <a:t>Individuals must complete five courses to earn a Certified Vested Practitioner Certificate*</a:t>
            </a:r>
          </a:p>
        </p:txBody>
      </p:sp>
      <p:sp>
        <p:nvSpPr>
          <p:cNvPr id="7" name="Rectangle 6">
            <a:extLst>
              <a:ext uri="{FF2B5EF4-FFF2-40B4-BE49-F238E27FC236}">
                <a16:creationId xmlns:a16="http://schemas.microsoft.com/office/drawing/2014/main" id="{D352D07F-BC6F-44E2-BD35-9A28CC6D853A}"/>
              </a:ext>
            </a:extLst>
          </p:cNvPr>
          <p:cNvSpPr/>
          <p:nvPr/>
        </p:nvSpPr>
        <p:spPr>
          <a:xfrm>
            <a:off x="8027730" y="5445665"/>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
        <p:nvSpPr>
          <p:cNvPr id="9" name="Rectangle 8">
            <a:extLst>
              <a:ext uri="{FF2B5EF4-FFF2-40B4-BE49-F238E27FC236}">
                <a16:creationId xmlns:a16="http://schemas.microsoft.com/office/drawing/2014/main" id="{1E41C44A-F9CD-47D7-B2D8-B1575677691F}"/>
              </a:ext>
            </a:extLst>
          </p:cNvPr>
          <p:cNvSpPr/>
          <p:nvPr/>
        </p:nvSpPr>
        <p:spPr>
          <a:xfrm>
            <a:off x="4285831" y="3629770"/>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Tree>
    <p:extLst>
      <p:ext uri="{BB962C8B-B14F-4D97-AF65-F5344CB8AC3E}">
        <p14:creationId xmlns:p14="http://schemas.microsoft.com/office/powerpoint/2010/main" val="243625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8F097D-1B3F-4A9D-8633-4A7F15B360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86976" y="1845517"/>
            <a:ext cx="6217920" cy="2272641"/>
          </a:xfrm>
          <a:prstGeom prst="rect">
            <a:avLst/>
          </a:prstGeom>
        </p:spPr>
      </p:pic>
      <p:sp>
        <p:nvSpPr>
          <p:cNvPr id="6" name="Content Placeholder 5">
            <a:extLst>
              <a:ext uri="{FF2B5EF4-FFF2-40B4-BE49-F238E27FC236}">
                <a16:creationId xmlns:a16="http://schemas.microsoft.com/office/drawing/2014/main" id="{A444664F-4767-4DF8-835E-C583B3AE9766}"/>
              </a:ext>
            </a:extLst>
          </p:cNvPr>
          <p:cNvSpPr>
            <a:spLocks noGrp="1"/>
          </p:cNvSpPr>
          <p:nvPr>
            <p:ph sz="half" idx="1"/>
          </p:nvPr>
        </p:nvSpPr>
        <p:spPr>
          <a:xfrm>
            <a:off x="428342" y="1464813"/>
            <a:ext cx="5584532" cy="5002679"/>
          </a:xfrm>
        </p:spPr>
        <p:txBody>
          <a:bodyPr>
            <a:noAutofit/>
          </a:bodyPr>
          <a:lstStyle/>
          <a:p>
            <a:pPr>
              <a:spcBef>
                <a:spcPts val="0"/>
              </a:spcBef>
            </a:pPr>
            <a:r>
              <a:rPr lang="en-US" sz="1800" dirty="0"/>
              <a:t>The 3-Day Executive Education course is ideal for companies who are uncertain whether Vested is right for them, or who are unsure how to start</a:t>
            </a:r>
          </a:p>
          <a:p>
            <a:pPr>
              <a:spcBef>
                <a:spcPts val="0"/>
              </a:spcBef>
            </a:pPr>
            <a:r>
              <a:rPr lang="en-US" sz="1800" dirty="0"/>
              <a:t>The course is designed to provide a comprehensive overview of the Vested business model;  attendees see first hand how to develop their own highly collaborative Vested business model with their strategic partners</a:t>
            </a:r>
          </a:p>
          <a:p>
            <a:pPr>
              <a:spcBef>
                <a:spcPts val="0"/>
              </a:spcBef>
            </a:pPr>
            <a:r>
              <a:rPr lang="en-US" sz="1800" dirty="0"/>
              <a:t>The small class size provides a rich experience where participants can interact with the UT Faculty who created the Vested business model   In addition, the interactive Real Play® sessions allow you to identify gaps in your existing agreement and help you create an action plan for what needs to be done to shift your relationship to a Vested business model that will enable you – and your partner – to unlock hidden potential by creating a true win-win Vested approach.</a:t>
            </a:r>
          </a:p>
          <a:p>
            <a:pPr>
              <a:spcBef>
                <a:spcPts val="0"/>
              </a:spcBef>
            </a:pPr>
            <a:endParaRPr lang="en-US" sz="1800" dirty="0"/>
          </a:p>
        </p:txBody>
      </p:sp>
      <p:sp>
        <p:nvSpPr>
          <p:cNvPr id="47" name="Title 4"/>
          <p:cNvSpPr>
            <a:spLocks noGrp="1"/>
          </p:cNvSpPr>
          <p:nvPr>
            <p:ph type="title"/>
          </p:nvPr>
        </p:nvSpPr>
        <p:spPr>
          <a:xfrm>
            <a:off x="609600" y="4663"/>
            <a:ext cx="10972800" cy="782637"/>
          </a:xfrm>
        </p:spPr>
        <p:txBody>
          <a:bodyPr/>
          <a:lstStyle/>
          <a:p>
            <a:r>
              <a:rPr lang="en-US" dirty="0"/>
              <a:t>				  3-Day Executive Education Course</a:t>
            </a:r>
          </a:p>
        </p:txBody>
      </p:sp>
      <p:sp>
        <p:nvSpPr>
          <p:cNvPr id="5" name="Text Placeholder 4">
            <a:extLst>
              <a:ext uri="{FF2B5EF4-FFF2-40B4-BE49-F238E27FC236}">
                <a16:creationId xmlns:a16="http://schemas.microsoft.com/office/drawing/2014/main" id="{2DB7BEFE-9BB3-CB4B-880E-5D1CC592E2D3}"/>
              </a:ext>
            </a:extLst>
          </p:cNvPr>
          <p:cNvSpPr>
            <a:spLocks noGrp="1"/>
          </p:cNvSpPr>
          <p:nvPr>
            <p:ph type="body" sz="quarter" idx="16"/>
          </p:nvPr>
        </p:nvSpPr>
        <p:spPr>
          <a:xfrm>
            <a:off x="609599" y="6245731"/>
            <a:ext cx="8914411" cy="213528"/>
          </a:xfrm>
        </p:spPr>
        <p:txBody>
          <a:bodyPr/>
          <a:lstStyle/>
          <a:p>
            <a:r>
              <a:rPr lang="en-US" dirty="0"/>
              <a:t>This class is co-sponsored with </a:t>
            </a:r>
            <a:r>
              <a:rPr lang="en-US" b="1" dirty="0"/>
              <a:t>Council of Supply Chain Management Professionals</a:t>
            </a:r>
            <a:r>
              <a:rPr lang="en-US" dirty="0"/>
              <a:t> </a:t>
            </a:r>
          </a:p>
          <a:p>
            <a:r>
              <a:rPr lang="en-US" dirty="0"/>
              <a:t>UT is an </a:t>
            </a:r>
            <a:r>
              <a:rPr lang="en-US" b="1" dirty="0"/>
              <a:t>IAOP</a:t>
            </a:r>
            <a:r>
              <a:rPr lang="en-US" dirty="0"/>
              <a:t> Academic Alliance Partner, and this class has been accepted for the Certified Outsourcing Professional Bridge Program and qualifies for COP credit.  </a:t>
            </a:r>
          </a:p>
          <a:p>
            <a:r>
              <a:rPr lang="en-US" dirty="0"/>
              <a:t>UT is also an </a:t>
            </a:r>
            <a:r>
              <a:rPr lang="en-US" b="1" dirty="0"/>
              <a:t>NCMA</a:t>
            </a:r>
            <a:r>
              <a:rPr lang="en-US" dirty="0"/>
              <a:t> Education Partner. Counts towards </a:t>
            </a:r>
            <a:r>
              <a:rPr lang="en-US" b="1" dirty="0"/>
              <a:t>APICS</a:t>
            </a:r>
            <a:r>
              <a:rPr lang="en-US" dirty="0"/>
              <a:t> recertification</a:t>
            </a:r>
          </a:p>
          <a:p>
            <a:endParaRPr lang="en-US" dirty="0"/>
          </a:p>
        </p:txBody>
      </p:sp>
      <p:sp>
        <p:nvSpPr>
          <p:cNvPr id="7" name="Arrow: Chevron 10">
            <a:extLst>
              <a:ext uri="{FF2B5EF4-FFF2-40B4-BE49-F238E27FC236}">
                <a16:creationId xmlns:a16="http://schemas.microsoft.com/office/drawing/2014/main" id="{52ACCFE4-BF25-2F45-808F-8DE551FAB02A}"/>
              </a:ext>
            </a:extLst>
          </p:cNvPr>
          <p:cNvSpPr/>
          <p:nvPr/>
        </p:nvSpPr>
        <p:spPr>
          <a:xfrm>
            <a:off x="609600" y="180151"/>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8" name="Rectangle 7">
            <a:extLst>
              <a:ext uri="{FF2B5EF4-FFF2-40B4-BE49-F238E27FC236}">
                <a16:creationId xmlns:a16="http://schemas.microsoft.com/office/drawing/2014/main" id="{AA11E1FC-7669-4EC7-A2A9-1F415DE20376}"/>
              </a:ext>
            </a:extLst>
          </p:cNvPr>
          <p:cNvSpPr/>
          <p:nvPr/>
        </p:nvSpPr>
        <p:spPr>
          <a:xfrm>
            <a:off x="672136" y="633816"/>
            <a:ext cx="11399764" cy="830997"/>
          </a:xfrm>
          <a:prstGeom prst="rect">
            <a:avLst/>
          </a:prstGeom>
        </p:spPr>
        <p:txBody>
          <a:bodyPr wrap="square">
            <a:spAutoFit/>
          </a:bodyPr>
          <a:lstStyle/>
          <a:p>
            <a:r>
              <a:rPr lang="en-US" sz="2400" b="1" i="1" dirty="0">
                <a:solidFill>
                  <a:schemeClr val="accent1"/>
                </a:solidFill>
              </a:rPr>
              <a:t>Onsite: </a:t>
            </a:r>
            <a:r>
              <a:rPr lang="en-US" sz="2400" i="1" dirty="0">
                <a:solidFill>
                  <a:schemeClr val="accent1"/>
                </a:solidFill>
              </a:rPr>
              <a:t>Hosted in Knoxville, Stockholm and Amsterdam or available as a private course</a:t>
            </a:r>
          </a:p>
          <a:p>
            <a:r>
              <a:rPr lang="en-US" sz="2400" b="1" i="1" dirty="0">
                <a:solidFill>
                  <a:schemeClr val="accent1"/>
                </a:solidFill>
              </a:rPr>
              <a:t>Virtual: </a:t>
            </a:r>
            <a:r>
              <a:rPr lang="en-US" sz="2400" i="1" dirty="0">
                <a:solidFill>
                  <a:schemeClr val="accent1"/>
                </a:solidFill>
              </a:rPr>
              <a:t>The virtual option than spans five 4-hour virtual sessions </a:t>
            </a:r>
            <a:endParaRPr lang="en-US" sz="2400" dirty="0">
              <a:solidFill>
                <a:schemeClr val="accent1"/>
              </a:solidFill>
            </a:endParaRPr>
          </a:p>
        </p:txBody>
      </p:sp>
      <p:sp>
        <p:nvSpPr>
          <p:cNvPr id="9" name="Rectangle 8">
            <a:extLst>
              <a:ext uri="{FF2B5EF4-FFF2-40B4-BE49-F238E27FC236}">
                <a16:creationId xmlns:a16="http://schemas.microsoft.com/office/drawing/2014/main" id="{7E1F9532-BA4F-ED43-BA22-0445DE33A307}"/>
              </a:ext>
            </a:extLst>
          </p:cNvPr>
          <p:cNvSpPr/>
          <p:nvPr/>
        </p:nvSpPr>
        <p:spPr>
          <a:xfrm>
            <a:off x="6502117" y="4244467"/>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40728055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What You Will Learn…</a:t>
            </a:r>
          </a:p>
        </p:txBody>
      </p:sp>
      <p:pic>
        <p:nvPicPr>
          <p:cNvPr id="9" name="Picture Placeholder 8"/>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a:ext>
            </a:extLst>
          </a:blip>
          <a:srcRect/>
          <a:stretch/>
        </p:blipFill>
        <p:spPr>
          <a:xfrm>
            <a:off x="761539" y="1028820"/>
            <a:ext cx="2651760" cy="2562518"/>
          </a:xfrm>
          <a:prstGeom prst="rect">
            <a:avLst/>
          </a:prstGeom>
          <a:ln w="88900" cap="sq">
            <a:noFill/>
            <a:miter lim="800000"/>
          </a:ln>
          <a:effectLst>
            <a:outerShdw blurRad="54991" dist="17780" dir="5400000" algn="ctr" rotWithShape="0">
              <a:srgbClr val="000000">
                <a:alpha val="40000"/>
              </a:srgbClr>
            </a:outerShdw>
          </a:effectLst>
        </p:spPr>
      </p:pic>
      <p:sp>
        <p:nvSpPr>
          <p:cNvPr id="13" name="Rectangle 12"/>
          <p:cNvSpPr/>
          <p:nvPr/>
        </p:nvSpPr>
        <p:spPr>
          <a:xfrm>
            <a:off x="3509819" y="970891"/>
            <a:ext cx="8390549" cy="4540529"/>
          </a:xfrm>
          <a:prstGeom prst="rect">
            <a:avLst/>
          </a:prstGeom>
        </p:spPr>
        <p:txBody>
          <a:bodyPr wrap="square" anchor="t" anchorCtr="0">
            <a:noAutofit/>
          </a:bodyPr>
          <a:lstStyle/>
          <a:p>
            <a:r>
              <a:rPr lang="en-US" dirty="0"/>
              <a:t>Go behind the scenes with real case studies that profile how leading companies have applied a Vested business model to create true win-win business relationships yielding transformation results</a:t>
            </a:r>
          </a:p>
          <a:p>
            <a:pPr marL="285750" indent="-285750">
              <a:buFont typeface="Arial"/>
              <a:buChar char="•"/>
            </a:pPr>
            <a:r>
              <a:rPr lang="en-US" b="1" i="1" dirty="0"/>
              <a:t>Answer the question – Is Vested right for us?</a:t>
            </a:r>
            <a:r>
              <a:rPr lang="en-US" dirty="0"/>
              <a:t> by understanding the fundamental business model differences between traditional outsourcing approaches, performance-based approaches and the Vested business model – and when to apply them</a:t>
            </a:r>
          </a:p>
          <a:p>
            <a:pPr marL="285750" indent="-285750">
              <a:buFont typeface="Arial"/>
              <a:buChar char="•"/>
            </a:pPr>
            <a:r>
              <a:rPr lang="en-US" b="1" i="1" dirty="0"/>
              <a:t>Answer the question – Is our supplier is the right fit? </a:t>
            </a:r>
            <a:r>
              <a:rPr lang="en-US" dirty="0"/>
              <a:t>including identifying structural flaws and creating a roadmap for what needs to be done to shift your relationship to a Vested business model</a:t>
            </a:r>
          </a:p>
          <a:p>
            <a:pPr marL="285750" indent="-285750">
              <a:buFont typeface="Arial"/>
              <a:buChar char="•"/>
            </a:pPr>
            <a:r>
              <a:rPr lang="en-US" b="1" i="1" dirty="0"/>
              <a:t>Answer the question – Are we ready for Vested? </a:t>
            </a:r>
            <a:r>
              <a:rPr lang="en-US" dirty="0"/>
              <a:t>by working through the 5 key components of readiness and identifying your gaps</a:t>
            </a:r>
            <a:endParaRPr lang="en-US" b="1" i="1" dirty="0"/>
          </a:p>
          <a:p>
            <a:pPr marL="285750" indent="-285750">
              <a:buFont typeface="Arial"/>
              <a:buChar char="•"/>
            </a:pPr>
            <a:r>
              <a:rPr lang="en-US" b="1" i="1" dirty="0"/>
              <a:t>Answer the question – What resources do we need? </a:t>
            </a:r>
            <a:r>
              <a:rPr lang="en-US" dirty="0"/>
              <a:t>by getting hands-on experience and use of the Vested Toolkit</a:t>
            </a:r>
            <a:r>
              <a:rPr lang="en-US" baseline="30000" dirty="0"/>
              <a:t>®</a:t>
            </a:r>
            <a:r>
              <a:rPr lang="en-US" dirty="0"/>
              <a:t>, including practicing how to link Desired Outcomes to a Requirements Roadmap – a key to developing a sound Vested Agreement </a:t>
            </a:r>
          </a:p>
          <a:p>
            <a:pPr marL="285750" indent="-285750">
              <a:buFont typeface="Arial"/>
              <a:buChar char="•"/>
            </a:pPr>
            <a:r>
              <a:rPr lang="en-US" dirty="0"/>
              <a:t>Leave the course with a </a:t>
            </a:r>
            <a:r>
              <a:rPr lang="en-US" b="1" i="1" dirty="0"/>
              <a:t>customized roadmap and action plan </a:t>
            </a:r>
            <a:r>
              <a:rPr lang="en-US" dirty="0"/>
              <a:t>for how you can begin to adopt a Vested business model in your organization</a:t>
            </a:r>
          </a:p>
          <a:p>
            <a:pPr marL="174625" indent="-174625">
              <a:buFont typeface="Arial"/>
              <a:buChar char="•"/>
            </a:pPr>
            <a:endParaRPr lang="en-US" dirty="0"/>
          </a:p>
          <a:p>
            <a:pPr marL="174625" indent="-174625">
              <a:buFont typeface="Arial"/>
              <a:buChar char="•"/>
            </a:pPr>
            <a:endParaRPr lang="en-US" dirty="0"/>
          </a:p>
          <a:p>
            <a:pPr marL="174625" indent="-174625">
              <a:buFont typeface="Arial"/>
              <a:buChar char="•"/>
            </a:pPr>
            <a:endParaRPr lang="en-US" dirty="0"/>
          </a:p>
          <a:p>
            <a:pPr marL="174625" indent="-174625">
              <a:buFont typeface="Arial"/>
              <a:buChar char="•"/>
            </a:pPr>
            <a:endParaRPr lang="en-US" dirty="0"/>
          </a:p>
          <a:p>
            <a:pPr marL="174625" indent="-174625">
              <a:buFont typeface="Arial"/>
              <a:buChar char="•"/>
            </a:pPr>
            <a:endParaRPr lang="en-US" dirty="0"/>
          </a:p>
          <a:p>
            <a:pPr marL="174625" indent="-174625">
              <a:buFont typeface="Arial"/>
              <a:buChar char="•"/>
            </a:pPr>
            <a:endParaRPr lang="en-US" dirty="0"/>
          </a:p>
          <a:p>
            <a:endParaRPr lang="en-US" dirty="0"/>
          </a:p>
          <a:p>
            <a:endParaRPr lang="en-US" dirty="0"/>
          </a:p>
          <a:p>
            <a:endParaRPr lang="en-US" dirty="0"/>
          </a:p>
        </p:txBody>
      </p:sp>
      <p:sp>
        <p:nvSpPr>
          <p:cNvPr id="14" name="Rectangle 13"/>
          <p:cNvSpPr/>
          <p:nvPr/>
        </p:nvSpPr>
        <p:spPr>
          <a:xfrm>
            <a:off x="697347" y="3876528"/>
            <a:ext cx="2812472" cy="1815882"/>
          </a:xfrm>
          <a:prstGeom prst="rect">
            <a:avLst/>
          </a:prstGeom>
        </p:spPr>
        <p:txBody>
          <a:bodyPr wrap="square">
            <a:spAutoFit/>
          </a:bodyPr>
          <a:lstStyle/>
          <a:p>
            <a:pPr lvl="0"/>
            <a:r>
              <a:rPr lang="en-US" sz="1600" i="1" dirty="0">
                <a:solidFill>
                  <a:schemeClr val="accent1"/>
                </a:solidFill>
              </a:rPr>
              <a:t>Even if you even if you don't intend to create a Vested agreement – you will walk away from this course with a practical, applied roadmap that will improve any relationship – not matter how big or small</a:t>
            </a:r>
          </a:p>
        </p:txBody>
      </p:sp>
      <p:sp>
        <p:nvSpPr>
          <p:cNvPr id="15" name="Rectangle 14"/>
          <p:cNvSpPr/>
          <p:nvPr/>
        </p:nvSpPr>
        <p:spPr>
          <a:xfrm>
            <a:off x="761539" y="6326646"/>
            <a:ext cx="1584665" cy="400110"/>
          </a:xfrm>
          <a:prstGeom prst="rect">
            <a:avLst/>
          </a:prstGeom>
        </p:spPr>
        <p:txBody>
          <a:bodyPr wrap="none">
            <a:spAutoFit/>
          </a:bodyPr>
          <a:lstStyle/>
          <a:p>
            <a:r>
              <a:rPr lang="en-US" sz="2000" b="1" i="1" dirty="0"/>
              <a:t>Register </a:t>
            </a:r>
            <a:r>
              <a:rPr lang="en-US" sz="2000" b="1" i="1" dirty="0">
                <a:hlinkClick r:id="rId3"/>
              </a:rPr>
              <a:t>here</a:t>
            </a:r>
            <a:endParaRPr lang="en-US" sz="2000" b="1" i="1" dirty="0"/>
          </a:p>
        </p:txBody>
      </p:sp>
      <p:sp>
        <p:nvSpPr>
          <p:cNvPr id="8" name="TextBox 7">
            <a:extLst>
              <a:ext uri="{FF2B5EF4-FFF2-40B4-BE49-F238E27FC236}">
                <a16:creationId xmlns:a16="http://schemas.microsoft.com/office/drawing/2014/main" id="{062A2D32-B37B-44DA-9996-A0B6F388ECEB}"/>
              </a:ext>
            </a:extLst>
          </p:cNvPr>
          <p:cNvSpPr txBox="1"/>
          <p:nvPr/>
        </p:nvSpPr>
        <p:spPr>
          <a:xfrm>
            <a:off x="2802577" y="5592917"/>
            <a:ext cx="9273281" cy="677108"/>
          </a:xfrm>
          <a:prstGeom prst="rect">
            <a:avLst/>
          </a:prstGeom>
          <a:noFill/>
        </p:spPr>
        <p:txBody>
          <a:bodyPr wrap="square" rtlCol="0">
            <a:spAutoFit/>
          </a:bodyPr>
          <a:lstStyle/>
          <a:p>
            <a:pPr algn="r"/>
            <a:r>
              <a:rPr lang="en-US" sz="2400" b="1" dirty="0"/>
              <a:t>Cost: $3,500*; $1,750 If Repeating</a:t>
            </a:r>
          </a:p>
          <a:p>
            <a:pPr algn="r"/>
            <a:r>
              <a:rPr lang="en-US" sz="1400" b="1" i="1" dirty="0"/>
              <a:t>This course can also be offered as a private course and delivered on site or in a virtual classroom for your organization</a:t>
            </a:r>
          </a:p>
        </p:txBody>
      </p:sp>
      <p:sp>
        <p:nvSpPr>
          <p:cNvPr id="11" name="Text Placeholder 6">
            <a:extLst>
              <a:ext uri="{FF2B5EF4-FFF2-40B4-BE49-F238E27FC236}">
                <a16:creationId xmlns:a16="http://schemas.microsoft.com/office/drawing/2014/main" id="{571F5985-CFE8-4146-8414-C12DB4C63B5E}"/>
              </a:ext>
            </a:extLst>
          </p:cNvPr>
          <p:cNvSpPr>
            <a:spLocks noGrp="1"/>
          </p:cNvSpPr>
          <p:nvPr>
            <p:ph type="body" sz="quarter" idx="16"/>
          </p:nvPr>
        </p:nvSpPr>
        <p:spPr>
          <a:xfrm>
            <a:off x="3685309" y="6351522"/>
            <a:ext cx="5085956" cy="547716"/>
          </a:xfrm>
        </p:spPr>
        <p:txBody>
          <a:bodyPr/>
          <a:lstStyle/>
          <a:p>
            <a:pPr algn="ctr"/>
            <a:r>
              <a:rPr lang="en-US" sz="1100" dirty="0"/>
              <a:t>*Knoxville, Tennessee option Includes Meals And Lodging</a:t>
            </a:r>
          </a:p>
          <a:p>
            <a:pPr algn="ctr"/>
            <a:r>
              <a:rPr lang="en-US" sz="1100" dirty="0"/>
              <a:t>Group Pricing = $3,150 for a group of 3-4   / $2,975 for a group of 5 or more</a:t>
            </a:r>
          </a:p>
          <a:p>
            <a:pPr algn="ctr"/>
            <a:endParaRPr lang="en-US" sz="1100" dirty="0"/>
          </a:p>
        </p:txBody>
      </p:sp>
    </p:spTree>
    <p:extLst>
      <p:ext uri="{BB962C8B-B14F-4D97-AF65-F5344CB8AC3E}">
        <p14:creationId xmlns:p14="http://schemas.microsoft.com/office/powerpoint/2010/main" val="263948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4E4B23-DD65-4033-9C28-993785DC62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68503" y="1756610"/>
            <a:ext cx="6217920" cy="2286049"/>
          </a:xfrm>
          <a:prstGeom prst="rect">
            <a:avLst/>
          </a:prstGeom>
        </p:spPr>
      </p:pic>
      <p:sp>
        <p:nvSpPr>
          <p:cNvPr id="5" name="Content Placeholder 4">
            <a:extLst>
              <a:ext uri="{FF2B5EF4-FFF2-40B4-BE49-F238E27FC236}">
                <a16:creationId xmlns:a16="http://schemas.microsoft.com/office/drawing/2014/main" id="{D54FEC68-CAA1-47E9-86E8-544862D3BB96}"/>
              </a:ext>
            </a:extLst>
          </p:cNvPr>
          <p:cNvSpPr>
            <a:spLocks noGrp="1"/>
          </p:cNvSpPr>
          <p:nvPr>
            <p:ph sz="half" idx="1"/>
          </p:nvPr>
        </p:nvSpPr>
        <p:spPr>
          <a:xfrm>
            <a:off x="609600" y="1188721"/>
            <a:ext cx="4978400" cy="5002679"/>
          </a:xfrm>
        </p:spPr>
        <p:txBody>
          <a:bodyPr>
            <a:noAutofit/>
          </a:bodyPr>
          <a:lstStyle/>
          <a:p>
            <a:r>
              <a:rPr lang="en-US" sz="2400" dirty="0"/>
              <a:t>Like the idea of Vested but not sure it is the appropriate business model for your situation? </a:t>
            </a:r>
          </a:p>
          <a:p>
            <a:r>
              <a:rPr lang="en-US" sz="2400" dirty="0"/>
              <a:t>This seven-topic </a:t>
            </a:r>
            <a:r>
              <a:rPr lang="en-US" sz="2400" b="1" i="1" dirty="0"/>
              <a:t>FREE online course </a:t>
            </a:r>
            <a:r>
              <a:rPr lang="en-US" sz="2400" dirty="0"/>
              <a:t>will help you answer the question “Is Vested right for your situation?”  </a:t>
            </a:r>
          </a:p>
          <a:p>
            <a:r>
              <a:rPr lang="en-US" sz="2400" dirty="0"/>
              <a:t>Start by understanding the basics of what a sourcing business model is and end the course by completing a Business Model Map for your potential partnership where you will determine if Vested is the best path for you</a:t>
            </a:r>
          </a:p>
        </p:txBody>
      </p:sp>
      <p:sp>
        <p:nvSpPr>
          <p:cNvPr id="4" name="Title 3">
            <a:extLst>
              <a:ext uri="{FF2B5EF4-FFF2-40B4-BE49-F238E27FC236}">
                <a16:creationId xmlns:a16="http://schemas.microsoft.com/office/drawing/2014/main" id="{813C58B8-CF9C-4730-A722-33EAED2F4518}"/>
              </a:ext>
            </a:extLst>
          </p:cNvPr>
          <p:cNvSpPr>
            <a:spLocks noGrp="1"/>
          </p:cNvSpPr>
          <p:nvPr>
            <p:ph type="title"/>
          </p:nvPr>
        </p:nvSpPr>
        <p:spPr>
          <a:xfrm>
            <a:off x="2663232" y="176615"/>
            <a:ext cx="8863263" cy="782637"/>
          </a:xfrm>
        </p:spPr>
        <p:txBody>
          <a:bodyPr>
            <a:normAutofit/>
          </a:bodyPr>
          <a:lstStyle/>
          <a:p>
            <a:r>
              <a:rPr lang="en-US" b="1" i="1" dirty="0"/>
              <a:t>Is Vested Right For Your Situation?  </a:t>
            </a:r>
            <a:r>
              <a:rPr lang="en-US" i="1" dirty="0"/>
              <a:t>(online)</a:t>
            </a:r>
          </a:p>
        </p:txBody>
      </p:sp>
      <p:sp>
        <p:nvSpPr>
          <p:cNvPr id="6" name="Arrow: Chevron 10">
            <a:extLst>
              <a:ext uri="{FF2B5EF4-FFF2-40B4-BE49-F238E27FC236}">
                <a16:creationId xmlns:a16="http://schemas.microsoft.com/office/drawing/2014/main" id="{3C224FBF-E642-A64C-9012-170C1AE164A2}"/>
              </a:ext>
            </a:extLst>
          </p:cNvPr>
          <p:cNvSpPr/>
          <p:nvPr/>
        </p:nvSpPr>
        <p:spPr>
          <a:xfrm>
            <a:off x="672136" y="34286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7" name="Rectangle 6">
            <a:extLst>
              <a:ext uri="{FF2B5EF4-FFF2-40B4-BE49-F238E27FC236}">
                <a16:creationId xmlns:a16="http://schemas.microsoft.com/office/drawing/2014/main" id="{0D6001C5-6D28-194A-A820-FB0ACA139EBD}"/>
              </a:ext>
            </a:extLst>
          </p:cNvPr>
          <p:cNvSpPr/>
          <p:nvPr/>
        </p:nvSpPr>
        <p:spPr>
          <a:xfrm>
            <a:off x="6502117" y="4244467"/>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363385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B2FB956-13E0-4FF3-BEBA-8B8FCEC7E804}"/>
              </a:ext>
            </a:extLst>
          </p:cNvPr>
          <p:cNvSpPr>
            <a:spLocks noGrp="1"/>
          </p:cNvSpPr>
          <p:nvPr>
            <p:ph sz="half" idx="2"/>
          </p:nvPr>
        </p:nvSpPr>
        <p:spPr/>
        <p:txBody>
          <a:bodyPr>
            <a:noAutofit/>
          </a:bodyPr>
          <a:lstStyle/>
          <a:p>
            <a:pPr marL="0" indent="0">
              <a:buNone/>
            </a:pPr>
            <a:r>
              <a:rPr lang="en-US" sz="2000" dirty="0"/>
              <a:t>The </a:t>
            </a:r>
            <a:r>
              <a:rPr lang="en-US" sz="2000" b="1" i="1" dirty="0"/>
              <a:t>Is Vested Right for Your Situation?</a:t>
            </a:r>
            <a:r>
              <a:rPr lang="en-US" sz="2000" b="1" dirty="0"/>
              <a:t> </a:t>
            </a:r>
            <a:r>
              <a:rPr lang="en-US" sz="2000" dirty="0"/>
              <a:t>online course consists of seven self-paced video topics – each 20 minutes or less. Upon completion you will be able to:</a:t>
            </a:r>
          </a:p>
          <a:p>
            <a:r>
              <a:rPr lang="en-US" sz="2000" dirty="0"/>
              <a:t>Understand the differences between Vested and the other six Sourcing Business Models</a:t>
            </a:r>
          </a:p>
          <a:p>
            <a:r>
              <a:rPr lang="en-US" sz="2000" dirty="0"/>
              <a:t>Access resources to help you share the fundamentals of Sourcing Business Models with Key Stakeholders within your company</a:t>
            </a:r>
          </a:p>
          <a:p>
            <a:r>
              <a:rPr lang="en-US" sz="2000" dirty="0"/>
              <a:t>Create a Sourcing Business Model Map for your spend category/deal/relationship</a:t>
            </a:r>
          </a:p>
          <a:p>
            <a:r>
              <a:rPr lang="en-US" sz="2000" dirty="0"/>
              <a:t>Answer the question “Is Vested the most appropriate business model for my situation?”</a:t>
            </a:r>
          </a:p>
          <a:p>
            <a:endParaRPr lang="en-US" sz="2000" dirty="0"/>
          </a:p>
        </p:txBody>
      </p:sp>
      <p:sp>
        <p:nvSpPr>
          <p:cNvPr id="4" name="Title 3">
            <a:extLst>
              <a:ext uri="{FF2B5EF4-FFF2-40B4-BE49-F238E27FC236}">
                <a16:creationId xmlns:a16="http://schemas.microsoft.com/office/drawing/2014/main" id="{C4A4A662-4761-42F3-B29C-2384E8A8C802}"/>
              </a:ext>
            </a:extLst>
          </p:cNvPr>
          <p:cNvSpPr>
            <a:spLocks noGrp="1"/>
          </p:cNvSpPr>
          <p:nvPr>
            <p:ph type="title"/>
          </p:nvPr>
        </p:nvSpPr>
        <p:spPr/>
        <p:txBody>
          <a:bodyPr/>
          <a:lstStyle/>
          <a:p>
            <a:r>
              <a:rPr lang="en-US" dirty="0"/>
              <a:t>What You Will Learn…</a:t>
            </a:r>
          </a:p>
        </p:txBody>
      </p:sp>
      <p:sp>
        <p:nvSpPr>
          <p:cNvPr id="9" name="Rectangle 8">
            <a:extLst>
              <a:ext uri="{FF2B5EF4-FFF2-40B4-BE49-F238E27FC236}">
                <a16:creationId xmlns:a16="http://schemas.microsoft.com/office/drawing/2014/main" id="{7A28600E-3B33-4D41-82A9-42A3D6EAF881}"/>
              </a:ext>
            </a:extLst>
          </p:cNvPr>
          <p:cNvSpPr/>
          <p:nvPr/>
        </p:nvSpPr>
        <p:spPr>
          <a:xfrm>
            <a:off x="829813" y="6277739"/>
            <a:ext cx="1584665" cy="400110"/>
          </a:xfrm>
          <a:prstGeom prst="rect">
            <a:avLst/>
          </a:prstGeom>
        </p:spPr>
        <p:txBody>
          <a:bodyPr wrap="none">
            <a:spAutoFit/>
          </a:bodyPr>
          <a:lstStyle/>
          <a:p>
            <a:r>
              <a:rPr lang="en-US" sz="2000" b="1" i="1" dirty="0"/>
              <a:t>Register </a:t>
            </a:r>
            <a:r>
              <a:rPr lang="en-US" sz="2000" b="1" i="1" dirty="0">
                <a:hlinkClick r:id="rId2"/>
              </a:rPr>
              <a:t>here</a:t>
            </a:r>
            <a:endParaRPr lang="en-US" sz="2000" dirty="0"/>
          </a:p>
        </p:txBody>
      </p:sp>
      <p:graphicFrame>
        <p:nvGraphicFramePr>
          <p:cNvPr id="10" name="Table 9">
            <a:extLst>
              <a:ext uri="{FF2B5EF4-FFF2-40B4-BE49-F238E27FC236}">
                <a16:creationId xmlns:a16="http://schemas.microsoft.com/office/drawing/2014/main" id="{D2F1E12B-BF6E-4CC1-A400-FAB99674CD9B}"/>
              </a:ext>
            </a:extLst>
          </p:cNvPr>
          <p:cNvGraphicFramePr>
            <a:graphicFrameLocks noGrp="1"/>
          </p:cNvGraphicFramePr>
          <p:nvPr>
            <p:extLst>
              <p:ext uri="{D42A27DB-BD31-4B8C-83A1-F6EECF244321}">
                <p14:modId xmlns:p14="http://schemas.microsoft.com/office/powerpoint/2010/main" val="2189617673"/>
              </p:ext>
            </p:extLst>
          </p:nvPr>
        </p:nvGraphicFramePr>
        <p:xfrm>
          <a:off x="609600" y="1296663"/>
          <a:ext cx="5384799" cy="3635502"/>
        </p:xfrm>
        <a:graphic>
          <a:graphicData uri="http://schemas.openxmlformats.org/drawingml/2006/table">
            <a:tbl>
              <a:tblPr firstRow="1" bandRow="1">
                <a:tableStyleId>{17292A2E-F333-43FB-9621-5CBBE7FDCDCB}</a:tableStyleId>
              </a:tblPr>
              <a:tblGrid>
                <a:gridCol w="1348509">
                  <a:extLst>
                    <a:ext uri="{9D8B030D-6E8A-4147-A177-3AD203B41FA5}">
                      <a16:colId xmlns:a16="http://schemas.microsoft.com/office/drawing/2014/main" val="20000"/>
                    </a:ext>
                  </a:extLst>
                </a:gridCol>
                <a:gridCol w="4036290">
                  <a:extLst>
                    <a:ext uri="{9D8B030D-6E8A-4147-A177-3AD203B41FA5}">
                      <a16:colId xmlns:a16="http://schemas.microsoft.com/office/drawing/2014/main" val="20001"/>
                    </a:ext>
                  </a:extLst>
                </a:gridCol>
              </a:tblGrid>
              <a:tr h="728526">
                <a:tc gridSpan="2">
                  <a:txBody>
                    <a:bodyPr/>
                    <a:lstStyle/>
                    <a:p>
                      <a:pPr algn="ctr"/>
                      <a:r>
                        <a:rPr lang="en-US" sz="2400" dirty="0"/>
                        <a:t>Is Vested Right for You?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C00"/>
                    </a:solidFill>
                  </a:tcPr>
                </a:tc>
                <a:tc hMerge="1">
                  <a:txBody>
                    <a:bodyPr/>
                    <a:lstStyle/>
                    <a:p>
                      <a:pPr algn="ctr"/>
                      <a:endParaRPr lang="en-US" sz="1400" dirty="0"/>
                    </a:p>
                  </a:txBody>
                  <a:tcPr anchor="ctr">
                    <a:solidFill>
                      <a:srgbClr val="F77C00"/>
                    </a:solidFill>
                  </a:tcPr>
                </a:tc>
                <a:extLst>
                  <a:ext uri="{0D108BD9-81ED-4DB2-BD59-A6C34878D82A}">
                    <a16:rowId xmlns:a16="http://schemas.microsoft.com/office/drawing/2014/main" val="10000"/>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Introduction – Leveraging this class</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1</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Why Change to Sourcing Business Models?</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33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2</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Sourcing Business Model Theory</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699443"/>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3</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strike="noStrike" kern="1200" baseline="0" dirty="0">
                          <a:solidFill>
                            <a:schemeClr val="tx1"/>
                          </a:solidFill>
                          <a:latin typeface="+mn-lt"/>
                          <a:ea typeface="+mn-ea"/>
                          <a:cs typeface="+mn-cs"/>
                        </a:rPr>
                        <a:t>Analyzing </a:t>
                      </a:r>
                      <a:r>
                        <a:rPr lang="en-US" sz="1400" b="1" kern="1200" dirty="0">
                          <a:solidFill>
                            <a:schemeClr val="tx1"/>
                          </a:solidFill>
                          <a:latin typeface="+mn-lt"/>
                          <a:ea typeface="+mn-ea"/>
                          <a:cs typeface="+mn-cs"/>
                        </a:rPr>
                        <a:t>Sourcing Business Models</a:t>
                      </a:r>
                      <a:endParaRPr lang="en-US" sz="1400" b="1" strike="noStrike" kern="1200" baseline="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4893327"/>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4</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Using the Business Model Mapping Tool</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090642"/>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5</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Case Study – Shifting Up the Sourcing Continuum</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146241"/>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6</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Finding Additional Resources</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8407936"/>
                  </a:ext>
                </a:extLst>
              </a:tr>
              <a:tr h="3633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7</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What is Next on Your Journey?</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 name="Content Placeholder 3">
            <a:extLst>
              <a:ext uri="{FF2B5EF4-FFF2-40B4-BE49-F238E27FC236}">
                <a16:creationId xmlns:a16="http://schemas.microsoft.com/office/drawing/2014/main" id="{5D39782A-7CC1-4797-8DA4-8451E9FECDAA}"/>
              </a:ext>
            </a:extLst>
          </p:cNvPr>
          <p:cNvSpPr txBox="1">
            <a:spLocks/>
          </p:cNvSpPr>
          <p:nvPr/>
        </p:nvSpPr>
        <p:spPr>
          <a:xfrm>
            <a:off x="9444925" y="5762509"/>
            <a:ext cx="2752437" cy="461665"/>
          </a:xfrm>
          <a:prstGeom prst="rect">
            <a:avLst/>
          </a:prstGeom>
        </p:spPr>
        <p:txBody>
          <a:bodyPr rIns="182880" anchor="b">
            <a:spAutoFit/>
          </a:bodyPr>
          <a:lst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2400" b="1" dirty="0"/>
              <a:t>Cost: Free</a:t>
            </a:r>
          </a:p>
        </p:txBody>
      </p:sp>
      <p:sp>
        <p:nvSpPr>
          <p:cNvPr id="7" name="Isosceles Triangle 93">
            <a:extLst>
              <a:ext uri="{FF2B5EF4-FFF2-40B4-BE49-F238E27FC236}">
                <a16:creationId xmlns:a16="http://schemas.microsoft.com/office/drawing/2014/main" id="{34ADCA27-5AAB-C94C-B4C0-D3D06FAB0450}"/>
              </a:ext>
            </a:extLst>
          </p:cNvPr>
          <p:cNvSpPr/>
          <p:nvPr/>
        </p:nvSpPr>
        <p:spPr>
          <a:xfrm rot="16200000">
            <a:off x="479743" y="1432501"/>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70B2463A-14D0-C347-B6CB-5DCDE55EBA6E}"/>
              </a:ext>
            </a:extLst>
          </p:cNvPr>
          <p:cNvSpPr/>
          <p:nvPr/>
        </p:nvSpPr>
        <p:spPr>
          <a:xfrm>
            <a:off x="526475" y="1200596"/>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Tree>
    <p:extLst>
      <p:ext uri="{BB962C8B-B14F-4D97-AF65-F5344CB8AC3E}">
        <p14:creationId xmlns:p14="http://schemas.microsoft.com/office/powerpoint/2010/main" val="93989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F5B75B-EB23-438C-B62C-783632FA3CD5}"/>
              </a:ext>
            </a:extLst>
          </p:cNvPr>
          <p:cNvSpPr>
            <a:spLocks noGrp="1"/>
          </p:cNvSpPr>
          <p:nvPr>
            <p:ph idx="1"/>
          </p:nvPr>
        </p:nvSpPr>
        <p:spPr>
          <a:xfrm>
            <a:off x="424879" y="1219201"/>
            <a:ext cx="4710544" cy="3633280"/>
          </a:xfrm>
        </p:spPr>
        <p:txBody>
          <a:bodyPr/>
          <a:lstStyle/>
          <a:p>
            <a:r>
              <a:rPr lang="en-US" dirty="0"/>
              <a:t>Welcome to the </a:t>
            </a:r>
            <a:br>
              <a:rPr lang="en-US" dirty="0"/>
            </a:br>
            <a:r>
              <a:rPr lang="en-US" dirty="0"/>
              <a:t>University of Tennessee’s</a:t>
            </a:r>
          </a:p>
          <a:p>
            <a:r>
              <a:rPr lang="en-US" dirty="0"/>
              <a:t>Haslam College of Business for Graduate and </a:t>
            </a:r>
            <a:r>
              <a:rPr lang="en-US" dirty="0">
                <a:solidFill>
                  <a:schemeClr val="bg1"/>
                </a:solidFill>
              </a:rPr>
              <a:t>Executive Education</a:t>
            </a:r>
          </a:p>
          <a:p>
            <a:endParaRPr lang="en-US" dirty="0"/>
          </a:p>
        </p:txBody>
      </p:sp>
      <p:grpSp>
        <p:nvGrpSpPr>
          <p:cNvPr id="9" name="Group 8">
            <a:extLst>
              <a:ext uri="{FF2B5EF4-FFF2-40B4-BE49-F238E27FC236}">
                <a16:creationId xmlns:a16="http://schemas.microsoft.com/office/drawing/2014/main" id="{8FB7C655-56F2-4FB8-AD58-17CF1DD1E3D3}"/>
              </a:ext>
            </a:extLst>
          </p:cNvPr>
          <p:cNvGrpSpPr/>
          <p:nvPr/>
        </p:nvGrpSpPr>
        <p:grpSpPr>
          <a:xfrm>
            <a:off x="5357089" y="878726"/>
            <a:ext cx="6520873" cy="4270643"/>
            <a:chOff x="1154544" y="182880"/>
            <a:chExt cx="9913045" cy="6492240"/>
          </a:xfrm>
        </p:grpSpPr>
        <p:pic>
          <p:nvPicPr>
            <p:cNvPr id="10" name="Picture 9">
              <a:extLst>
                <a:ext uri="{FF2B5EF4-FFF2-40B4-BE49-F238E27FC236}">
                  <a16:creationId xmlns:a16="http://schemas.microsoft.com/office/drawing/2014/main" id="{F07D26EF-9459-4150-BF9F-DC8204BC000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54544" y="182880"/>
              <a:ext cx="4941455" cy="6492240"/>
            </a:xfrm>
            <a:prstGeom prst="rect">
              <a:avLst/>
            </a:prstGeom>
          </p:spPr>
        </p:pic>
        <p:pic>
          <p:nvPicPr>
            <p:cNvPr id="11" name="Picture 10">
              <a:extLst>
                <a:ext uri="{FF2B5EF4-FFF2-40B4-BE49-F238E27FC236}">
                  <a16:creationId xmlns:a16="http://schemas.microsoft.com/office/drawing/2014/main" id="{843B3F43-47DD-4F93-B531-3EFAFCBE45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2" y="182880"/>
              <a:ext cx="4971587" cy="6492240"/>
            </a:xfrm>
            <a:prstGeom prst="rect">
              <a:avLst/>
            </a:prstGeom>
          </p:spPr>
        </p:pic>
      </p:grpSp>
      <p:pic>
        <p:nvPicPr>
          <p:cNvPr id="4" name="Picture 3">
            <a:extLst>
              <a:ext uri="{FF2B5EF4-FFF2-40B4-BE49-F238E27FC236}">
                <a16:creationId xmlns:a16="http://schemas.microsoft.com/office/drawing/2014/main" id="{BA6D86E3-4E79-48AF-8C2B-EE587D2E7DD0}"/>
              </a:ext>
            </a:extLst>
          </p:cNvPr>
          <p:cNvPicPr>
            <a:picLocks noChangeAspect="1"/>
          </p:cNvPicPr>
          <p:nvPr/>
        </p:nvPicPr>
        <p:blipFill>
          <a:blip r:embed="rId4"/>
          <a:stretch>
            <a:fillRect/>
          </a:stretch>
        </p:blipFill>
        <p:spPr>
          <a:xfrm>
            <a:off x="10485417" y="1129148"/>
            <a:ext cx="1143159" cy="909764"/>
          </a:xfrm>
          <a:prstGeom prst="rect">
            <a:avLst/>
          </a:prstGeom>
        </p:spPr>
      </p:pic>
    </p:spTree>
    <p:extLst>
      <p:ext uri="{BB962C8B-B14F-4D97-AF65-F5344CB8AC3E}">
        <p14:creationId xmlns:p14="http://schemas.microsoft.com/office/powerpoint/2010/main" val="8661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4B12FD-7581-4B88-B718-6BB0FCF637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86975" y="1976890"/>
            <a:ext cx="6217920" cy="2286049"/>
          </a:xfrm>
          <a:prstGeom prst="rect">
            <a:avLst/>
          </a:prstGeom>
        </p:spPr>
      </p:pic>
      <p:sp>
        <p:nvSpPr>
          <p:cNvPr id="5" name="Content Placeholder 4">
            <a:extLst>
              <a:ext uri="{FF2B5EF4-FFF2-40B4-BE49-F238E27FC236}">
                <a16:creationId xmlns:a16="http://schemas.microsoft.com/office/drawing/2014/main" id="{7D2D22FF-8FE1-4221-90D7-F809C2443AE8}"/>
              </a:ext>
            </a:extLst>
          </p:cNvPr>
          <p:cNvSpPr>
            <a:spLocks noGrp="1"/>
          </p:cNvSpPr>
          <p:nvPr>
            <p:ph sz="half" idx="1"/>
          </p:nvPr>
        </p:nvSpPr>
        <p:spPr/>
        <p:txBody>
          <a:bodyPr>
            <a:normAutofit/>
          </a:bodyPr>
          <a:lstStyle/>
          <a:p>
            <a:r>
              <a:rPr lang="en-US" sz="2000" dirty="0"/>
              <a:t>You’ve learned enough about what Vested is</a:t>
            </a:r>
          </a:p>
          <a:p>
            <a:r>
              <a:rPr lang="en-US" sz="2000" dirty="0"/>
              <a:t>You’ve completed a Sourcing Business Model Map and know it is a great option for your potential partnership </a:t>
            </a:r>
          </a:p>
          <a:p>
            <a:r>
              <a:rPr lang="en-US" sz="2000" dirty="0"/>
              <a:t>So what is next? </a:t>
            </a:r>
          </a:p>
          <a:p>
            <a:r>
              <a:rPr lang="en-US" sz="2000" dirty="0"/>
              <a:t>The </a:t>
            </a:r>
            <a:r>
              <a:rPr lang="en-US" sz="2000" b="1" i="1" dirty="0"/>
              <a:t>Getting Ready online course</a:t>
            </a:r>
            <a:r>
              <a:rPr lang="en-US" sz="2000" dirty="0"/>
              <a:t> is place to start your Vested journey </a:t>
            </a:r>
          </a:p>
          <a:p>
            <a:pPr lvl="1"/>
            <a:r>
              <a:rPr lang="en-US" sz="2000" dirty="0"/>
              <a:t>You will start the course with a quick readiness assessment</a:t>
            </a:r>
          </a:p>
          <a:p>
            <a:pPr lvl="1"/>
            <a:r>
              <a:rPr lang="en-US" sz="2000" dirty="0"/>
              <a:t>The course comes with 10 proven tools to help you close gaps in your readiness – including templates and resources to help you develop a project plan for your Vested initiative and determine who is best suited to be on your Deal Architect Team</a:t>
            </a:r>
          </a:p>
          <a:p>
            <a:endParaRPr lang="en-US" sz="2000" dirty="0"/>
          </a:p>
        </p:txBody>
      </p:sp>
      <p:sp>
        <p:nvSpPr>
          <p:cNvPr id="4" name="Title 3">
            <a:extLst>
              <a:ext uri="{FF2B5EF4-FFF2-40B4-BE49-F238E27FC236}">
                <a16:creationId xmlns:a16="http://schemas.microsoft.com/office/drawing/2014/main" id="{D5315874-FD10-4FF1-AE75-97D4F0F50B21}"/>
              </a:ext>
            </a:extLst>
          </p:cNvPr>
          <p:cNvSpPr>
            <a:spLocks noGrp="1"/>
          </p:cNvSpPr>
          <p:nvPr>
            <p:ph type="title"/>
          </p:nvPr>
        </p:nvSpPr>
        <p:spPr>
          <a:xfrm>
            <a:off x="2632538" y="179216"/>
            <a:ext cx="8887326" cy="782637"/>
          </a:xfrm>
        </p:spPr>
        <p:txBody>
          <a:bodyPr>
            <a:normAutofit/>
          </a:bodyPr>
          <a:lstStyle/>
          <a:p>
            <a:r>
              <a:rPr lang="en-US" b="1" i="1" dirty="0"/>
              <a:t>Getting Ready For Your Vested Journey </a:t>
            </a:r>
            <a:r>
              <a:rPr lang="en-US" i="1" dirty="0"/>
              <a:t>(online)</a:t>
            </a:r>
          </a:p>
        </p:txBody>
      </p:sp>
      <p:sp>
        <p:nvSpPr>
          <p:cNvPr id="6" name="Arrow: Chevron 10">
            <a:extLst>
              <a:ext uri="{FF2B5EF4-FFF2-40B4-BE49-F238E27FC236}">
                <a16:creationId xmlns:a16="http://schemas.microsoft.com/office/drawing/2014/main" id="{CB02DB65-8477-EE4D-A45E-B367CF47062A}"/>
              </a:ext>
            </a:extLst>
          </p:cNvPr>
          <p:cNvSpPr/>
          <p:nvPr/>
        </p:nvSpPr>
        <p:spPr>
          <a:xfrm>
            <a:off x="672136" y="34286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7" name="Rectangle 6">
            <a:extLst>
              <a:ext uri="{FF2B5EF4-FFF2-40B4-BE49-F238E27FC236}">
                <a16:creationId xmlns:a16="http://schemas.microsoft.com/office/drawing/2014/main" id="{B6FA80B0-6EA7-2242-B5A2-DAE45A4B4140}"/>
              </a:ext>
            </a:extLst>
          </p:cNvPr>
          <p:cNvSpPr/>
          <p:nvPr/>
        </p:nvSpPr>
        <p:spPr>
          <a:xfrm>
            <a:off x="6502117" y="4244467"/>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96077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DA3C16A-C573-4B01-A412-EB8DA6F59912}"/>
              </a:ext>
            </a:extLst>
          </p:cNvPr>
          <p:cNvSpPr>
            <a:spLocks noGrp="1"/>
          </p:cNvSpPr>
          <p:nvPr>
            <p:ph sz="half" idx="2"/>
          </p:nvPr>
        </p:nvSpPr>
        <p:spPr>
          <a:xfrm>
            <a:off x="5994400" y="1188721"/>
            <a:ext cx="5588000" cy="5002679"/>
          </a:xfrm>
        </p:spPr>
        <p:txBody>
          <a:bodyPr>
            <a:noAutofit/>
          </a:bodyPr>
          <a:lstStyle/>
          <a:p>
            <a:pPr marL="0" indent="0">
              <a:buNone/>
            </a:pPr>
            <a:r>
              <a:rPr lang="en-US" sz="2000" dirty="0">
                <a:solidFill>
                  <a:schemeClr val="tx1"/>
                </a:solidFill>
              </a:rPr>
              <a:t>The </a:t>
            </a:r>
            <a:r>
              <a:rPr lang="en-US" sz="2000" b="1" i="1" dirty="0">
                <a:solidFill>
                  <a:schemeClr val="tx1"/>
                </a:solidFill>
              </a:rPr>
              <a:t>Getting Ready</a:t>
            </a:r>
            <a:r>
              <a:rPr lang="en-US" sz="2000" b="1" dirty="0">
                <a:solidFill>
                  <a:schemeClr val="tx1"/>
                </a:solidFill>
              </a:rPr>
              <a:t> </a:t>
            </a:r>
            <a:r>
              <a:rPr lang="en-US" sz="2000" dirty="0">
                <a:solidFill>
                  <a:schemeClr val="tx1"/>
                </a:solidFill>
              </a:rPr>
              <a:t>online course consists of twelve self-paced video topics – each 20 minutes or less </a:t>
            </a:r>
          </a:p>
          <a:p>
            <a:r>
              <a:rPr lang="en-US" sz="2000" dirty="0">
                <a:solidFill>
                  <a:schemeClr val="tx1"/>
                </a:solidFill>
              </a:rPr>
              <a:t>In this </a:t>
            </a:r>
            <a:r>
              <a:rPr lang="en-US" sz="2000" b="1" i="1" dirty="0">
                <a:solidFill>
                  <a:schemeClr val="tx1"/>
                </a:solidFill>
              </a:rPr>
              <a:t>online course </a:t>
            </a:r>
            <a:r>
              <a:rPr lang="en-US" sz="2000" dirty="0">
                <a:solidFill>
                  <a:schemeClr val="tx1"/>
                </a:solidFill>
              </a:rPr>
              <a:t>you will understand the five key ”Readiness” factors that lay the foundation for a successful Vested journey, and complete a Readiness Self-Assessment to gauge your Readiness to kick off your Vested journey</a:t>
            </a:r>
          </a:p>
          <a:p>
            <a:r>
              <a:rPr lang="en-US" sz="2000" dirty="0">
                <a:solidFill>
                  <a:schemeClr val="tx1"/>
                </a:solidFill>
              </a:rPr>
              <a:t>You will learn how to use resources and tools to help you close any gaps you have in Readiness before you start your Vested journey</a:t>
            </a:r>
          </a:p>
          <a:p>
            <a:r>
              <a:rPr lang="en-US" sz="2000" dirty="0">
                <a:solidFill>
                  <a:schemeClr val="tx1"/>
                </a:solidFill>
              </a:rPr>
              <a:t>You will also learn from common pitfalls others have experienced so you can avoid similar mistakes</a:t>
            </a:r>
          </a:p>
          <a:p>
            <a:endParaRPr lang="en-US" sz="2000" dirty="0">
              <a:solidFill>
                <a:schemeClr val="tx1"/>
              </a:solidFill>
            </a:endParaRPr>
          </a:p>
        </p:txBody>
      </p:sp>
      <p:sp>
        <p:nvSpPr>
          <p:cNvPr id="4" name="Title 3">
            <a:extLst>
              <a:ext uri="{FF2B5EF4-FFF2-40B4-BE49-F238E27FC236}">
                <a16:creationId xmlns:a16="http://schemas.microsoft.com/office/drawing/2014/main" id="{F61557F3-49E8-4D91-AFBB-2CB39672082F}"/>
              </a:ext>
            </a:extLst>
          </p:cNvPr>
          <p:cNvSpPr>
            <a:spLocks noGrp="1"/>
          </p:cNvSpPr>
          <p:nvPr>
            <p:ph type="title"/>
          </p:nvPr>
        </p:nvSpPr>
        <p:spPr/>
        <p:txBody>
          <a:bodyPr/>
          <a:lstStyle/>
          <a:p>
            <a:r>
              <a:rPr lang="en-US" dirty="0"/>
              <a:t>What You Will Learn…</a:t>
            </a:r>
          </a:p>
        </p:txBody>
      </p:sp>
      <p:sp>
        <p:nvSpPr>
          <p:cNvPr id="9" name="Rectangle 8">
            <a:extLst>
              <a:ext uri="{FF2B5EF4-FFF2-40B4-BE49-F238E27FC236}">
                <a16:creationId xmlns:a16="http://schemas.microsoft.com/office/drawing/2014/main" id="{C2CB42FE-A579-47B2-8683-F0DFF12CEADB}"/>
              </a:ext>
            </a:extLst>
          </p:cNvPr>
          <p:cNvSpPr/>
          <p:nvPr/>
        </p:nvSpPr>
        <p:spPr>
          <a:xfrm>
            <a:off x="908982" y="6277739"/>
            <a:ext cx="1584665" cy="400110"/>
          </a:xfrm>
          <a:prstGeom prst="rect">
            <a:avLst/>
          </a:prstGeom>
        </p:spPr>
        <p:txBody>
          <a:bodyPr wrap="none">
            <a:spAutoFit/>
          </a:bodyPr>
          <a:lstStyle/>
          <a:p>
            <a:r>
              <a:rPr lang="en-US" sz="2000" b="1" i="1" dirty="0"/>
              <a:t>Register </a:t>
            </a:r>
            <a:r>
              <a:rPr lang="en-US" sz="2000" b="1" i="1" dirty="0">
                <a:hlinkClick r:id="rId2"/>
              </a:rPr>
              <a:t>here</a:t>
            </a:r>
            <a:endParaRPr lang="en-US" sz="2000" dirty="0"/>
          </a:p>
        </p:txBody>
      </p:sp>
      <p:graphicFrame>
        <p:nvGraphicFramePr>
          <p:cNvPr id="10" name="Table 9">
            <a:extLst>
              <a:ext uri="{FF2B5EF4-FFF2-40B4-BE49-F238E27FC236}">
                <a16:creationId xmlns:a16="http://schemas.microsoft.com/office/drawing/2014/main" id="{7C2B4E21-1514-48B3-A12C-82000D6B869A}"/>
              </a:ext>
            </a:extLst>
          </p:cNvPr>
          <p:cNvGraphicFramePr>
            <a:graphicFrameLocks noGrp="1"/>
          </p:cNvGraphicFramePr>
          <p:nvPr>
            <p:extLst>
              <p:ext uri="{D42A27DB-BD31-4B8C-83A1-F6EECF244321}">
                <p14:modId xmlns:p14="http://schemas.microsoft.com/office/powerpoint/2010/main" val="3712815672"/>
              </p:ext>
            </p:extLst>
          </p:nvPr>
        </p:nvGraphicFramePr>
        <p:xfrm>
          <a:off x="609600" y="1188721"/>
          <a:ext cx="5135418" cy="4053840"/>
        </p:xfrm>
        <a:graphic>
          <a:graphicData uri="http://schemas.openxmlformats.org/drawingml/2006/table">
            <a:tbl>
              <a:tblPr firstRow="1" bandRow="1">
                <a:tableStyleId>{17292A2E-F333-43FB-9621-5CBBE7FDCDCB}</a:tableStyleId>
              </a:tblPr>
              <a:tblGrid>
                <a:gridCol w="1089970">
                  <a:extLst>
                    <a:ext uri="{9D8B030D-6E8A-4147-A177-3AD203B41FA5}">
                      <a16:colId xmlns:a16="http://schemas.microsoft.com/office/drawing/2014/main" val="20000"/>
                    </a:ext>
                  </a:extLst>
                </a:gridCol>
                <a:gridCol w="4045448">
                  <a:extLst>
                    <a:ext uri="{9D8B030D-6E8A-4147-A177-3AD203B41FA5}">
                      <a16:colId xmlns:a16="http://schemas.microsoft.com/office/drawing/2014/main" val="20001"/>
                    </a:ext>
                  </a:extLst>
                </a:gridCol>
              </a:tblGrid>
              <a:tr h="221371">
                <a:tc gridSpan="2">
                  <a:txBody>
                    <a:bodyPr/>
                    <a:lstStyle/>
                    <a:p>
                      <a:pPr algn="ctr"/>
                      <a:r>
                        <a:rPr lang="en-US" sz="2000" dirty="0"/>
                        <a:t>Getting Ready For Your Vested Journey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C00"/>
                    </a:solidFill>
                  </a:tcPr>
                </a:tc>
                <a:tc hMerge="1">
                  <a:txBody>
                    <a:bodyPr/>
                    <a:lstStyle/>
                    <a:p>
                      <a:pPr algn="ctr"/>
                      <a:endParaRPr lang="en-US" sz="1400" dirty="0"/>
                    </a:p>
                  </a:txBody>
                  <a:tcPr anchor="ctr">
                    <a:solidFill>
                      <a:srgbClr val="F77C00"/>
                    </a:solidFill>
                  </a:tcPr>
                </a:tc>
                <a:extLst>
                  <a:ext uri="{0D108BD9-81ED-4DB2-BD59-A6C34878D82A}">
                    <a16:rowId xmlns:a16="http://schemas.microsoft.com/office/drawing/2014/main" val="10000"/>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Intro</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Getting the Most From This Course</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1</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Readiness Factors and Pitfalls</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82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2</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Completing a Readiness Assessment</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5453123"/>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3</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Closing Gaps – Stakeholder Analysis</a:t>
                      </a:r>
                      <a:endParaRPr lang="en-US" sz="14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1240660"/>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4</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Closing Gaps – Vested Knowledge Base</a:t>
                      </a:r>
                      <a:endParaRPr lang="en-US" sz="14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68952"/>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5</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Closing Gaps – Champions </a:t>
                      </a:r>
                      <a:endParaRPr lang="en-US" sz="14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600551"/>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6</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Closing Gaps – Organizational Alignment</a:t>
                      </a:r>
                      <a:endParaRPr lang="en-US" sz="14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9498807"/>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7</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Closing Gaps – Guardrails </a:t>
                      </a:r>
                      <a:endParaRPr lang="en-US" sz="14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91116"/>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8</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Building Your Team</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442672"/>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9</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Establishing a Steering Committee</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3706339"/>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10</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Tips for Success – Structured Process</a:t>
                      </a: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008263"/>
                  </a:ext>
                </a:extLst>
              </a:tr>
              <a:tr h="168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Topic 11</a:t>
                      </a:r>
                    </a:p>
                  </a:txBody>
                  <a:tcPr anchor="ctr">
                    <a:lnL w="28575" cap="flat" cmpd="sng" algn="ctr">
                      <a:solidFill>
                        <a:schemeClr val="tx1"/>
                      </a:solid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Planning Your Initiative</a:t>
                      </a:r>
                      <a:endParaRPr lang="en-US" sz="14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5C5C5C"/>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C2FB959B-9D9E-4583-B7F7-630F76F899A7}"/>
              </a:ext>
            </a:extLst>
          </p:cNvPr>
          <p:cNvSpPr txBox="1">
            <a:spLocks/>
          </p:cNvSpPr>
          <p:nvPr/>
        </p:nvSpPr>
        <p:spPr>
          <a:xfrm>
            <a:off x="9444925" y="5762509"/>
            <a:ext cx="2752437" cy="461665"/>
          </a:xfrm>
          <a:prstGeom prst="rect">
            <a:avLst/>
          </a:prstGeom>
        </p:spPr>
        <p:txBody>
          <a:bodyPr rIns="182880" anchor="b">
            <a:spAutoFit/>
          </a:bodyPr>
          <a:lst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2400" b="1" dirty="0"/>
              <a:t>Cost: Free</a:t>
            </a:r>
          </a:p>
        </p:txBody>
      </p:sp>
      <p:sp>
        <p:nvSpPr>
          <p:cNvPr id="8" name="Isosceles Triangle 93">
            <a:extLst>
              <a:ext uri="{FF2B5EF4-FFF2-40B4-BE49-F238E27FC236}">
                <a16:creationId xmlns:a16="http://schemas.microsoft.com/office/drawing/2014/main" id="{0A97F144-8C48-284D-BF10-EC1780B6B374}"/>
              </a:ext>
            </a:extLst>
          </p:cNvPr>
          <p:cNvSpPr/>
          <p:nvPr/>
        </p:nvSpPr>
        <p:spPr>
          <a:xfrm rot="16200000">
            <a:off x="467868" y="1218747"/>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FDAF072-EC73-8D4E-8E00-A1DD27F3CDFE}"/>
              </a:ext>
            </a:extLst>
          </p:cNvPr>
          <p:cNvSpPr/>
          <p:nvPr/>
        </p:nvSpPr>
        <p:spPr>
          <a:xfrm>
            <a:off x="514600" y="986842"/>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Tree>
    <p:extLst>
      <p:ext uri="{BB962C8B-B14F-4D97-AF65-F5344CB8AC3E}">
        <p14:creationId xmlns:p14="http://schemas.microsoft.com/office/powerpoint/2010/main" val="16484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67929C-B37B-40FC-8EED-C78C899AB4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6963" y="1637019"/>
            <a:ext cx="6217920" cy="2939685"/>
          </a:xfrm>
          <a:prstGeom prst="rect">
            <a:avLst/>
          </a:prstGeom>
        </p:spPr>
      </p:pic>
      <p:sp>
        <p:nvSpPr>
          <p:cNvPr id="2" name="Content Placeholder 1">
            <a:extLst>
              <a:ext uri="{FF2B5EF4-FFF2-40B4-BE49-F238E27FC236}">
                <a16:creationId xmlns:a16="http://schemas.microsoft.com/office/drawing/2014/main" id="{1DBA91AC-A752-4054-92E7-3D15033BA084}"/>
              </a:ext>
            </a:extLst>
          </p:cNvPr>
          <p:cNvSpPr>
            <a:spLocks noGrp="1"/>
          </p:cNvSpPr>
          <p:nvPr>
            <p:ph sz="half" idx="1"/>
          </p:nvPr>
        </p:nvSpPr>
        <p:spPr>
          <a:xfrm>
            <a:off x="609600" y="1188721"/>
            <a:ext cx="4950691" cy="5002679"/>
          </a:xfrm>
        </p:spPr>
        <p:txBody>
          <a:bodyPr>
            <a:normAutofit/>
          </a:bodyPr>
          <a:lstStyle/>
          <a:p>
            <a:r>
              <a:rPr lang="en-US" sz="2000" dirty="0"/>
              <a:t>Not everyone can come to the University of Tennessee.  And organizations typically develop agreements with their business partner at a pace that is unique for them.   </a:t>
            </a:r>
          </a:p>
          <a:p>
            <a:r>
              <a:rPr lang="en-US" sz="2000" dirty="0"/>
              <a:t>For this reason we’ve created a unique </a:t>
            </a:r>
            <a:r>
              <a:rPr lang="en-US" sz="2000" b="1" i="1" dirty="0"/>
              <a:t>Creating a Vested Agreement online course </a:t>
            </a:r>
            <a:r>
              <a:rPr lang="en-US" sz="2000" dirty="0"/>
              <a:t>and comprehensive Vested Toolkit</a:t>
            </a:r>
            <a:r>
              <a:rPr lang="en-US" sz="2000" baseline="30000" dirty="0"/>
              <a:t>®</a:t>
            </a:r>
            <a:r>
              <a:rPr lang="en-US" sz="2000" dirty="0"/>
              <a:t> you can use to help you to physically create an actual Vested agreement – regardless of your location </a:t>
            </a:r>
          </a:p>
          <a:p>
            <a:r>
              <a:rPr lang="en-US" sz="2000" dirty="0"/>
              <a:t>Whether you are developing a contract for a new relationship, or restructuring an existing agreement, this course is a must-have resource that is your roadmap to creating your own Vested Agreement   </a:t>
            </a:r>
          </a:p>
          <a:p>
            <a:endParaRPr lang="en-US" sz="2000" dirty="0"/>
          </a:p>
        </p:txBody>
      </p:sp>
      <p:sp>
        <p:nvSpPr>
          <p:cNvPr id="9" name="Title 3"/>
          <p:cNvSpPr>
            <a:spLocks noGrp="1"/>
          </p:cNvSpPr>
          <p:nvPr>
            <p:ph type="title"/>
          </p:nvPr>
        </p:nvSpPr>
        <p:spPr>
          <a:xfrm>
            <a:off x="2632538" y="185851"/>
            <a:ext cx="8887326" cy="782637"/>
          </a:xfrm>
        </p:spPr>
        <p:txBody>
          <a:bodyPr>
            <a:noAutofit/>
          </a:bodyPr>
          <a:lstStyle/>
          <a:p>
            <a:r>
              <a:rPr lang="en-US" b="1" i="1" dirty="0"/>
              <a:t>Creating A Vested Agreement</a:t>
            </a:r>
            <a:r>
              <a:rPr lang="en-US" i="1" dirty="0"/>
              <a:t> (online)</a:t>
            </a:r>
          </a:p>
        </p:txBody>
      </p:sp>
      <p:sp>
        <p:nvSpPr>
          <p:cNvPr id="4" name="Rectangle 3"/>
          <p:cNvSpPr/>
          <p:nvPr/>
        </p:nvSpPr>
        <p:spPr>
          <a:xfrm>
            <a:off x="762661" y="6255162"/>
            <a:ext cx="8690098" cy="640240"/>
          </a:xfrm>
          <a:prstGeom prst="rect">
            <a:avLst/>
          </a:prstGeom>
        </p:spPr>
        <p:txBody>
          <a:bodyPr wrap="square">
            <a:spAutoFit/>
          </a:bodyPr>
          <a:lstStyle/>
          <a:p>
            <a:pPr>
              <a:lnSpc>
                <a:spcPts val="1420"/>
              </a:lnSpc>
            </a:pPr>
            <a:r>
              <a:rPr lang="en-US" sz="1600" i="1" dirty="0">
                <a:solidFill>
                  <a:schemeClr val="accent1"/>
                </a:solidFill>
              </a:rPr>
              <a:t>We have had individuals and organizations that want to use the course for educational purposes only and do not intend to create a Vested Agreement.   The course can be repeated at no additional cost for up to one year when the individual/organization is ready to complete an actual Vested Agreement.</a:t>
            </a:r>
          </a:p>
        </p:txBody>
      </p:sp>
      <p:sp>
        <p:nvSpPr>
          <p:cNvPr id="6" name="Arrow: Chevron 10">
            <a:extLst>
              <a:ext uri="{FF2B5EF4-FFF2-40B4-BE49-F238E27FC236}">
                <a16:creationId xmlns:a16="http://schemas.microsoft.com/office/drawing/2014/main" id="{53CC3637-8C4C-1C4B-A58E-D3A6F1C84D88}"/>
              </a:ext>
            </a:extLst>
          </p:cNvPr>
          <p:cNvSpPr/>
          <p:nvPr/>
        </p:nvSpPr>
        <p:spPr>
          <a:xfrm>
            <a:off x="672136" y="34286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7" name="Rectangle 6">
            <a:extLst>
              <a:ext uri="{FF2B5EF4-FFF2-40B4-BE49-F238E27FC236}">
                <a16:creationId xmlns:a16="http://schemas.microsoft.com/office/drawing/2014/main" id="{262D8226-61B2-7F4A-A25C-5BBD350FB754}"/>
              </a:ext>
            </a:extLst>
          </p:cNvPr>
          <p:cNvSpPr/>
          <p:nvPr/>
        </p:nvSpPr>
        <p:spPr>
          <a:xfrm>
            <a:off x="6346952" y="4618009"/>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16005241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43ED19FB-13D6-4B0B-88D9-309878A9C78F}"/>
              </a:ext>
            </a:extLst>
          </p:cNvPr>
          <p:cNvSpPr>
            <a:spLocks noGrp="1"/>
          </p:cNvSpPr>
          <p:nvPr>
            <p:ph idx="1"/>
          </p:nvPr>
        </p:nvSpPr>
        <p:spPr>
          <a:xfrm>
            <a:off x="609600" y="1062185"/>
            <a:ext cx="10972800" cy="4985561"/>
          </a:xfrm>
        </p:spPr>
        <p:txBody>
          <a:bodyPr>
            <a:normAutofit/>
          </a:bodyPr>
          <a:lstStyle/>
          <a:p>
            <a:r>
              <a:rPr lang="en-US" sz="2000" dirty="0"/>
              <a:t>The </a:t>
            </a:r>
            <a:r>
              <a:rPr lang="en-US" sz="2000" b="1" i="1" dirty="0"/>
              <a:t>Creating a Vested Agreement </a:t>
            </a:r>
            <a:r>
              <a:rPr lang="en-US" sz="2000" dirty="0"/>
              <a:t>course is designed to help you and your partner (e.g., customer, supplier, non-profit alliance partner) jointly develop a Vested Agreement</a:t>
            </a:r>
          </a:p>
          <a:p>
            <a:pPr lvl="1"/>
            <a:r>
              <a:rPr lang="en-US" sz="1800" dirty="0"/>
              <a:t>The course consists of Seven Course Modules, with one Module dedicated to each of the Five Rules</a:t>
            </a:r>
          </a:p>
          <a:p>
            <a:pPr lvl="1"/>
            <a:r>
              <a:rPr lang="en-US" sz="1800" dirty="0"/>
              <a:t>Each Module includes several short (20 minutes or less) “Topics” where you will learn how to put the Vested theory into practice</a:t>
            </a:r>
          </a:p>
          <a:p>
            <a:pPr lvl="1"/>
            <a:endParaRPr lang="en-US" sz="1800" dirty="0"/>
          </a:p>
          <a:p>
            <a:pPr lvl="1"/>
            <a:endParaRPr lang="en-US" sz="1800" dirty="0"/>
          </a:p>
          <a:p>
            <a:pPr lvl="1"/>
            <a:endParaRPr lang="en-US" sz="1800" dirty="0"/>
          </a:p>
          <a:p>
            <a:endParaRPr lang="en-US" sz="2000" dirty="0"/>
          </a:p>
          <a:p>
            <a:r>
              <a:rPr lang="en-US" sz="2000" dirty="0"/>
              <a:t>The course includes a comprehensive Vested Toolkit® that accompanies each module; when completed – you will create the physical deliverables and contractual schedules of your own Vested Agreement </a:t>
            </a:r>
          </a:p>
          <a:p>
            <a:r>
              <a:rPr lang="en-US" sz="2000" dirty="0"/>
              <a:t>Ideally, all partners involved will take this course as a joint “deal architect team” and complete the work jointly using the Vested Toolkit provided</a:t>
            </a:r>
          </a:p>
          <a:p>
            <a:endParaRPr lang="en-US" sz="2000" dirty="0"/>
          </a:p>
        </p:txBody>
      </p:sp>
      <p:sp>
        <p:nvSpPr>
          <p:cNvPr id="9" name="Title 7"/>
          <p:cNvSpPr>
            <a:spLocks noGrp="1"/>
          </p:cNvSpPr>
          <p:nvPr>
            <p:ph type="title"/>
          </p:nvPr>
        </p:nvSpPr>
        <p:spPr/>
        <p:txBody>
          <a:bodyPr/>
          <a:lstStyle/>
          <a:p>
            <a:r>
              <a:rPr lang="en-US" dirty="0"/>
              <a:t>What You Will Learn…</a:t>
            </a:r>
          </a:p>
        </p:txBody>
      </p:sp>
      <p:sp>
        <p:nvSpPr>
          <p:cNvPr id="10" name="Rectangle: Rounded Corners 9">
            <a:extLst>
              <a:ext uri="{FF2B5EF4-FFF2-40B4-BE49-F238E27FC236}">
                <a16:creationId xmlns:a16="http://schemas.microsoft.com/office/drawing/2014/main" id="{C7B85388-0E12-492C-9E19-B512F3AE7AE7}"/>
              </a:ext>
            </a:extLst>
          </p:cNvPr>
          <p:cNvSpPr/>
          <p:nvPr/>
        </p:nvSpPr>
        <p:spPr>
          <a:xfrm>
            <a:off x="1457441" y="2912162"/>
            <a:ext cx="1342491" cy="958693"/>
          </a:xfrm>
          <a:prstGeom prst="roundRect">
            <a:avLst>
              <a:gd name="adj" fmla="val 10122"/>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LAYING THE FOUNDATION</a:t>
            </a:r>
          </a:p>
        </p:txBody>
      </p:sp>
      <p:sp>
        <p:nvSpPr>
          <p:cNvPr id="11" name="Rectangle: Rounded Corners 10">
            <a:extLst>
              <a:ext uri="{FF2B5EF4-FFF2-40B4-BE49-F238E27FC236}">
                <a16:creationId xmlns:a16="http://schemas.microsoft.com/office/drawing/2014/main" id="{FA1B86C6-D46B-4B1D-94AD-D021D9029C78}"/>
              </a:ext>
            </a:extLst>
          </p:cNvPr>
          <p:cNvSpPr/>
          <p:nvPr/>
        </p:nvSpPr>
        <p:spPr>
          <a:xfrm>
            <a:off x="10084116" y="2912162"/>
            <a:ext cx="1342491" cy="958693"/>
          </a:xfrm>
          <a:prstGeom prst="roundRect">
            <a:avLst>
              <a:gd name="adj" fmla="val 10122"/>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LIVING INTO THE AGREEMENT</a:t>
            </a:r>
          </a:p>
        </p:txBody>
      </p:sp>
      <p:grpSp>
        <p:nvGrpSpPr>
          <p:cNvPr id="12" name="Group 11">
            <a:extLst>
              <a:ext uri="{FF2B5EF4-FFF2-40B4-BE49-F238E27FC236}">
                <a16:creationId xmlns:a16="http://schemas.microsoft.com/office/drawing/2014/main" id="{929495C3-6926-4077-B851-4709EBF1FD9A}"/>
              </a:ext>
            </a:extLst>
          </p:cNvPr>
          <p:cNvGrpSpPr/>
          <p:nvPr/>
        </p:nvGrpSpPr>
        <p:grpSpPr>
          <a:xfrm>
            <a:off x="2863676" y="2706893"/>
            <a:ext cx="1380344" cy="1173293"/>
            <a:chOff x="385970" y="3411272"/>
            <a:chExt cx="1920240" cy="1645920"/>
          </a:xfrm>
          <a:solidFill>
            <a:schemeClr val="accent1"/>
          </a:solidFill>
        </p:grpSpPr>
        <p:sp>
          <p:nvSpPr>
            <p:cNvPr id="13" name="Rectangle: Rounded Corners 12">
              <a:extLst>
                <a:ext uri="{FF2B5EF4-FFF2-40B4-BE49-F238E27FC236}">
                  <a16:creationId xmlns:a16="http://schemas.microsoft.com/office/drawing/2014/main" id="{1B607F62-BD1E-442B-B7ED-4A39F98852F3}"/>
                </a:ext>
              </a:extLst>
            </p:cNvPr>
            <p:cNvSpPr/>
            <p:nvPr/>
          </p:nvSpPr>
          <p:spPr>
            <a:xfrm>
              <a:off x="385970" y="3685592"/>
              <a:ext cx="1920240" cy="1371600"/>
            </a:xfrm>
            <a:prstGeom prst="roundRect">
              <a:avLst>
                <a:gd name="adj" fmla="val 11225"/>
              </a:avLst>
            </a:prstGeom>
            <a:grpFill/>
            <a:ln w="12700">
              <a:noFill/>
            </a:ln>
            <a:effectLst/>
          </p:spPr>
          <p:style>
            <a:lnRef idx="2">
              <a:schemeClr val="accent1"/>
            </a:lnRef>
            <a:fillRef idx="0">
              <a:schemeClr val="accent1"/>
            </a:fillRef>
            <a:effectRef idx="1">
              <a:schemeClr val="accent1"/>
            </a:effectRef>
            <a:fontRef idx="minor">
              <a:schemeClr val="tx1"/>
            </a:fontRef>
          </p:style>
          <p:txBody>
            <a:bodyPr tIns="274320" rtlCol="0" anchor="ctr"/>
            <a:lstStyle/>
            <a:p>
              <a:pPr algn="ctr"/>
              <a:r>
                <a:rPr lang="en-US" sz="1050" b="1" dirty="0">
                  <a:solidFill>
                    <a:schemeClr val="bg1"/>
                  </a:solidFill>
                </a:rPr>
                <a:t>OUTCOME-BASED VS. TRANSACTION-BASED BUSINESS MODEL</a:t>
              </a:r>
            </a:p>
          </p:txBody>
        </p:sp>
        <p:sp>
          <p:nvSpPr>
            <p:cNvPr id="14" name="Oval 13">
              <a:extLst>
                <a:ext uri="{FF2B5EF4-FFF2-40B4-BE49-F238E27FC236}">
                  <a16:creationId xmlns:a16="http://schemas.microsoft.com/office/drawing/2014/main" id="{4CAE5CCD-7D15-420F-A345-0C58689F3A7B}"/>
                </a:ext>
              </a:extLst>
            </p:cNvPr>
            <p:cNvSpPr/>
            <p:nvPr/>
          </p:nvSpPr>
          <p:spPr>
            <a:xfrm>
              <a:off x="1071770" y="3411272"/>
              <a:ext cx="548640" cy="548640"/>
            </a:xfrm>
            <a:prstGeom prst="ellipse">
              <a:avLst/>
            </a:prstGeom>
            <a:solidFill>
              <a:schemeClr val="bg1">
                <a:lumMod val="50000"/>
              </a:schemeClr>
            </a:solidFill>
            <a:ln w="571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1</a:t>
              </a:r>
            </a:p>
          </p:txBody>
        </p:sp>
      </p:grpSp>
      <p:grpSp>
        <p:nvGrpSpPr>
          <p:cNvPr id="15" name="Group 14">
            <a:extLst>
              <a:ext uri="{FF2B5EF4-FFF2-40B4-BE49-F238E27FC236}">
                <a16:creationId xmlns:a16="http://schemas.microsoft.com/office/drawing/2014/main" id="{57C5E2DF-C03E-4C9A-A433-018CDE3F301F}"/>
              </a:ext>
            </a:extLst>
          </p:cNvPr>
          <p:cNvGrpSpPr/>
          <p:nvPr/>
        </p:nvGrpSpPr>
        <p:grpSpPr>
          <a:xfrm>
            <a:off x="4307764" y="2706893"/>
            <a:ext cx="1380344" cy="1173293"/>
            <a:chOff x="385970" y="3411272"/>
            <a:chExt cx="1920240" cy="1645920"/>
          </a:xfrm>
          <a:solidFill>
            <a:schemeClr val="accent1"/>
          </a:solidFill>
        </p:grpSpPr>
        <p:sp>
          <p:nvSpPr>
            <p:cNvPr id="16" name="Rectangle: Rounded Corners 15">
              <a:extLst>
                <a:ext uri="{FF2B5EF4-FFF2-40B4-BE49-F238E27FC236}">
                  <a16:creationId xmlns:a16="http://schemas.microsoft.com/office/drawing/2014/main" id="{DD4B693D-3F7C-4E23-AB35-4D8D5D3BAD54}"/>
                </a:ext>
              </a:extLst>
            </p:cNvPr>
            <p:cNvSpPr/>
            <p:nvPr/>
          </p:nvSpPr>
          <p:spPr>
            <a:xfrm>
              <a:off x="385970" y="3685592"/>
              <a:ext cx="1920240" cy="1371600"/>
            </a:xfrm>
            <a:prstGeom prst="roundRect">
              <a:avLst>
                <a:gd name="adj" fmla="val 12585"/>
              </a:avLst>
            </a:prstGeom>
            <a:grpFill/>
            <a:ln w="12700">
              <a:noFill/>
            </a:ln>
            <a:effectLst/>
          </p:spPr>
          <p:style>
            <a:lnRef idx="2">
              <a:schemeClr val="accent1"/>
            </a:lnRef>
            <a:fillRef idx="0">
              <a:schemeClr val="accent1"/>
            </a:fillRef>
            <a:effectRef idx="1">
              <a:schemeClr val="accent1"/>
            </a:effectRef>
            <a:fontRef idx="minor">
              <a:schemeClr val="tx1"/>
            </a:fontRef>
          </p:style>
          <p:txBody>
            <a:bodyPr tIns="274320" rtlCol="0" anchor="ctr"/>
            <a:lstStyle/>
            <a:p>
              <a:pPr algn="ctr"/>
              <a:r>
                <a:rPr lang="en-US" sz="1050" b="1" dirty="0">
                  <a:solidFill>
                    <a:schemeClr val="bg1"/>
                  </a:solidFill>
                </a:rPr>
                <a:t>FOCUSES ON </a:t>
              </a:r>
            </a:p>
            <a:p>
              <a:pPr algn="ctr"/>
              <a:r>
                <a:rPr lang="en-US" sz="1050" b="1" dirty="0">
                  <a:solidFill>
                    <a:schemeClr val="bg1"/>
                  </a:solidFill>
                </a:rPr>
                <a:t>THE WHAT </a:t>
              </a:r>
            </a:p>
            <a:p>
              <a:pPr algn="ctr"/>
              <a:r>
                <a:rPr lang="en-US" sz="1050" b="1" dirty="0">
                  <a:solidFill>
                    <a:schemeClr val="bg1"/>
                  </a:solidFill>
                </a:rPr>
                <a:t>NOT THE HOW</a:t>
              </a:r>
            </a:p>
          </p:txBody>
        </p:sp>
        <p:sp>
          <p:nvSpPr>
            <p:cNvPr id="17" name="Oval 16">
              <a:extLst>
                <a:ext uri="{FF2B5EF4-FFF2-40B4-BE49-F238E27FC236}">
                  <a16:creationId xmlns:a16="http://schemas.microsoft.com/office/drawing/2014/main" id="{4E55F63E-802B-4DDA-9C3E-ACBE92F6681D}"/>
                </a:ext>
              </a:extLst>
            </p:cNvPr>
            <p:cNvSpPr/>
            <p:nvPr/>
          </p:nvSpPr>
          <p:spPr>
            <a:xfrm>
              <a:off x="1071770" y="3411272"/>
              <a:ext cx="548640" cy="548640"/>
            </a:xfrm>
            <a:prstGeom prst="ellipse">
              <a:avLst/>
            </a:prstGeom>
            <a:solidFill>
              <a:schemeClr val="bg1">
                <a:lumMod val="50000"/>
              </a:schemeClr>
            </a:solidFill>
            <a:ln w="571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2</a:t>
              </a:r>
            </a:p>
          </p:txBody>
        </p:sp>
      </p:grpSp>
      <p:grpSp>
        <p:nvGrpSpPr>
          <p:cNvPr id="18" name="Group 17">
            <a:extLst>
              <a:ext uri="{FF2B5EF4-FFF2-40B4-BE49-F238E27FC236}">
                <a16:creationId xmlns:a16="http://schemas.microsoft.com/office/drawing/2014/main" id="{5ED37A06-4D86-47F5-9C48-BA95D429EDFC}"/>
              </a:ext>
            </a:extLst>
          </p:cNvPr>
          <p:cNvGrpSpPr/>
          <p:nvPr/>
        </p:nvGrpSpPr>
        <p:grpSpPr>
          <a:xfrm>
            <a:off x="5751852" y="2706893"/>
            <a:ext cx="1380344" cy="1173293"/>
            <a:chOff x="385970" y="3411272"/>
            <a:chExt cx="1920240" cy="1645920"/>
          </a:xfrm>
          <a:solidFill>
            <a:schemeClr val="accent1"/>
          </a:solidFill>
        </p:grpSpPr>
        <p:sp>
          <p:nvSpPr>
            <p:cNvPr id="19" name="Rectangle: Rounded Corners 18">
              <a:extLst>
                <a:ext uri="{FF2B5EF4-FFF2-40B4-BE49-F238E27FC236}">
                  <a16:creationId xmlns:a16="http://schemas.microsoft.com/office/drawing/2014/main" id="{88637F41-5EA9-46F2-A1BF-A6B9B2F614FC}"/>
                </a:ext>
              </a:extLst>
            </p:cNvPr>
            <p:cNvSpPr/>
            <p:nvPr/>
          </p:nvSpPr>
          <p:spPr>
            <a:xfrm>
              <a:off x="385970" y="3685592"/>
              <a:ext cx="1920240" cy="1371600"/>
            </a:xfrm>
            <a:prstGeom prst="roundRect">
              <a:avLst>
                <a:gd name="adj" fmla="val 9864"/>
              </a:avLst>
            </a:prstGeom>
            <a:grpFill/>
            <a:ln w="12700">
              <a:noFill/>
            </a:ln>
            <a:effectLst/>
          </p:spPr>
          <p:style>
            <a:lnRef idx="2">
              <a:schemeClr val="accent1"/>
            </a:lnRef>
            <a:fillRef idx="0">
              <a:schemeClr val="accent1"/>
            </a:fillRef>
            <a:effectRef idx="1">
              <a:schemeClr val="accent1"/>
            </a:effectRef>
            <a:fontRef idx="minor">
              <a:schemeClr val="tx1"/>
            </a:fontRef>
          </p:style>
          <p:txBody>
            <a:bodyPr tIns="274320" rtlCol="0" anchor="ctr"/>
            <a:lstStyle/>
            <a:p>
              <a:pPr algn="ctr"/>
              <a:r>
                <a:rPr lang="en-US" sz="1050" b="1" dirty="0">
                  <a:solidFill>
                    <a:schemeClr val="bg1"/>
                  </a:solidFill>
                </a:rPr>
                <a:t>CLEARLY DEFINED </a:t>
              </a:r>
            </a:p>
            <a:p>
              <a:pPr algn="ctr"/>
              <a:r>
                <a:rPr lang="en-US" sz="1050" b="1" dirty="0">
                  <a:solidFill>
                    <a:schemeClr val="bg1"/>
                  </a:solidFill>
                </a:rPr>
                <a:t>AND MEASURABLE DESIRED OUTCOMES</a:t>
              </a:r>
            </a:p>
          </p:txBody>
        </p:sp>
        <p:sp>
          <p:nvSpPr>
            <p:cNvPr id="20" name="Oval 19">
              <a:extLst>
                <a:ext uri="{FF2B5EF4-FFF2-40B4-BE49-F238E27FC236}">
                  <a16:creationId xmlns:a16="http://schemas.microsoft.com/office/drawing/2014/main" id="{27AA7A8D-22EC-45F8-9401-F0312746A025}"/>
                </a:ext>
              </a:extLst>
            </p:cNvPr>
            <p:cNvSpPr/>
            <p:nvPr/>
          </p:nvSpPr>
          <p:spPr>
            <a:xfrm>
              <a:off x="1071770" y="3411272"/>
              <a:ext cx="548640" cy="548640"/>
            </a:xfrm>
            <a:prstGeom prst="ellipse">
              <a:avLst/>
            </a:prstGeom>
            <a:solidFill>
              <a:schemeClr val="bg1">
                <a:lumMod val="50000"/>
              </a:schemeClr>
            </a:solidFill>
            <a:ln w="571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3</a:t>
              </a:r>
            </a:p>
          </p:txBody>
        </p:sp>
      </p:grpSp>
      <p:grpSp>
        <p:nvGrpSpPr>
          <p:cNvPr id="21" name="Group 20">
            <a:extLst>
              <a:ext uri="{FF2B5EF4-FFF2-40B4-BE49-F238E27FC236}">
                <a16:creationId xmlns:a16="http://schemas.microsoft.com/office/drawing/2014/main" id="{6F350429-BAD4-41B7-B450-3FC019A7B807}"/>
              </a:ext>
            </a:extLst>
          </p:cNvPr>
          <p:cNvGrpSpPr/>
          <p:nvPr/>
        </p:nvGrpSpPr>
        <p:grpSpPr>
          <a:xfrm>
            <a:off x="7195940" y="2706893"/>
            <a:ext cx="1380344" cy="1173293"/>
            <a:chOff x="385970" y="3411272"/>
            <a:chExt cx="1920240" cy="1645920"/>
          </a:xfrm>
          <a:solidFill>
            <a:schemeClr val="accent1"/>
          </a:solidFill>
        </p:grpSpPr>
        <p:sp>
          <p:nvSpPr>
            <p:cNvPr id="22" name="Rectangle: Rounded Corners 21">
              <a:extLst>
                <a:ext uri="{FF2B5EF4-FFF2-40B4-BE49-F238E27FC236}">
                  <a16:creationId xmlns:a16="http://schemas.microsoft.com/office/drawing/2014/main" id="{34CAA169-92B4-461F-9C97-17E4B5F1AA5D}"/>
                </a:ext>
              </a:extLst>
            </p:cNvPr>
            <p:cNvSpPr/>
            <p:nvPr/>
          </p:nvSpPr>
          <p:spPr>
            <a:xfrm>
              <a:off x="385970" y="3685592"/>
              <a:ext cx="1920240" cy="1371600"/>
            </a:xfrm>
            <a:prstGeom prst="roundRect">
              <a:avLst>
                <a:gd name="adj" fmla="val 9864"/>
              </a:avLst>
            </a:prstGeom>
            <a:grpFill/>
            <a:ln w="12700">
              <a:noFill/>
            </a:ln>
            <a:effectLst/>
          </p:spPr>
          <p:style>
            <a:lnRef idx="2">
              <a:schemeClr val="accent1"/>
            </a:lnRef>
            <a:fillRef idx="0">
              <a:schemeClr val="accent1"/>
            </a:fillRef>
            <a:effectRef idx="1">
              <a:schemeClr val="accent1"/>
            </a:effectRef>
            <a:fontRef idx="minor">
              <a:schemeClr val="tx1"/>
            </a:fontRef>
          </p:style>
          <p:txBody>
            <a:bodyPr tIns="274320" rtlCol="0" anchor="ctr"/>
            <a:lstStyle/>
            <a:p>
              <a:pPr algn="ctr"/>
              <a:r>
                <a:rPr lang="en-US" sz="1050" b="1" dirty="0">
                  <a:solidFill>
                    <a:schemeClr val="bg1"/>
                  </a:solidFill>
                </a:rPr>
                <a:t>PRICING MODEL </a:t>
              </a:r>
            </a:p>
            <a:p>
              <a:pPr algn="ctr"/>
              <a:r>
                <a:rPr lang="en-US" sz="1050" b="1" dirty="0">
                  <a:solidFill>
                    <a:schemeClr val="bg1"/>
                  </a:solidFill>
                </a:rPr>
                <a:t>WITH INCENTIVES THAT OPTIMIZE THE BUSINESS</a:t>
              </a:r>
            </a:p>
          </p:txBody>
        </p:sp>
        <p:sp>
          <p:nvSpPr>
            <p:cNvPr id="23" name="Oval 22">
              <a:extLst>
                <a:ext uri="{FF2B5EF4-FFF2-40B4-BE49-F238E27FC236}">
                  <a16:creationId xmlns:a16="http://schemas.microsoft.com/office/drawing/2014/main" id="{F7CE3BBA-5871-4014-A9DE-0F4934D3207A}"/>
                </a:ext>
              </a:extLst>
            </p:cNvPr>
            <p:cNvSpPr/>
            <p:nvPr/>
          </p:nvSpPr>
          <p:spPr>
            <a:xfrm>
              <a:off x="1071770" y="3411272"/>
              <a:ext cx="548640" cy="548640"/>
            </a:xfrm>
            <a:prstGeom prst="ellipse">
              <a:avLst/>
            </a:prstGeom>
            <a:solidFill>
              <a:schemeClr val="bg1">
                <a:lumMod val="50000"/>
              </a:schemeClr>
            </a:solidFill>
            <a:ln w="571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4</a:t>
              </a:r>
            </a:p>
          </p:txBody>
        </p:sp>
      </p:grpSp>
      <p:grpSp>
        <p:nvGrpSpPr>
          <p:cNvPr id="24" name="Group 23">
            <a:extLst>
              <a:ext uri="{FF2B5EF4-FFF2-40B4-BE49-F238E27FC236}">
                <a16:creationId xmlns:a16="http://schemas.microsoft.com/office/drawing/2014/main" id="{A19A453B-D652-4B55-8FDA-383E769EF8CD}"/>
              </a:ext>
            </a:extLst>
          </p:cNvPr>
          <p:cNvGrpSpPr/>
          <p:nvPr/>
        </p:nvGrpSpPr>
        <p:grpSpPr>
          <a:xfrm>
            <a:off x="8640028" y="2706893"/>
            <a:ext cx="1380344" cy="1173293"/>
            <a:chOff x="385970" y="3411272"/>
            <a:chExt cx="1920240" cy="1645920"/>
          </a:xfrm>
          <a:solidFill>
            <a:schemeClr val="accent1"/>
          </a:solidFill>
        </p:grpSpPr>
        <p:sp>
          <p:nvSpPr>
            <p:cNvPr id="25" name="Rectangle: Rounded Corners 24">
              <a:extLst>
                <a:ext uri="{FF2B5EF4-FFF2-40B4-BE49-F238E27FC236}">
                  <a16:creationId xmlns:a16="http://schemas.microsoft.com/office/drawing/2014/main" id="{F9B03F21-86E6-4BB6-AFF4-003F3F115E31}"/>
                </a:ext>
              </a:extLst>
            </p:cNvPr>
            <p:cNvSpPr/>
            <p:nvPr/>
          </p:nvSpPr>
          <p:spPr>
            <a:xfrm>
              <a:off x="385970" y="3685592"/>
              <a:ext cx="1920240" cy="1371600"/>
            </a:xfrm>
            <a:prstGeom prst="roundRect">
              <a:avLst>
                <a:gd name="adj" fmla="val 10545"/>
              </a:avLst>
            </a:prstGeom>
            <a:grpFill/>
            <a:ln w="12700">
              <a:noFill/>
            </a:ln>
            <a:effectLst/>
          </p:spPr>
          <p:style>
            <a:lnRef idx="2">
              <a:schemeClr val="accent1"/>
            </a:lnRef>
            <a:fillRef idx="0">
              <a:schemeClr val="accent1"/>
            </a:fillRef>
            <a:effectRef idx="1">
              <a:schemeClr val="accent1"/>
            </a:effectRef>
            <a:fontRef idx="minor">
              <a:schemeClr val="tx1"/>
            </a:fontRef>
          </p:style>
          <p:txBody>
            <a:bodyPr tIns="274320" rtlCol="0" anchor="ctr"/>
            <a:lstStyle/>
            <a:p>
              <a:pPr algn="ctr">
                <a:spcBef>
                  <a:spcPts val="1200"/>
                </a:spcBef>
              </a:pPr>
              <a:r>
                <a:rPr lang="en-US" sz="1050" b="1" dirty="0">
                  <a:solidFill>
                    <a:schemeClr val="bg1"/>
                  </a:solidFill>
                </a:rPr>
                <a:t>INSIGHT VS. OVERSIGHT GOVERNANCE STRUCTURE</a:t>
              </a:r>
            </a:p>
          </p:txBody>
        </p:sp>
        <p:sp>
          <p:nvSpPr>
            <p:cNvPr id="26" name="Oval 25">
              <a:extLst>
                <a:ext uri="{FF2B5EF4-FFF2-40B4-BE49-F238E27FC236}">
                  <a16:creationId xmlns:a16="http://schemas.microsoft.com/office/drawing/2014/main" id="{B6F6E2AB-831D-4684-A9ED-964BB664912F}"/>
                </a:ext>
              </a:extLst>
            </p:cNvPr>
            <p:cNvSpPr/>
            <p:nvPr/>
          </p:nvSpPr>
          <p:spPr>
            <a:xfrm>
              <a:off x="1071770" y="3411272"/>
              <a:ext cx="548640" cy="548640"/>
            </a:xfrm>
            <a:prstGeom prst="ellipse">
              <a:avLst/>
            </a:prstGeom>
            <a:solidFill>
              <a:schemeClr val="bg1">
                <a:lumMod val="50000"/>
              </a:schemeClr>
            </a:solidFill>
            <a:ln w="571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50" b="1" dirty="0">
                  <a:solidFill>
                    <a:schemeClr val="bg1"/>
                  </a:solidFill>
                </a:rPr>
                <a:t>5</a:t>
              </a:r>
            </a:p>
          </p:txBody>
        </p:sp>
      </p:grpSp>
      <p:sp>
        <p:nvSpPr>
          <p:cNvPr id="27" name="Rectangle 26">
            <a:extLst>
              <a:ext uri="{FF2B5EF4-FFF2-40B4-BE49-F238E27FC236}">
                <a16:creationId xmlns:a16="http://schemas.microsoft.com/office/drawing/2014/main" id="{8F1436F5-85B0-4A0E-AD97-648D4ACCD45E}"/>
              </a:ext>
            </a:extLst>
          </p:cNvPr>
          <p:cNvSpPr/>
          <p:nvPr/>
        </p:nvSpPr>
        <p:spPr>
          <a:xfrm>
            <a:off x="1979974" y="5760426"/>
            <a:ext cx="10138140" cy="461665"/>
          </a:xfrm>
          <a:prstGeom prst="rect">
            <a:avLst/>
          </a:prstGeom>
        </p:spPr>
        <p:txBody>
          <a:bodyPr wrap="square">
            <a:spAutoFit/>
          </a:bodyPr>
          <a:lstStyle/>
          <a:p>
            <a:pPr algn="r"/>
            <a:r>
              <a:rPr lang="en-US" sz="2400" b="1" dirty="0"/>
              <a:t>Cost:  Individual Seat License for $3,500*</a:t>
            </a:r>
          </a:p>
        </p:txBody>
      </p:sp>
      <p:sp>
        <p:nvSpPr>
          <p:cNvPr id="29" name="Rectangle 28">
            <a:extLst>
              <a:ext uri="{FF2B5EF4-FFF2-40B4-BE49-F238E27FC236}">
                <a16:creationId xmlns:a16="http://schemas.microsoft.com/office/drawing/2014/main" id="{CB2A9706-7AF0-4D31-8EB3-BAFADCBE7B64}"/>
              </a:ext>
            </a:extLst>
          </p:cNvPr>
          <p:cNvSpPr/>
          <p:nvPr/>
        </p:nvSpPr>
        <p:spPr>
          <a:xfrm>
            <a:off x="946650" y="6332410"/>
            <a:ext cx="1584665" cy="400110"/>
          </a:xfrm>
          <a:prstGeom prst="rect">
            <a:avLst/>
          </a:prstGeom>
        </p:spPr>
        <p:txBody>
          <a:bodyPr wrap="none">
            <a:spAutoFit/>
          </a:bodyPr>
          <a:lstStyle/>
          <a:p>
            <a:pPr algn="ctr"/>
            <a:r>
              <a:rPr lang="en-US" sz="2000" b="1" i="1" dirty="0"/>
              <a:t>Register </a:t>
            </a:r>
            <a:r>
              <a:rPr lang="en-US" sz="2000" b="1" i="1" dirty="0">
                <a:hlinkClick r:id="rId3"/>
              </a:rPr>
              <a:t>here</a:t>
            </a:r>
            <a:endParaRPr lang="en-US" sz="2000" dirty="0"/>
          </a:p>
        </p:txBody>
      </p:sp>
      <p:sp>
        <p:nvSpPr>
          <p:cNvPr id="30" name="Text Placeholder 6">
            <a:extLst>
              <a:ext uri="{FF2B5EF4-FFF2-40B4-BE49-F238E27FC236}">
                <a16:creationId xmlns:a16="http://schemas.microsoft.com/office/drawing/2014/main" id="{56D8BB77-9290-634A-9136-E8D583422FB4}"/>
              </a:ext>
            </a:extLst>
          </p:cNvPr>
          <p:cNvSpPr>
            <a:spLocks noGrp="1"/>
          </p:cNvSpPr>
          <p:nvPr>
            <p:ph type="body" sz="quarter" idx="16"/>
          </p:nvPr>
        </p:nvSpPr>
        <p:spPr>
          <a:xfrm>
            <a:off x="3323790" y="6325021"/>
            <a:ext cx="5842083" cy="547716"/>
          </a:xfrm>
        </p:spPr>
        <p:txBody>
          <a:bodyPr/>
          <a:lstStyle/>
          <a:p>
            <a:r>
              <a:rPr lang="en-US" sz="1100" dirty="0"/>
              <a:t>* Group Pricing starts at 2 people. Unlimited deal team license offered at $10,000 per company</a:t>
            </a:r>
          </a:p>
          <a:p>
            <a:endParaRPr lang="en-US" sz="1100" dirty="0"/>
          </a:p>
        </p:txBody>
      </p:sp>
    </p:spTree>
    <p:extLst>
      <p:ext uri="{BB962C8B-B14F-4D97-AF65-F5344CB8AC3E}">
        <p14:creationId xmlns:p14="http://schemas.microsoft.com/office/powerpoint/2010/main" val="11035091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51BEC4B-CDE7-4986-9B80-CAB7FAD92BF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21996" y="1312794"/>
            <a:ext cx="1787666" cy="1737360"/>
          </a:xfrm>
          <a:prstGeom prst="homePlate">
            <a:avLst>
              <a:gd name="adj" fmla="val 26093"/>
            </a:avLst>
          </a:prstGeom>
          <a:ln w="28575">
            <a:solidFill>
              <a:schemeClr val="accent1"/>
            </a:solidFill>
          </a:ln>
        </p:spPr>
      </p:pic>
      <p:pic>
        <p:nvPicPr>
          <p:cNvPr id="11" name="Picture 10">
            <a:extLst>
              <a:ext uri="{FF2B5EF4-FFF2-40B4-BE49-F238E27FC236}">
                <a16:creationId xmlns:a16="http://schemas.microsoft.com/office/drawing/2014/main" id="{72942B3F-44F0-4512-98DD-C94DF524C2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8261" y="1311863"/>
            <a:ext cx="1740149" cy="1737360"/>
          </a:xfrm>
          <a:prstGeom prst="homePlate">
            <a:avLst>
              <a:gd name="adj" fmla="val 24013"/>
            </a:avLst>
          </a:prstGeom>
          <a:ln w="28575">
            <a:solidFill>
              <a:schemeClr val="accent1"/>
            </a:solidFill>
          </a:ln>
        </p:spPr>
      </p:pic>
      <p:sp>
        <p:nvSpPr>
          <p:cNvPr id="26" name="Arrow: Pentagon 25">
            <a:extLst>
              <a:ext uri="{FF2B5EF4-FFF2-40B4-BE49-F238E27FC236}">
                <a16:creationId xmlns:a16="http://schemas.microsoft.com/office/drawing/2014/main" id="{21E9F080-B44B-4C7C-8F07-9405F1645ABA}"/>
              </a:ext>
            </a:extLst>
          </p:cNvPr>
          <p:cNvSpPr/>
          <p:nvPr/>
        </p:nvSpPr>
        <p:spPr>
          <a:xfrm>
            <a:off x="7535628" y="1303467"/>
            <a:ext cx="1737360" cy="1737360"/>
          </a:xfrm>
          <a:prstGeom prst="homePlate">
            <a:avLst>
              <a:gd name="adj" fmla="val 25057"/>
            </a:avLst>
          </a:prstGeom>
          <a:solidFill>
            <a:schemeClr val="bg1"/>
          </a:solidFill>
          <a:ln w="28575">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Calibri"/>
              <a:ea typeface="+mn-ea"/>
              <a:cs typeface="+mn-cs"/>
            </a:endParaRPr>
          </a:p>
        </p:txBody>
      </p:sp>
      <p:sp>
        <p:nvSpPr>
          <p:cNvPr id="27" name="Arrow: Pentagon 26">
            <a:extLst>
              <a:ext uri="{FF2B5EF4-FFF2-40B4-BE49-F238E27FC236}">
                <a16:creationId xmlns:a16="http://schemas.microsoft.com/office/drawing/2014/main" id="{510857B8-FD9B-4446-862D-CFE20854C3A7}"/>
              </a:ext>
            </a:extLst>
          </p:cNvPr>
          <p:cNvSpPr/>
          <p:nvPr/>
        </p:nvSpPr>
        <p:spPr>
          <a:xfrm>
            <a:off x="9845040" y="1303467"/>
            <a:ext cx="1737360" cy="1737360"/>
          </a:xfrm>
          <a:prstGeom prst="homePlate">
            <a:avLst>
              <a:gd name="adj" fmla="val 25057"/>
            </a:avLst>
          </a:prstGeom>
          <a:solidFill>
            <a:schemeClr val="bg1"/>
          </a:solidFill>
          <a:ln w="28575">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Calibri"/>
              <a:ea typeface="+mn-ea"/>
              <a:cs typeface="+mn-cs"/>
            </a:endParaRPr>
          </a:p>
        </p:txBody>
      </p:sp>
      <p:sp>
        <p:nvSpPr>
          <p:cNvPr id="17" name="Title 16">
            <a:extLst>
              <a:ext uri="{FF2B5EF4-FFF2-40B4-BE49-F238E27FC236}">
                <a16:creationId xmlns:a16="http://schemas.microsoft.com/office/drawing/2014/main" id="{F6F62059-2C51-43C7-982F-ABE17998D071}"/>
              </a:ext>
            </a:extLst>
          </p:cNvPr>
          <p:cNvSpPr>
            <a:spLocks noGrp="1"/>
          </p:cNvSpPr>
          <p:nvPr>
            <p:ph type="title"/>
          </p:nvPr>
        </p:nvSpPr>
        <p:spPr>
          <a:xfrm>
            <a:off x="517237" y="180151"/>
            <a:ext cx="10972800" cy="782637"/>
          </a:xfrm>
        </p:spPr>
        <p:txBody>
          <a:bodyPr/>
          <a:lstStyle/>
          <a:p>
            <a:r>
              <a:rPr lang="en-US" dirty="0"/>
              <a:t>Innovative Learning by Doing </a:t>
            </a:r>
            <a:r>
              <a:rPr lang="en-US" b="1" i="1" dirty="0"/>
              <a:t>RealPlay</a:t>
            </a:r>
            <a:r>
              <a:rPr lang="en-US" b="1" i="1" baseline="30000" dirty="0"/>
              <a:t>®</a:t>
            </a:r>
            <a:r>
              <a:rPr lang="en-US" dirty="0"/>
              <a:t> Method</a:t>
            </a:r>
            <a:endParaRPr lang="en-US" i="1" dirty="0"/>
          </a:p>
        </p:txBody>
      </p:sp>
      <p:sp>
        <p:nvSpPr>
          <p:cNvPr id="6" name="Text Placeholder 5">
            <a:extLst>
              <a:ext uri="{FF2B5EF4-FFF2-40B4-BE49-F238E27FC236}">
                <a16:creationId xmlns:a16="http://schemas.microsoft.com/office/drawing/2014/main" id="{7830E3D7-2F9F-4ACF-ADF0-392BC7C91821}"/>
              </a:ext>
            </a:extLst>
          </p:cNvPr>
          <p:cNvSpPr>
            <a:spLocks noGrp="1"/>
          </p:cNvSpPr>
          <p:nvPr>
            <p:ph type="body" sz="quarter" idx="16"/>
          </p:nvPr>
        </p:nvSpPr>
        <p:spPr>
          <a:xfrm>
            <a:off x="539815" y="6243846"/>
            <a:ext cx="3937701" cy="318319"/>
          </a:xfrm>
        </p:spPr>
        <p:txBody>
          <a:bodyPr/>
          <a:lstStyle/>
          <a:p>
            <a:r>
              <a:rPr lang="en-US" dirty="0"/>
              <a:t>Workshop photo source: https://commons.wikimedia.org/User 80686</a:t>
            </a:r>
          </a:p>
        </p:txBody>
      </p:sp>
      <p:grpSp>
        <p:nvGrpSpPr>
          <p:cNvPr id="4" name="Group 3">
            <a:extLst>
              <a:ext uri="{FF2B5EF4-FFF2-40B4-BE49-F238E27FC236}">
                <a16:creationId xmlns:a16="http://schemas.microsoft.com/office/drawing/2014/main" id="{B9EBC8E8-3A77-46CD-B961-4551C0F38DB4}"/>
              </a:ext>
            </a:extLst>
          </p:cNvPr>
          <p:cNvGrpSpPr/>
          <p:nvPr/>
        </p:nvGrpSpPr>
        <p:grpSpPr>
          <a:xfrm>
            <a:off x="9903021" y="1421025"/>
            <a:ext cx="1266210" cy="1523995"/>
            <a:chOff x="9903021" y="3856339"/>
            <a:chExt cx="1266210" cy="1523995"/>
          </a:xfrm>
        </p:grpSpPr>
        <p:pic>
          <p:nvPicPr>
            <p:cNvPr id="23" name="Picture 22">
              <a:extLst>
                <a:ext uri="{FF2B5EF4-FFF2-40B4-BE49-F238E27FC236}">
                  <a16:creationId xmlns:a16="http://schemas.microsoft.com/office/drawing/2014/main" id="{A6B24A6C-E687-4A5E-920E-D03DB9D8B6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11408" y="4008734"/>
              <a:ext cx="1057823" cy="1371600"/>
            </a:xfrm>
            <a:prstGeom prst="rect">
              <a:avLst/>
            </a:prstGeom>
            <a:ln>
              <a:solidFill>
                <a:schemeClr val="tx1"/>
              </a:solidFill>
            </a:ln>
          </p:spPr>
        </p:pic>
        <p:pic>
          <p:nvPicPr>
            <p:cNvPr id="21" name="Picture 20">
              <a:extLst>
                <a:ext uri="{FF2B5EF4-FFF2-40B4-BE49-F238E27FC236}">
                  <a16:creationId xmlns:a16="http://schemas.microsoft.com/office/drawing/2014/main" id="{52BF3BD4-3BE7-43B0-B7A4-A997D46DF58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59312" y="3970636"/>
              <a:ext cx="1057823" cy="1371600"/>
            </a:xfrm>
            <a:prstGeom prst="rect">
              <a:avLst/>
            </a:prstGeom>
            <a:ln>
              <a:solidFill>
                <a:schemeClr val="tx1"/>
              </a:solidFill>
            </a:ln>
          </p:spPr>
        </p:pic>
        <p:pic>
          <p:nvPicPr>
            <p:cNvPr id="18" name="Picture 17">
              <a:extLst>
                <a:ext uri="{FF2B5EF4-FFF2-40B4-BE49-F238E27FC236}">
                  <a16:creationId xmlns:a16="http://schemas.microsoft.com/office/drawing/2014/main" id="{138B742B-5089-4637-BD5A-30460510D8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07215" y="3932537"/>
              <a:ext cx="1057823" cy="1371600"/>
            </a:xfrm>
            <a:prstGeom prst="rect">
              <a:avLst/>
            </a:prstGeom>
            <a:ln>
              <a:solidFill>
                <a:schemeClr val="tx1"/>
              </a:solidFill>
            </a:ln>
          </p:spPr>
        </p:pic>
        <p:pic>
          <p:nvPicPr>
            <p:cNvPr id="16" name="Picture 15">
              <a:extLst>
                <a:ext uri="{FF2B5EF4-FFF2-40B4-BE49-F238E27FC236}">
                  <a16:creationId xmlns:a16="http://schemas.microsoft.com/office/drawing/2014/main" id="{C900B6A3-485A-42DC-BECA-ADC093E7DB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55118" y="3894438"/>
              <a:ext cx="1057823" cy="1371600"/>
            </a:xfrm>
            <a:prstGeom prst="rect">
              <a:avLst/>
            </a:prstGeom>
            <a:ln>
              <a:solidFill>
                <a:schemeClr val="tx1"/>
              </a:solidFill>
            </a:ln>
          </p:spPr>
        </p:pic>
        <p:pic>
          <p:nvPicPr>
            <p:cNvPr id="2" name="Picture 1">
              <a:extLst>
                <a:ext uri="{FF2B5EF4-FFF2-40B4-BE49-F238E27FC236}">
                  <a16:creationId xmlns:a16="http://schemas.microsoft.com/office/drawing/2014/main" id="{3C7BDD20-37D6-43E0-8593-C15D48A325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03021" y="3856339"/>
              <a:ext cx="1057823" cy="1371600"/>
            </a:xfrm>
            <a:prstGeom prst="rect">
              <a:avLst/>
            </a:prstGeom>
            <a:ln>
              <a:solidFill>
                <a:schemeClr val="tx1"/>
              </a:solidFill>
            </a:ln>
          </p:spPr>
        </p:pic>
      </p:grpSp>
      <p:sp>
        <p:nvSpPr>
          <p:cNvPr id="3" name="TextBox 2">
            <a:extLst>
              <a:ext uri="{FF2B5EF4-FFF2-40B4-BE49-F238E27FC236}">
                <a16:creationId xmlns:a16="http://schemas.microsoft.com/office/drawing/2014/main" id="{939F72D8-86CF-4470-95EA-E69F7AE70C9D}"/>
              </a:ext>
            </a:extLst>
          </p:cNvPr>
          <p:cNvSpPr txBox="1"/>
          <p:nvPr/>
        </p:nvSpPr>
        <p:spPr>
          <a:xfrm>
            <a:off x="512576" y="853729"/>
            <a:ext cx="152195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Calibri"/>
                <a:ea typeface="+mn-ea"/>
                <a:cs typeface="+mn-cs"/>
              </a:rPr>
              <a:t>Online Course</a:t>
            </a:r>
          </a:p>
        </p:txBody>
      </p:sp>
      <p:sp>
        <p:nvSpPr>
          <p:cNvPr id="13" name="TextBox 12">
            <a:extLst>
              <a:ext uri="{FF2B5EF4-FFF2-40B4-BE49-F238E27FC236}">
                <a16:creationId xmlns:a16="http://schemas.microsoft.com/office/drawing/2014/main" id="{D57CC929-F679-45E7-97A0-B01DF78544A6}"/>
              </a:ext>
            </a:extLst>
          </p:cNvPr>
          <p:cNvSpPr txBox="1"/>
          <p:nvPr/>
        </p:nvSpPr>
        <p:spPr>
          <a:xfrm>
            <a:off x="5100100" y="853729"/>
            <a:ext cx="12513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Calibri"/>
                <a:ea typeface="+mn-ea"/>
                <a:cs typeface="+mn-cs"/>
              </a:rPr>
              <a:t>Workshops</a:t>
            </a:r>
          </a:p>
        </p:txBody>
      </p:sp>
      <p:sp>
        <p:nvSpPr>
          <p:cNvPr id="14" name="TextBox 13">
            <a:extLst>
              <a:ext uri="{FF2B5EF4-FFF2-40B4-BE49-F238E27FC236}">
                <a16:creationId xmlns:a16="http://schemas.microsoft.com/office/drawing/2014/main" id="{47808813-5F86-4C33-B62A-1F427B0A185B}"/>
              </a:ext>
            </a:extLst>
          </p:cNvPr>
          <p:cNvSpPr txBox="1"/>
          <p:nvPr/>
        </p:nvSpPr>
        <p:spPr>
          <a:xfrm>
            <a:off x="7435847" y="853729"/>
            <a:ext cx="135729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Calibri"/>
                <a:ea typeface="+mn-ea"/>
                <a:cs typeface="+mn-cs"/>
              </a:rPr>
              <a:t>Deliverables</a:t>
            </a:r>
          </a:p>
        </p:txBody>
      </p:sp>
      <p:sp>
        <p:nvSpPr>
          <p:cNvPr id="15" name="TextBox 14">
            <a:extLst>
              <a:ext uri="{FF2B5EF4-FFF2-40B4-BE49-F238E27FC236}">
                <a16:creationId xmlns:a16="http://schemas.microsoft.com/office/drawing/2014/main" id="{BFB2530A-86FD-4A93-AB6F-F7DDA5644A20}"/>
              </a:ext>
            </a:extLst>
          </p:cNvPr>
          <p:cNvSpPr txBox="1"/>
          <p:nvPr/>
        </p:nvSpPr>
        <p:spPr>
          <a:xfrm>
            <a:off x="9724940" y="853729"/>
            <a:ext cx="99822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Calibri"/>
                <a:ea typeface="+mn-ea"/>
                <a:cs typeface="+mn-cs"/>
              </a:rPr>
              <a:t>Contract</a:t>
            </a:r>
          </a:p>
        </p:txBody>
      </p:sp>
      <p:pic>
        <p:nvPicPr>
          <p:cNvPr id="24" name="Picture 23">
            <a:extLst>
              <a:ext uri="{FF2B5EF4-FFF2-40B4-BE49-F238E27FC236}">
                <a16:creationId xmlns:a16="http://schemas.microsoft.com/office/drawing/2014/main" id="{BEFA964B-757A-4AE7-832C-3DB2AC42128B}"/>
              </a:ext>
            </a:extLst>
          </p:cNvPr>
          <p:cNvPicPr/>
          <p:nvPr/>
        </p:nvPicPr>
        <p:blipFill rotWithShape="1">
          <a:blip r:embed="rId5" cstate="print">
            <a:extLst>
              <a:ext uri="{28A0092B-C50C-407E-A947-70E740481C1C}">
                <a14:useLocalDpi xmlns:a14="http://schemas.microsoft.com/office/drawing/2010/main"/>
              </a:ext>
            </a:extLst>
          </a:blip>
          <a:srcRect b="6833"/>
          <a:stretch/>
        </p:blipFill>
        <p:spPr bwMode="auto">
          <a:xfrm>
            <a:off x="7601857" y="1378843"/>
            <a:ext cx="1188720" cy="662956"/>
          </a:xfrm>
          <a:prstGeom prst="rect">
            <a:avLst/>
          </a:prstGeom>
          <a:noFill/>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D7EB254C-8CCE-4C38-9A12-79FC90968C6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68347" y="1752369"/>
            <a:ext cx="1039618" cy="859798"/>
          </a:xfrm>
          <a:prstGeom prst="rect">
            <a:avLst/>
          </a:prstGeom>
        </p:spPr>
      </p:pic>
      <p:pic>
        <p:nvPicPr>
          <p:cNvPr id="25" name="Picture 24">
            <a:extLst>
              <a:ext uri="{FF2B5EF4-FFF2-40B4-BE49-F238E27FC236}">
                <a16:creationId xmlns:a16="http://schemas.microsoft.com/office/drawing/2014/main" id="{95853B2D-3116-44C6-9416-18C2FE10B6E5}"/>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7585833" y="2152550"/>
            <a:ext cx="1188720" cy="801719"/>
          </a:xfrm>
          <a:prstGeom prst="rect">
            <a:avLst/>
          </a:prstGeom>
          <a:noFill/>
          <a:ln>
            <a:solidFill>
              <a:schemeClr val="tx1"/>
            </a:solidFill>
          </a:ln>
        </p:spPr>
      </p:pic>
      <p:sp>
        <p:nvSpPr>
          <p:cNvPr id="8" name="TextBox 7">
            <a:extLst>
              <a:ext uri="{FF2B5EF4-FFF2-40B4-BE49-F238E27FC236}">
                <a16:creationId xmlns:a16="http://schemas.microsoft.com/office/drawing/2014/main" id="{DEFF6A79-B63E-4107-B05E-BBEE8E9807B4}"/>
              </a:ext>
            </a:extLst>
          </p:cNvPr>
          <p:cNvSpPr txBox="1"/>
          <p:nvPr/>
        </p:nvSpPr>
        <p:spPr>
          <a:xfrm>
            <a:off x="7952512" y="5781965"/>
            <a:ext cx="3987630" cy="461665"/>
          </a:xfrm>
          <a:prstGeom prst="rect">
            <a:avLst/>
          </a:prstGeom>
          <a:noFill/>
        </p:spPr>
        <p:txBody>
          <a:bodyPr wrap="none" rtlCol="0">
            <a:spAutoFit/>
          </a:bodyPr>
          <a:lstStyle/>
          <a:p>
            <a:r>
              <a:rPr lang="en-US" sz="2400" b="1" i="1" dirty="0">
                <a:solidFill>
                  <a:schemeClr val="accent1"/>
                </a:solidFill>
              </a:rPr>
              <a:t>Build your contract as you go!</a:t>
            </a:r>
          </a:p>
        </p:txBody>
      </p:sp>
      <p:sp>
        <p:nvSpPr>
          <p:cNvPr id="28" name="Rectangle 27">
            <a:extLst>
              <a:ext uri="{FF2B5EF4-FFF2-40B4-BE49-F238E27FC236}">
                <a16:creationId xmlns:a16="http://schemas.microsoft.com/office/drawing/2014/main" id="{67504349-041E-4578-9653-C014F6F5FEA6}"/>
              </a:ext>
            </a:extLst>
          </p:cNvPr>
          <p:cNvSpPr/>
          <p:nvPr/>
        </p:nvSpPr>
        <p:spPr>
          <a:xfrm>
            <a:off x="302365" y="3231746"/>
            <a:ext cx="2377440" cy="2554545"/>
          </a:xfrm>
          <a:prstGeom prst="rect">
            <a:avLst/>
          </a:prstGeom>
        </p:spPr>
        <p:txBody>
          <a:bodyPr wrap="square">
            <a:noAutofit/>
          </a:bodyPr>
          <a:lstStyle/>
          <a:p>
            <a:pPr marL="166688" lvl="0" indent="-166688">
              <a:buFont typeface="Arial" panose="020B0604020202020204" pitchFamily="34" charset="0"/>
              <a:buChar char="•"/>
              <a:defRPr/>
            </a:pPr>
            <a:r>
              <a:rPr lang="en-US" sz="1600" dirty="0"/>
              <a:t>Team members review bite size video-based topics aligned to where you are in the Vested process enabling on demand “just-in-time learning” </a:t>
            </a:r>
          </a:p>
          <a:p>
            <a:pPr marL="166688" lvl="0" indent="-166688">
              <a:buFont typeface="Arial" panose="020B0604020202020204" pitchFamily="34" charset="0"/>
              <a:buChar char="•"/>
              <a:defRPr/>
            </a:pPr>
            <a:r>
              <a:rPr lang="en-US" sz="1600" dirty="0"/>
              <a:t>Includes a license to the comprehensive Vested Toolkit® </a:t>
            </a:r>
          </a:p>
        </p:txBody>
      </p:sp>
      <p:sp>
        <p:nvSpPr>
          <p:cNvPr id="30" name="Rectangle 29">
            <a:extLst>
              <a:ext uri="{FF2B5EF4-FFF2-40B4-BE49-F238E27FC236}">
                <a16:creationId xmlns:a16="http://schemas.microsoft.com/office/drawing/2014/main" id="{09DBFF7B-CC6D-44BA-BE81-0BF092D8B35F}"/>
              </a:ext>
            </a:extLst>
          </p:cNvPr>
          <p:cNvSpPr/>
          <p:nvPr/>
        </p:nvSpPr>
        <p:spPr>
          <a:xfrm>
            <a:off x="4929078" y="3230968"/>
            <a:ext cx="2377440" cy="2554545"/>
          </a:xfrm>
          <a:prstGeom prst="rect">
            <a:avLst/>
          </a:prstGeom>
        </p:spPr>
        <p:txBody>
          <a:bodyPr wrap="square">
            <a:noAutofit/>
          </a:bodyPr>
          <a:lstStyle/>
          <a:p>
            <a:pPr marL="168275" indent="-168275">
              <a:buFont typeface="Arial" panose="020B0604020202020204" pitchFamily="34" charset="0"/>
              <a:buChar char="•"/>
            </a:pPr>
            <a:r>
              <a:rPr lang="en-US" sz="1600" dirty="0"/>
              <a:t>The joint buyer-supplier Deal Architect Team comes together in a series of workshops to collaboratively make decisions using the Playbook and Toolkits</a:t>
            </a:r>
          </a:p>
        </p:txBody>
      </p:sp>
      <p:sp>
        <p:nvSpPr>
          <p:cNvPr id="31" name="Rectangle 30">
            <a:extLst>
              <a:ext uri="{FF2B5EF4-FFF2-40B4-BE49-F238E27FC236}">
                <a16:creationId xmlns:a16="http://schemas.microsoft.com/office/drawing/2014/main" id="{95D48079-420E-4AC5-ABCE-F16742D905C3}"/>
              </a:ext>
            </a:extLst>
          </p:cNvPr>
          <p:cNvSpPr/>
          <p:nvPr/>
        </p:nvSpPr>
        <p:spPr>
          <a:xfrm>
            <a:off x="7248078" y="3226146"/>
            <a:ext cx="2312460" cy="2554545"/>
          </a:xfrm>
          <a:prstGeom prst="rect">
            <a:avLst/>
          </a:prstGeom>
        </p:spPr>
        <p:txBody>
          <a:bodyPr wrap="square">
            <a:noAutofit/>
          </a:bodyPr>
          <a:lstStyle/>
          <a:p>
            <a:pPr marL="168275" lvl="0" indent="-168275">
              <a:buFont typeface="Arial" panose="020B0604020202020204" pitchFamily="34" charset="0"/>
              <a:buChar char="•"/>
              <a:defRPr/>
            </a:pPr>
            <a:r>
              <a:rPr lang="en-US" sz="1600" dirty="0"/>
              <a:t>Team members complete Deliverables as they work their way through the course/workshops one Rule at a time</a:t>
            </a:r>
          </a:p>
          <a:p>
            <a:pPr marL="168275" lvl="0" indent="-168275">
              <a:buFont typeface="Arial" panose="020B0604020202020204" pitchFamily="34" charset="0"/>
              <a:buChar char="•"/>
              <a:defRPr/>
            </a:pPr>
            <a:r>
              <a:rPr lang="en-US" sz="1600" dirty="0"/>
              <a:t>Core Team Leads ensure all Deliverables are complete</a:t>
            </a:r>
          </a:p>
        </p:txBody>
      </p:sp>
      <p:sp>
        <p:nvSpPr>
          <p:cNvPr id="32" name="Rectangle 31">
            <a:extLst>
              <a:ext uri="{FF2B5EF4-FFF2-40B4-BE49-F238E27FC236}">
                <a16:creationId xmlns:a16="http://schemas.microsoft.com/office/drawing/2014/main" id="{00F2F67D-B85B-41C6-AB59-F52E32CD751E}"/>
              </a:ext>
            </a:extLst>
          </p:cNvPr>
          <p:cNvSpPr/>
          <p:nvPr/>
        </p:nvSpPr>
        <p:spPr>
          <a:xfrm>
            <a:off x="9553671" y="3229048"/>
            <a:ext cx="2377440" cy="2554545"/>
          </a:xfrm>
          <a:prstGeom prst="rect">
            <a:avLst/>
          </a:prstGeom>
        </p:spPr>
        <p:txBody>
          <a:bodyPr wrap="square">
            <a:noAutofit/>
          </a:bodyPr>
          <a:lstStyle/>
          <a:p>
            <a:pPr marL="168275" lvl="0" indent="-168275">
              <a:buFont typeface="Arial" panose="020B0604020202020204" pitchFamily="34" charset="0"/>
              <a:buChar char="•"/>
              <a:defRPr/>
            </a:pPr>
            <a:r>
              <a:rPr lang="en-US" sz="1600" dirty="0"/>
              <a:t>Deliverables and decisions become the foundation of your agreement</a:t>
            </a:r>
          </a:p>
          <a:p>
            <a:pPr marL="168275" lvl="0" indent="-168275">
              <a:buFont typeface="Arial" panose="020B0604020202020204" pitchFamily="34" charset="0"/>
              <a:buChar char="•"/>
              <a:defRPr/>
            </a:pPr>
            <a:r>
              <a:rPr lang="en-US" sz="1600" dirty="0"/>
              <a:t>Use the easy to follow Contract Template and Deliverables checklist to ensure you are thinking through all aspects of your Vested Agreement </a:t>
            </a:r>
          </a:p>
        </p:txBody>
      </p:sp>
      <p:grpSp>
        <p:nvGrpSpPr>
          <p:cNvPr id="20" name="Group 19">
            <a:extLst>
              <a:ext uri="{FF2B5EF4-FFF2-40B4-BE49-F238E27FC236}">
                <a16:creationId xmlns:a16="http://schemas.microsoft.com/office/drawing/2014/main" id="{0D488D3C-5F66-41BD-865C-14466172B5CA}"/>
              </a:ext>
            </a:extLst>
          </p:cNvPr>
          <p:cNvGrpSpPr/>
          <p:nvPr/>
        </p:nvGrpSpPr>
        <p:grpSpPr>
          <a:xfrm>
            <a:off x="2617238" y="853729"/>
            <a:ext cx="2377440" cy="4926909"/>
            <a:chOff x="2617238" y="853729"/>
            <a:chExt cx="2377440" cy="4926909"/>
          </a:xfrm>
        </p:grpSpPr>
        <p:grpSp>
          <p:nvGrpSpPr>
            <p:cNvPr id="9" name="Group 8">
              <a:extLst>
                <a:ext uri="{FF2B5EF4-FFF2-40B4-BE49-F238E27FC236}">
                  <a16:creationId xmlns:a16="http://schemas.microsoft.com/office/drawing/2014/main" id="{65A01CAF-1A80-4A71-8BA8-42D0EF9DEB87}"/>
                </a:ext>
              </a:extLst>
            </p:cNvPr>
            <p:cNvGrpSpPr/>
            <p:nvPr/>
          </p:nvGrpSpPr>
          <p:grpSpPr>
            <a:xfrm>
              <a:off x="2617238" y="853729"/>
              <a:ext cx="2377440" cy="4926909"/>
              <a:chOff x="2617238" y="853729"/>
              <a:chExt cx="2377440" cy="4926909"/>
            </a:xfrm>
          </p:grpSpPr>
          <p:sp>
            <p:nvSpPr>
              <p:cNvPr id="12" name="TextBox 11">
                <a:extLst>
                  <a:ext uri="{FF2B5EF4-FFF2-40B4-BE49-F238E27FC236}">
                    <a16:creationId xmlns:a16="http://schemas.microsoft.com/office/drawing/2014/main" id="{7863C118-A9F0-401F-B3AF-862740E69C43}"/>
                  </a:ext>
                </a:extLst>
              </p:cNvPr>
              <p:cNvSpPr txBox="1"/>
              <p:nvPr/>
            </p:nvSpPr>
            <p:spPr>
              <a:xfrm>
                <a:off x="2820333" y="853729"/>
                <a:ext cx="15260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Vested Toolkit</a:t>
                </a:r>
              </a:p>
            </p:txBody>
          </p:sp>
          <p:grpSp>
            <p:nvGrpSpPr>
              <p:cNvPr id="7" name="Group 6">
                <a:extLst>
                  <a:ext uri="{FF2B5EF4-FFF2-40B4-BE49-F238E27FC236}">
                    <a16:creationId xmlns:a16="http://schemas.microsoft.com/office/drawing/2014/main" id="{39A669BD-BA39-4665-B853-7FF95D884798}"/>
                  </a:ext>
                </a:extLst>
              </p:cNvPr>
              <p:cNvGrpSpPr/>
              <p:nvPr/>
            </p:nvGrpSpPr>
            <p:grpSpPr>
              <a:xfrm>
                <a:off x="2617238" y="1303467"/>
                <a:ext cx="2377440" cy="4477171"/>
                <a:chOff x="2617238" y="1303467"/>
                <a:chExt cx="2377440" cy="4477171"/>
              </a:xfrm>
            </p:grpSpPr>
            <p:sp>
              <p:nvSpPr>
                <p:cNvPr id="22" name="Arrow: Pentagon 21">
                  <a:extLst>
                    <a:ext uri="{FF2B5EF4-FFF2-40B4-BE49-F238E27FC236}">
                      <a16:creationId xmlns:a16="http://schemas.microsoft.com/office/drawing/2014/main" id="{E113EB78-C28A-46FC-8A06-3BDC2DF170B5}"/>
                    </a:ext>
                  </a:extLst>
                </p:cNvPr>
                <p:cNvSpPr/>
                <p:nvPr/>
              </p:nvSpPr>
              <p:spPr>
                <a:xfrm>
                  <a:off x="2916804" y="1303467"/>
                  <a:ext cx="1737360" cy="1737360"/>
                </a:xfrm>
                <a:prstGeom prst="homePlate">
                  <a:avLst>
                    <a:gd name="adj" fmla="val 25057"/>
                  </a:avLst>
                </a:prstGeom>
                <a:solidFill>
                  <a:schemeClr val="bg1"/>
                </a:solidFill>
                <a:ln w="28575">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C5C5C"/>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C1E21E10-FACE-4387-90AD-55605EE45C9E}"/>
                    </a:ext>
                  </a:extLst>
                </p:cNvPr>
                <p:cNvSpPr/>
                <p:nvPr/>
              </p:nvSpPr>
              <p:spPr>
                <a:xfrm>
                  <a:off x="2617238" y="3226093"/>
                  <a:ext cx="2377440" cy="2554545"/>
                </a:xfrm>
                <a:prstGeom prst="rect">
                  <a:avLst/>
                </a:prstGeom>
              </p:spPr>
              <p:txBody>
                <a:bodyPr wrap="square">
                  <a:noAutofit/>
                </a:bodyPr>
                <a:lstStyle/>
                <a:p>
                  <a:pPr marL="168275" lvl="0" indent="-168275">
                    <a:buFont typeface="Arial" panose="020B0604020202020204" pitchFamily="34" charset="0"/>
                    <a:buChar char="•"/>
                    <a:defRPr/>
                  </a:pPr>
                  <a:r>
                    <a:rPr lang="en-US" sz="1600" dirty="0"/>
                    <a:t>Practical resources and guides support you in ”doing” – helping you turn Vested theory into practice</a:t>
                  </a:r>
                </a:p>
                <a:p>
                  <a:pPr marL="293688" lvl="0" indent="-120650">
                    <a:buFont typeface="Arial" panose="020B0604020202020204" pitchFamily="34" charset="0"/>
                    <a:buChar char="•"/>
                    <a:defRPr/>
                  </a:pPr>
                  <a:r>
                    <a:rPr lang="en-US" sz="1600" dirty="0"/>
                    <a:t>Playbook provides the overall direction for each Vested Rule</a:t>
                  </a:r>
                </a:p>
                <a:p>
                  <a:pPr marL="293688" lvl="0" indent="-120650">
                    <a:buFont typeface="Arial" panose="020B0604020202020204" pitchFamily="34" charset="0"/>
                    <a:buChar char="•"/>
                    <a:defRPr/>
                  </a:pPr>
                  <a:r>
                    <a:rPr lang="en-US" sz="1600" dirty="0"/>
                    <a:t>Individual Toolkits are used for completing Deliverables</a:t>
                  </a:r>
                </a:p>
              </p:txBody>
            </p:sp>
          </p:grpSp>
        </p:grpSp>
        <p:pic>
          <p:nvPicPr>
            <p:cNvPr id="10" name="Picture 9">
              <a:extLst>
                <a:ext uri="{FF2B5EF4-FFF2-40B4-BE49-F238E27FC236}">
                  <a16:creationId xmlns:a16="http://schemas.microsoft.com/office/drawing/2014/main" id="{69CB4D52-5039-4D47-A8C5-DC81A2D5617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88365" y="1360540"/>
              <a:ext cx="1195707" cy="1636776"/>
            </a:xfrm>
            <a:prstGeom prst="rect">
              <a:avLst/>
            </a:prstGeom>
            <a:ln>
              <a:solidFill>
                <a:schemeClr val="tx2"/>
              </a:solidFill>
            </a:ln>
          </p:spPr>
        </p:pic>
      </p:grpSp>
    </p:spTree>
    <p:extLst>
      <p:ext uri="{BB962C8B-B14F-4D97-AF65-F5344CB8AC3E}">
        <p14:creationId xmlns:p14="http://schemas.microsoft.com/office/powerpoint/2010/main" val="28220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3" grpId="0"/>
      <p:bldP spid="14" grpId="0"/>
      <p:bldP spid="15" grpId="0"/>
      <p:bldP spid="8" grpId="0"/>
      <p:bldP spid="30"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D12-FEA3-1C41-B893-4B17C5720CA7}"/>
              </a:ext>
            </a:extLst>
          </p:cNvPr>
          <p:cNvSpPr>
            <a:spLocks noGrp="1"/>
          </p:cNvSpPr>
          <p:nvPr>
            <p:ph type="title"/>
          </p:nvPr>
        </p:nvSpPr>
        <p:spPr>
          <a:xfrm>
            <a:off x="619760" y="10098"/>
            <a:ext cx="10952480" cy="2315706"/>
          </a:xfrm>
        </p:spPr>
        <p:txBody>
          <a:bodyPr/>
          <a:lstStyle/>
          <a:p>
            <a:r>
              <a:rPr lang="en-US" dirty="0"/>
              <a:t>Certified Deal Architect (CDA)</a:t>
            </a:r>
          </a:p>
        </p:txBody>
      </p:sp>
      <p:sp>
        <p:nvSpPr>
          <p:cNvPr id="4" name="Arrow: Chevron 87">
            <a:extLst>
              <a:ext uri="{FF2B5EF4-FFF2-40B4-BE49-F238E27FC236}">
                <a16:creationId xmlns:a16="http://schemas.microsoft.com/office/drawing/2014/main" id="{6EC291E8-673F-4A0D-A6E5-8E90E76FBF63}"/>
              </a:ext>
            </a:extLst>
          </p:cNvPr>
          <p:cNvSpPr/>
          <p:nvPr/>
        </p:nvSpPr>
        <p:spPr>
          <a:xfrm>
            <a:off x="1094093" y="1837074"/>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5" name="Arrow: Chevron 110">
            <a:extLst>
              <a:ext uri="{FF2B5EF4-FFF2-40B4-BE49-F238E27FC236}">
                <a16:creationId xmlns:a16="http://schemas.microsoft.com/office/drawing/2014/main" id="{3DC09EED-60C5-4956-B2A8-49659C9711E6}"/>
              </a:ext>
            </a:extLst>
          </p:cNvPr>
          <p:cNvSpPr/>
          <p:nvPr/>
        </p:nvSpPr>
        <p:spPr>
          <a:xfrm>
            <a:off x="3320838"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6" name="Arrow: Chevron 149">
            <a:extLst>
              <a:ext uri="{FF2B5EF4-FFF2-40B4-BE49-F238E27FC236}">
                <a16:creationId xmlns:a16="http://schemas.microsoft.com/office/drawing/2014/main" id="{EFC78B2C-E378-47BB-ADC9-4B70627C273A}"/>
              </a:ext>
            </a:extLst>
          </p:cNvPr>
          <p:cNvSpPr/>
          <p:nvPr/>
        </p:nvSpPr>
        <p:spPr>
          <a:xfrm>
            <a:off x="7351364"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7" name="Rectangle 6">
            <a:extLst>
              <a:ext uri="{FF2B5EF4-FFF2-40B4-BE49-F238E27FC236}">
                <a16:creationId xmlns:a16="http://schemas.microsoft.com/office/drawing/2014/main" id="{C1EC11E6-F8A7-4295-AF86-75C81E96AEF6}"/>
              </a:ext>
            </a:extLst>
          </p:cNvPr>
          <p:cNvSpPr/>
          <p:nvPr/>
        </p:nvSpPr>
        <p:spPr>
          <a:xfrm>
            <a:off x="3329563"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 name="Title 2">
            <a:extLst>
              <a:ext uri="{FF2B5EF4-FFF2-40B4-BE49-F238E27FC236}">
                <a16:creationId xmlns:a16="http://schemas.microsoft.com/office/drawing/2014/main" id="{05EFED6F-9FA9-4A19-9142-9C61B2678A28}"/>
              </a:ext>
            </a:extLst>
          </p:cNvPr>
          <p:cNvSpPr txBox="1">
            <a:spLocks/>
          </p:cNvSpPr>
          <p:nvPr/>
        </p:nvSpPr>
        <p:spPr>
          <a:xfrm>
            <a:off x="3356724"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Practitioner</a:t>
            </a:r>
          </a:p>
          <a:p>
            <a:pPr algn="ctr">
              <a:defRPr/>
            </a:pPr>
            <a:r>
              <a:rPr lang="en-US" sz="1600" b="1" dirty="0">
                <a:solidFill>
                  <a:srgbClr val="5C5C5C"/>
                </a:solidFill>
              </a:rPr>
              <a:t>Certificate</a:t>
            </a:r>
          </a:p>
        </p:txBody>
      </p:sp>
      <p:pic>
        <p:nvPicPr>
          <p:cNvPr id="9" name="Picture 8">
            <a:extLst>
              <a:ext uri="{FF2B5EF4-FFF2-40B4-BE49-F238E27FC236}">
                <a16:creationId xmlns:a16="http://schemas.microsoft.com/office/drawing/2014/main" id="{9D1773DB-3122-4CB9-8D04-C65E53C2C6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4905" y="2735027"/>
            <a:ext cx="1182176" cy="288334"/>
          </a:xfrm>
          <a:prstGeom prst="rect">
            <a:avLst/>
          </a:prstGeom>
        </p:spPr>
      </p:pic>
      <p:grpSp>
        <p:nvGrpSpPr>
          <p:cNvPr id="10" name="Group 9">
            <a:extLst>
              <a:ext uri="{FF2B5EF4-FFF2-40B4-BE49-F238E27FC236}">
                <a16:creationId xmlns:a16="http://schemas.microsoft.com/office/drawing/2014/main" id="{E99714DF-58C4-4A70-9E91-DF9ACED62E66}"/>
              </a:ext>
            </a:extLst>
          </p:cNvPr>
          <p:cNvGrpSpPr/>
          <p:nvPr/>
        </p:nvGrpSpPr>
        <p:grpSpPr>
          <a:xfrm>
            <a:off x="5159321" y="2412106"/>
            <a:ext cx="1709928" cy="1691640"/>
            <a:chOff x="4798562" y="1985046"/>
            <a:chExt cx="1709928" cy="1691640"/>
          </a:xfrm>
          <a:solidFill>
            <a:schemeClr val="accent1">
              <a:lumMod val="40000"/>
              <a:lumOff val="60000"/>
            </a:schemeClr>
          </a:solidFill>
        </p:grpSpPr>
        <p:sp>
          <p:nvSpPr>
            <p:cNvPr id="11" name="Rectangle 10">
              <a:extLst>
                <a:ext uri="{FF2B5EF4-FFF2-40B4-BE49-F238E27FC236}">
                  <a16:creationId xmlns:a16="http://schemas.microsoft.com/office/drawing/2014/main" id="{1AC930E6-03F2-465E-9A34-A5A6A7753C2E}"/>
                </a:ext>
              </a:extLst>
            </p:cNvPr>
            <p:cNvSpPr/>
            <p:nvPr/>
          </p:nvSpPr>
          <p:spPr>
            <a:xfrm>
              <a:off x="4798562" y="1985046"/>
              <a:ext cx="1709928" cy="1691640"/>
            </a:xfrm>
            <a:prstGeom prst="rect">
              <a:avLst/>
            </a:prstGeom>
            <a:grp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2" name="Picture 11">
              <a:extLst>
                <a:ext uri="{FF2B5EF4-FFF2-40B4-BE49-F238E27FC236}">
                  <a16:creationId xmlns:a16="http://schemas.microsoft.com/office/drawing/2014/main" id="{1321432F-3CA3-4253-A28D-89A386E29E5B}"/>
                </a:ext>
              </a:extLst>
            </p:cNvPr>
            <p:cNvPicPr>
              <a:picLocks noChangeAspect="1"/>
            </p:cNvPicPr>
            <p:nvPr/>
          </p:nvPicPr>
          <p:blipFill>
            <a:blip r:embed="rId3"/>
            <a:stretch>
              <a:fillRect/>
            </a:stretch>
          </p:blipFill>
          <p:spPr>
            <a:xfrm>
              <a:off x="4863303" y="2264787"/>
              <a:ext cx="1580446" cy="657373"/>
            </a:xfrm>
            <a:prstGeom prst="rect">
              <a:avLst/>
            </a:prstGeom>
            <a:grpFill/>
          </p:spPr>
        </p:pic>
        <p:sp>
          <p:nvSpPr>
            <p:cNvPr id="13" name="Title 2">
              <a:extLst>
                <a:ext uri="{FF2B5EF4-FFF2-40B4-BE49-F238E27FC236}">
                  <a16:creationId xmlns:a16="http://schemas.microsoft.com/office/drawing/2014/main" id="{35D3AA01-7151-44C8-970B-24B4A6609604}"/>
                </a:ext>
              </a:extLst>
            </p:cNvPr>
            <p:cNvSpPr txBox="1">
              <a:spLocks/>
            </p:cNvSpPr>
            <p:nvPr/>
          </p:nvSpPr>
          <p:spPr>
            <a:xfrm>
              <a:off x="5254374" y="2604178"/>
              <a:ext cx="1188720" cy="423928"/>
            </a:xfrm>
            <a:prstGeom prst="rect">
              <a:avLst/>
            </a:prstGeom>
            <a:grp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latin typeface="+mn-lt"/>
                </a:rPr>
                <a:t>CERTIFIED DEAL</a:t>
              </a:r>
              <a:endParaRPr lang="en-US" sz="1600" b="1" dirty="0">
                <a:solidFill>
                  <a:srgbClr val="5C5C5C"/>
                </a:solidFill>
                <a:latin typeface="+mn-lt"/>
              </a:endParaRPr>
            </a:p>
            <a:p>
              <a:pPr algn="ctr">
                <a:lnSpc>
                  <a:spcPct val="80000"/>
                </a:lnSpc>
                <a:defRPr/>
              </a:pPr>
              <a:r>
                <a:rPr lang="en-US" sz="1600" b="1" dirty="0">
                  <a:solidFill>
                    <a:srgbClr val="5C5C5C"/>
                  </a:solidFill>
                </a:rPr>
                <a:t>ARCHITECT</a:t>
              </a:r>
            </a:p>
          </p:txBody>
        </p:sp>
      </p:grpSp>
      <p:grpSp>
        <p:nvGrpSpPr>
          <p:cNvPr id="14" name="Group 13">
            <a:extLst>
              <a:ext uri="{FF2B5EF4-FFF2-40B4-BE49-F238E27FC236}">
                <a16:creationId xmlns:a16="http://schemas.microsoft.com/office/drawing/2014/main" id="{2E32A145-DEE0-41ED-A816-183C41792809}"/>
              </a:ext>
            </a:extLst>
          </p:cNvPr>
          <p:cNvGrpSpPr/>
          <p:nvPr/>
        </p:nvGrpSpPr>
        <p:grpSpPr>
          <a:xfrm>
            <a:off x="9186569" y="2412106"/>
            <a:ext cx="1709928" cy="1691640"/>
            <a:chOff x="8635938" y="1985046"/>
            <a:chExt cx="1709928" cy="1691640"/>
          </a:xfrm>
        </p:grpSpPr>
        <p:sp>
          <p:nvSpPr>
            <p:cNvPr id="15" name="Rectangle 14">
              <a:extLst>
                <a:ext uri="{FF2B5EF4-FFF2-40B4-BE49-F238E27FC236}">
                  <a16:creationId xmlns:a16="http://schemas.microsoft.com/office/drawing/2014/main" id="{3DA8FFA3-CCDF-41D7-8699-D1D469DA438F}"/>
                </a:ext>
              </a:extLst>
            </p:cNvPr>
            <p:cNvSpPr/>
            <p:nvPr/>
          </p:nvSpPr>
          <p:spPr>
            <a:xfrm>
              <a:off x="8635938"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6" name="Picture 15">
              <a:extLst>
                <a:ext uri="{FF2B5EF4-FFF2-40B4-BE49-F238E27FC236}">
                  <a16:creationId xmlns:a16="http://schemas.microsoft.com/office/drawing/2014/main" id="{4C43099A-653B-4202-B48C-C2A303BFA288}"/>
                </a:ext>
              </a:extLst>
            </p:cNvPr>
            <p:cNvPicPr>
              <a:picLocks noChangeAspect="1"/>
            </p:cNvPicPr>
            <p:nvPr/>
          </p:nvPicPr>
          <p:blipFill>
            <a:blip r:embed="rId3"/>
            <a:stretch>
              <a:fillRect/>
            </a:stretch>
          </p:blipFill>
          <p:spPr>
            <a:xfrm>
              <a:off x="8700679" y="2283837"/>
              <a:ext cx="1580446" cy="657373"/>
            </a:xfrm>
            <a:prstGeom prst="rect">
              <a:avLst/>
            </a:prstGeom>
            <a:solidFill>
              <a:schemeClr val="bg1"/>
            </a:solidFill>
          </p:spPr>
        </p:pic>
        <p:sp>
          <p:nvSpPr>
            <p:cNvPr id="17" name="Title 2">
              <a:extLst>
                <a:ext uri="{FF2B5EF4-FFF2-40B4-BE49-F238E27FC236}">
                  <a16:creationId xmlns:a16="http://schemas.microsoft.com/office/drawing/2014/main" id="{FAAC56F8-EA5C-4B01-A157-F24862B83C3A}"/>
                </a:ext>
              </a:extLst>
            </p:cNvPr>
            <p:cNvSpPr txBox="1">
              <a:spLocks/>
            </p:cNvSpPr>
            <p:nvPr/>
          </p:nvSpPr>
          <p:spPr>
            <a:xfrm>
              <a:off x="9092405" y="262322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rgbClr val="5C5C5C"/>
                  </a:solidFill>
                </a:rPr>
                <a:t>FACULTY</a:t>
              </a:r>
            </a:p>
          </p:txBody>
        </p:sp>
      </p:grpSp>
      <p:sp>
        <p:nvSpPr>
          <p:cNvPr id="18" name="Rectangle 17">
            <a:extLst>
              <a:ext uri="{FF2B5EF4-FFF2-40B4-BE49-F238E27FC236}">
                <a16:creationId xmlns:a16="http://schemas.microsoft.com/office/drawing/2014/main" id="{AFD46F86-D875-4FFA-9249-A1974B5A85DD}"/>
              </a:ext>
            </a:extLst>
          </p:cNvPr>
          <p:cNvSpPr/>
          <p:nvPr/>
        </p:nvSpPr>
        <p:spPr>
          <a:xfrm>
            <a:off x="1114274"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9" name="Picture 18">
            <a:extLst>
              <a:ext uri="{FF2B5EF4-FFF2-40B4-BE49-F238E27FC236}">
                <a16:creationId xmlns:a16="http://schemas.microsoft.com/office/drawing/2014/main" id="{F96C1437-40CA-4298-B7C2-68DAE4D5DB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9616" y="2735027"/>
            <a:ext cx="1182176" cy="288334"/>
          </a:xfrm>
          <a:prstGeom prst="rect">
            <a:avLst/>
          </a:prstGeom>
        </p:spPr>
      </p:pic>
      <p:sp>
        <p:nvSpPr>
          <p:cNvPr id="20" name="Title 2">
            <a:extLst>
              <a:ext uri="{FF2B5EF4-FFF2-40B4-BE49-F238E27FC236}">
                <a16:creationId xmlns:a16="http://schemas.microsoft.com/office/drawing/2014/main" id="{2AFBEADE-9D03-4E95-AA10-F79DBA671DC3}"/>
              </a:ext>
            </a:extLst>
          </p:cNvPr>
          <p:cNvSpPr txBox="1">
            <a:spLocks/>
          </p:cNvSpPr>
          <p:nvPr/>
        </p:nvSpPr>
        <p:spPr>
          <a:xfrm>
            <a:off x="1130802"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Foundation</a:t>
            </a:r>
          </a:p>
          <a:p>
            <a:pPr algn="ctr">
              <a:defRPr/>
            </a:pPr>
            <a:r>
              <a:rPr lang="en-US" sz="1600" b="1" dirty="0">
                <a:solidFill>
                  <a:srgbClr val="5C5C5C"/>
                </a:solidFill>
              </a:rPr>
              <a:t>Certificate</a:t>
            </a:r>
          </a:p>
        </p:txBody>
      </p:sp>
      <p:sp>
        <p:nvSpPr>
          <p:cNvPr id="21" name="Rectangle 20">
            <a:extLst>
              <a:ext uri="{FF2B5EF4-FFF2-40B4-BE49-F238E27FC236}">
                <a16:creationId xmlns:a16="http://schemas.microsoft.com/office/drawing/2014/main" id="{0B0F3BF9-8318-4429-A1E4-C8C392EB3EB2}"/>
              </a:ext>
            </a:extLst>
          </p:cNvPr>
          <p:cNvSpPr/>
          <p:nvPr/>
        </p:nvSpPr>
        <p:spPr>
          <a:xfrm>
            <a:off x="7362380"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2" name="Title 2">
            <a:extLst>
              <a:ext uri="{FF2B5EF4-FFF2-40B4-BE49-F238E27FC236}">
                <a16:creationId xmlns:a16="http://schemas.microsoft.com/office/drawing/2014/main" id="{EED0B4EF-9A39-41C5-853B-8D2AC3730602}"/>
              </a:ext>
            </a:extLst>
          </p:cNvPr>
          <p:cNvSpPr txBox="1">
            <a:spLocks/>
          </p:cNvSpPr>
          <p:nvPr/>
        </p:nvSpPr>
        <p:spPr>
          <a:xfrm>
            <a:off x="7726464" y="3027609"/>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tx1"/>
                </a:solidFill>
              </a:rPr>
              <a:t>CDA COACH</a:t>
            </a:r>
          </a:p>
        </p:txBody>
      </p:sp>
      <p:pic>
        <p:nvPicPr>
          <p:cNvPr id="23" name="Picture 22">
            <a:extLst>
              <a:ext uri="{FF2B5EF4-FFF2-40B4-BE49-F238E27FC236}">
                <a16:creationId xmlns:a16="http://schemas.microsoft.com/office/drawing/2014/main" id="{3CDFF05E-7865-4B6F-8F35-1F55E5B3C4F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14443" y="2729272"/>
            <a:ext cx="1207008" cy="325213"/>
          </a:xfrm>
          <a:prstGeom prst="rect">
            <a:avLst/>
          </a:prstGeom>
        </p:spPr>
      </p:pic>
      <p:pic>
        <p:nvPicPr>
          <p:cNvPr id="24" name="Picture 23">
            <a:extLst>
              <a:ext uri="{FF2B5EF4-FFF2-40B4-BE49-F238E27FC236}">
                <a16:creationId xmlns:a16="http://schemas.microsoft.com/office/drawing/2014/main" id="{0D9F3B25-2DA1-4050-8671-EDCD7E5760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7240"/>
          <a:stretch/>
        </p:blipFill>
        <p:spPr>
          <a:xfrm>
            <a:off x="7434705" y="2703277"/>
            <a:ext cx="359707" cy="657373"/>
          </a:xfrm>
          <a:prstGeom prst="rect">
            <a:avLst/>
          </a:prstGeom>
          <a:solidFill>
            <a:schemeClr val="bg1"/>
          </a:solidFill>
        </p:spPr>
      </p:pic>
    </p:spTree>
    <p:extLst>
      <p:ext uri="{BB962C8B-B14F-4D97-AF65-F5344CB8AC3E}">
        <p14:creationId xmlns:p14="http://schemas.microsoft.com/office/powerpoint/2010/main" val="146277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B41FF-52A0-4F05-A08E-DABA1F80B8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23490" y="248417"/>
            <a:ext cx="2737751" cy="640080"/>
          </a:xfrm>
          <a:prstGeom prst="rect">
            <a:avLst/>
          </a:prstGeom>
        </p:spPr>
      </p:pic>
      <p:graphicFrame>
        <p:nvGraphicFramePr>
          <p:cNvPr id="8" name="Object 7" hidden="1">
            <a:extLst>
              <a:ext uri="{FF2B5EF4-FFF2-40B4-BE49-F238E27FC236}">
                <a16:creationId xmlns:a16="http://schemas.microsoft.com/office/drawing/2014/main" id="{68D5AF60-1772-6243-B66C-300B85F8602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68D5AF60-1772-6243-B66C-300B85F860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3" name="Rectangle 142">
            <a:extLst>
              <a:ext uri="{FF2B5EF4-FFF2-40B4-BE49-F238E27FC236}">
                <a16:creationId xmlns:a16="http://schemas.microsoft.com/office/drawing/2014/main" id="{BC69D643-F1EF-41BA-A7DB-F33DC46F14EF}"/>
              </a:ext>
            </a:extLst>
          </p:cNvPr>
          <p:cNvSpPr/>
          <p:nvPr/>
        </p:nvSpPr>
        <p:spPr>
          <a:xfrm>
            <a:off x="467100" y="2607644"/>
            <a:ext cx="1625061"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4" name="Title 2">
            <a:extLst>
              <a:ext uri="{FF2B5EF4-FFF2-40B4-BE49-F238E27FC236}">
                <a16:creationId xmlns:a16="http://schemas.microsoft.com/office/drawing/2014/main" id="{2315A5A2-B24A-48AF-9A94-7761C3DCA9D3}"/>
              </a:ext>
            </a:extLst>
          </p:cNvPr>
          <p:cNvSpPr txBox="1">
            <a:spLocks/>
          </p:cNvSpPr>
          <p:nvPr/>
        </p:nvSpPr>
        <p:spPr>
          <a:xfrm>
            <a:off x="563965" y="3441139"/>
            <a:ext cx="1431331" cy="42315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Orientation</a:t>
            </a:r>
          </a:p>
        </p:txBody>
      </p:sp>
      <p:pic>
        <p:nvPicPr>
          <p:cNvPr id="145" name="Picture 144">
            <a:extLst>
              <a:ext uri="{FF2B5EF4-FFF2-40B4-BE49-F238E27FC236}">
                <a16:creationId xmlns:a16="http://schemas.microsoft.com/office/drawing/2014/main" id="{85E6A589-BF51-4AB5-9875-93BBFF728F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1806" y="3193295"/>
            <a:ext cx="1135649" cy="288334"/>
          </a:xfrm>
          <a:prstGeom prst="rect">
            <a:avLst/>
          </a:prstGeom>
        </p:spPr>
      </p:pic>
      <p:sp>
        <p:nvSpPr>
          <p:cNvPr id="146" name="TextBox 145">
            <a:extLst>
              <a:ext uri="{FF2B5EF4-FFF2-40B4-BE49-F238E27FC236}">
                <a16:creationId xmlns:a16="http://schemas.microsoft.com/office/drawing/2014/main" id="{CB944B16-C898-4AD2-9318-C12A654C42CB}"/>
              </a:ext>
            </a:extLst>
          </p:cNvPr>
          <p:cNvSpPr txBox="1"/>
          <p:nvPr/>
        </p:nvSpPr>
        <p:spPr>
          <a:xfrm>
            <a:off x="499314" y="4015905"/>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40" name="Rectangle 139">
            <a:extLst>
              <a:ext uri="{FF2B5EF4-FFF2-40B4-BE49-F238E27FC236}">
                <a16:creationId xmlns:a16="http://schemas.microsoft.com/office/drawing/2014/main" id="{C6EE79AB-7EDE-44D2-9710-EC65EAEE00C0}"/>
              </a:ext>
            </a:extLst>
          </p:cNvPr>
          <p:cNvSpPr/>
          <p:nvPr/>
        </p:nvSpPr>
        <p:spPr>
          <a:xfrm>
            <a:off x="7855000" y="4421620"/>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1" name="Title 2">
            <a:extLst>
              <a:ext uri="{FF2B5EF4-FFF2-40B4-BE49-F238E27FC236}">
                <a16:creationId xmlns:a16="http://schemas.microsoft.com/office/drawing/2014/main" id="{9A250ABC-199D-434A-A73C-1E2ED3699AE2}"/>
              </a:ext>
            </a:extLst>
          </p:cNvPr>
          <p:cNvSpPr txBox="1">
            <a:spLocks/>
          </p:cNvSpPr>
          <p:nvPr/>
        </p:nvSpPr>
        <p:spPr>
          <a:xfrm>
            <a:off x="7888198" y="4536215"/>
            <a:ext cx="1643532" cy="1240628"/>
          </a:xfrm>
          <a:prstGeom prst="rect">
            <a:avLst/>
          </a:prstGeom>
          <a:noFill/>
        </p:spPr>
        <p:txBody>
          <a:bodyPr vert="horz" lIns="27432" tIns="45720" rIns="27432"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Collaborative Contracting:</a:t>
            </a:r>
          </a:p>
          <a:p>
            <a:pPr algn="ctr">
              <a:defRPr/>
            </a:pPr>
            <a:r>
              <a:rPr lang="en-US" sz="1400" b="1" dirty="0">
                <a:solidFill>
                  <a:srgbClr val="5C5C5C"/>
                </a:solidFill>
              </a:rPr>
              <a:t>2-Day Executive </a:t>
            </a:r>
          </a:p>
          <a:p>
            <a:pPr algn="ctr">
              <a:defRPr/>
            </a:pPr>
            <a:r>
              <a:rPr lang="en-US" sz="1400" b="1" dirty="0">
                <a:solidFill>
                  <a:srgbClr val="5C5C5C"/>
                </a:solidFill>
              </a:rPr>
              <a:t>Education Course</a:t>
            </a:r>
            <a:endParaRPr lang="en-US" sz="1400" dirty="0">
              <a:solidFill>
                <a:srgbClr val="5C5C5C"/>
              </a:solidFill>
            </a:endParaRPr>
          </a:p>
        </p:txBody>
      </p:sp>
      <p:sp>
        <p:nvSpPr>
          <p:cNvPr id="136" name="Rectangle 135">
            <a:extLst>
              <a:ext uri="{FF2B5EF4-FFF2-40B4-BE49-F238E27FC236}">
                <a16:creationId xmlns:a16="http://schemas.microsoft.com/office/drawing/2014/main" id="{F7EC281F-A274-4132-8505-687E7EE08F37}"/>
              </a:ext>
            </a:extLst>
          </p:cNvPr>
          <p:cNvSpPr/>
          <p:nvPr/>
        </p:nvSpPr>
        <p:spPr>
          <a:xfrm>
            <a:off x="2297369" y="4421620"/>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37" name="Title 2">
            <a:extLst>
              <a:ext uri="{FF2B5EF4-FFF2-40B4-BE49-F238E27FC236}">
                <a16:creationId xmlns:a16="http://schemas.microsoft.com/office/drawing/2014/main" id="{E3F33D17-EF3B-41E5-BAFF-0958E16166B3}"/>
              </a:ext>
            </a:extLst>
          </p:cNvPr>
          <p:cNvSpPr txBox="1">
            <a:spLocks/>
          </p:cNvSpPr>
          <p:nvPr/>
        </p:nvSpPr>
        <p:spPr>
          <a:xfrm>
            <a:off x="2399293" y="4540930"/>
            <a:ext cx="1506081" cy="1363485"/>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spcAft>
                <a:spcPts val="600"/>
              </a:spcAft>
              <a:defRPr/>
            </a:pPr>
            <a:r>
              <a:rPr lang="en-US" sz="1400" b="1" dirty="0">
                <a:solidFill>
                  <a:srgbClr val="5C5C5C"/>
                </a:solidFill>
              </a:rPr>
              <a:t>Is </a:t>
            </a:r>
          </a:p>
          <a:p>
            <a:pPr algn="ctr">
              <a:spcAft>
                <a:spcPts val="600"/>
              </a:spcAft>
              <a:defRPr/>
            </a:pPr>
            <a:endParaRPr lang="en-US" sz="1400" b="1" dirty="0">
              <a:solidFill>
                <a:srgbClr val="5C5C5C"/>
              </a:solidFill>
            </a:endParaRPr>
          </a:p>
          <a:p>
            <a:pPr algn="ctr">
              <a:spcAft>
                <a:spcPts val="600"/>
              </a:spcAft>
              <a:defRPr/>
            </a:pPr>
            <a:r>
              <a:rPr lang="en-US" sz="1400" b="1" dirty="0">
                <a:solidFill>
                  <a:srgbClr val="5C5C5C"/>
                </a:solidFill>
              </a:rPr>
              <a:t>Right for Your Situation?</a:t>
            </a:r>
          </a:p>
        </p:txBody>
      </p:sp>
      <p:pic>
        <p:nvPicPr>
          <p:cNvPr id="138" name="Picture 137">
            <a:extLst>
              <a:ext uri="{FF2B5EF4-FFF2-40B4-BE49-F238E27FC236}">
                <a16:creationId xmlns:a16="http://schemas.microsoft.com/office/drawing/2014/main" id="{C9DD7CA2-DFCC-46E5-A1DC-EF74766AAF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54855" y="4942927"/>
            <a:ext cx="1194956" cy="288334"/>
          </a:xfrm>
          <a:prstGeom prst="rect">
            <a:avLst/>
          </a:prstGeom>
          <a:noFill/>
        </p:spPr>
      </p:pic>
      <p:sp>
        <p:nvSpPr>
          <p:cNvPr id="139" name="TextBox 138">
            <a:extLst>
              <a:ext uri="{FF2B5EF4-FFF2-40B4-BE49-F238E27FC236}">
                <a16:creationId xmlns:a16="http://schemas.microsoft.com/office/drawing/2014/main" id="{A58BA930-57E8-44BC-B38F-AD880640B173}"/>
              </a:ext>
            </a:extLst>
          </p:cNvPr>
          <p:cNvSpPr txBox="1"/>
          <p:nvPr/>
        </p:nvSpPr>
        <p:spPr>
          <a:xfrm>
            <a:off x="2389085" y="5822567"/>
            <a:ext cx="1554480" cy="276999"/>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27" name="Rectangle 126">
            <a:extLst>
              <a:ext uri="{FF2B5EF4-FFF2-40B4-BE49-F238E27FC236}">
                <a16:creationId xmlns:a16="http://schemas.microsoft.com/office/drawing/2014/main" id="{D3984F08-1B94-4732-929C-C1AFDF77C5FA}"/>
              </a:ext>
            </a:extLst>
          </p:cNvPr>
          <p:cNvSpPr/>
          <p:nvPr/>
        </p:nvSpPr>
        <p:spPr>
          <a:xfrm>
            <a:off x="4106488" y="4421620"/>
            <a:ext cx="1699209"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8" name="Title 2">
            <a:extLst>
              <a:ext uri="{FF2B5EF4-FFF2-40B4-BE49-F238E27FC236}">
                <a16:creationId xmlns:a16="http://schemas.microsoft.com/office/drawing/2014/main" id="{39AB5F4B-489C-468A-B3DA-36AB5587AE32}"/>
              </a:ext>
            </a:extLst>
          </p:cNvPr>
          <p:cNvSpPr txBox="1">
            <a:spLocks/>
          </p:cNvSpPr>
          <p:nvPr/>
        </p:nvSpPr>
        <p:spPr>
          <a:xfrm>
            <a:off x="4133320" y="4855881"/>
            <a:ext cx="1662407"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Getting Ready for Your </a:t>
            </a:r>
          </a:p>
        </p:txBody>
      </p:sp>
      <p:pic>
        <p:nvPicPr>
          <p:cNvPr id="129" name="Picture 128">
            <a:extLst>
              <a:ext uri="{FF2B5EF4-FFF2-40B4-BE49-F238E27FC236}">
                <a16:creationId xmlns:a16="http://schemas.microsoft.com/office/drawing/2014/main" id="{46E79625-D838-4172-B6CF-9EBC9F37DE9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62360" y="5276980"/>
            <a:ext cx="1187465" cy="288334"/>
          </a:xfrm>
          <a:prstGeom prst="rect">
            <a:avLst/>
          </a:prstGeom>
          <a:noFill/>
        </p:spPr>
      </p:pic>
      <p:sp>
        <p:nvSpPr>
          <p:cNvPr id="130" name="TextBox 129">
            <a:extLst>
              <a:ext uri="{FF2B5EF4-FFF2-40B4-BE49-F238E27FC236}">
                <a16:creationId xmlns:a16="http://schemas.microsoft.com/office/drawing/2014/main" id="{537A156F-4745-420D-B6D8-BCCDE3E49C8C}"/>
              </a:ext>
            </a:extLst>
          </p:cNvPr>
          <p:cNvSpPr txBox="1"/>
          <p:nvPr/>
        </p:nvSpPr>
        <p:spPr>
          <a:xfrm>
            <a:off x="4180170" y="5822567"/>
            <a:ext cx="1554480" cy="276999"/>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31" name="Title 2">
            <a:extLst>
              <a:ext uri="{FF2B5EF4-FFF2-40B4-BE49-F238E27FC236}">
                <a16:creationId xmlns:a16="http://schemas.microsoft.com/office/drawing/2014/main" id="{C7CB80C9-FB3A-46FF-9A3B-89706D44F854}"/>
              </a:ext>
            </a:extLst>
          </p:cNvPr>
          <p:cNvSpPr txBox="1">
            <a:spLocks/>
          </p:cNvSpPr>
          <p:nvPr/>
        </p:nvSpPr>
        <p:spPr>
          <a:xfrm>
            <a:off x="4213508" y="5509546"/>
            <a:ext cx="1496640"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Journey</a:t>
            </a:r>
          </a:p>
        </p:txBody>
      </p:sp>
      <p:sp>
        <p:nvSpPr>
          <p:cNvPr id="123" name="Rectangle 122">
            <a:extLst>
              <a:ext uri="{FF2B5EF4-FFF2-40B4-BE49-F238E27FC236}">
                <a16:creationId xmlns:a16="http://schemas.microsoft.com/office/drawing/2014/main" id="{370CE71A-921B-48DA-B2AA-9011F297D6AC}"/>
              </a:ext>
            </a:extLst>
          </p:cNvPr>
          <p:cNvSpPr/>
          <p:nvPr/>
        </p:nvSpPr>
        <p:spPr>
          <a:xfrm>
            <a:off x="4101128" y="2607644"/>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4" name="Title 2">
            <a:extLst>
              <a:ext uri="{FF2B5EF4-FFF2-40B4-BE49-F238E27FC236}">
                <a16:creationId xmlns:a16="http://schemas.microsoft.com/office/drawing/2014/main" id="{3F095A8D-4671-4393-B04A-2B9916F6E6C2}"/>
              </a:ext>
            </a:extLst>
          </p:cNvPr>
          <p:cNvSpPr txBox="1">
            <a:spLocks/>
          </p:cNvSpPr>
          <p:nvPr/>
        </p:nvSpPr>
        <p:spPr>
          <a:xfrm>
            <a:off x="4153691" y="3212043"/>
            <a:ext cx="1604802" cy="902720"/>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3-Day Executive </a:t>
            </a:r>
          </a:p>
          <a:p>
            <a:pPr algn="ctr">
              <a:defRPr/>
            </a:pPr>
            <a:r>
              <a:rPr lang="en-US" sz="1400" b="1" dirty="0">
                <a:solidFill>
                  <a:srgbClr val="5C5C5C"/>
                </a:solidFill>
              </a:rPr>
              <a:t>Education </a:t>
            </a:r>
          </a:p>
          <a:p>
            <a:pPr algn="ctr">
              <a:defRPr/>
            </a:pPr>
            <a:r>
              <a:rPr lang="en-US" sz="1400" b="1" dirty="0">
                <a:solidFill>
                  <a:srgbClr val="5C5C5C"/>
                </a:solidFill>
              </a:rPr>
              <a:t>Course</a:t>
            </a:r>
            <a:endParaRPr lang="en-US" sz="1400" dirty="0">
              <a:solidFill>
                <a:srgbClr val="5C5C5C"/>
              </a:solidFill>
            </a:endParaRPr>
          </a:p>
          <a:p>
            <a:pPr algn="ctr">
              <a:defRPr/>
            </a:pPr>
            <a:endParaRPr lang="en-US" sz="1400" dirty="0">
              <a:solidFill>
                <a:srgbClr val="5C5C5C"/>
              </a:solidFill>
            </a:endParaRPr>
          </a:p>
        </p:txBody>
      </p:sp>
      <p:pic>
        <p:nvPicPr>
          <p:cNvPr id="126" name="Picture 125">
            <a:extLst>
              <a:ext uri="{FF2B5EF4-FFF2-40B4-BE49-F238E27FC236}">
                <a16:creationId xmlns:a16="http://schemas.microsoft.com/office/drawing/2014/main" id="{ABB0C2F4-4585-4687-8825-32A659926A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65004" y="2724753"/>
            <a:ext cx="1182176" cy="288334"/>
          </a:xfrm>
          <a:prstGeom prst="rect">
            <a:avLst/>
          </a:prstGeom>
          <a:noFill/>
        </p:spPr>
      </p:pic>
      <p:sp>
        <p:nvSpPr>
          <p:cNvPr id="119" name="Rectangle 118">
            <a:extLst>
              <a:ext uri="{FF2B5EF4-FFF2-40B4-BE49-F238E27FC236}">
                <a16:creationId xmlns:a16="http://schemas.microsoft.com/office/drawing/2014/main" id="{E223C59A-45E5-4D38-A829-4DE6B9ED722D}"/>
              </a:ext>
            </a:extLst>
          </p:cNvPr>
          <p:cNvSpPr/>
          <p:nvPr/>
        </p:nvSpPr>
        <p:spPr>
          <a:xfrm>
            <a:off x="6031758" y="2607644"/>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0" name="Title 2">
            <a:extLst>
              <a:ext uri="{FF2B5EF4-FFF2-40B4-BE49-F238E27FC236}">
                <a16:creationId xmlns:a16="http://schemas.microsoft.com/office/drawing/2014/main" id="{1144D63D-513B-4221-AC92-FEFD8DB3DEC2}"/>
              </a:ext>
            </a:extLst>
          </p:cNvPr>
          <p:cNvSpPr txBox="1">
            <a:spLocks/>
          </p:cNvSpPr>
          <p:nvPr/>
        </p:nvSpPr>
        <p:spPr>
          <a:xfrm>
            <a:off x="6048287" y="2797721"/>
            <a:ext cx="1676871" cy="10976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400"/>
              </a:lnSpc>
              <a:spcAft>
                <a:spcPts val="600"/>
              </a:spcAft>
              <a:defRPr/>
            </a:pPr>
            <a:r>
              <a:rPr lang="en-US" sz="1400" b="1" dirty="0">
                <a:solidFill>
                  <a:srgbClr val="5C5C5C"/>
                </a:solidFill>
              </a:rPr>
              <a:t>Creating a</a:t>
            </a:r>
            <a:br>
              <a:rPr lang="en-US" sz="1400" b="1" dirty="0">
                <a:solidFill>
                  <a:srgbClr val="5C5C5C"/>
                </a:solidFill>
              </a:rPr>
            </a:br>
            <a:br>
              <a:rPr lang="en-US" sz="1400" b="1" dirty="0">
                <a:solidFill>
                  <a:srgbClr val="5C5C5C"/>
                </a:solidFill>
              </a:rPr>
            </a:br>
            <a:r>
              <a:rPr lang="en-US" sz="1400" b="1" dirty="0">
                <a:solidFill>
                  <a:srgbClr val="5C5C5C"/>
                </a:solidFill>
              </a:rPr>
              <a:t> Agreement</a:t>
            </a:r>
          </a:p>
        </p:txBody>
      </p:sp>
      <p:sp>
        <p:nvSpPr>
          <p:cNvPr id="121" name="TextBox 120">
            <a:extLst>
              <a:ext uri="{FF2B5EF4-FFF2-40B4-BE49-F238E27FC236}">
                <a16:creationId xmlns:a16="http://schemas.microsoft.com/office/drawing/2014/main" id="{D3F75710-C180-426D-AC51-D6C84802D46C}"/>
              </a:ext>
            </a:extLst>
          </p:cNvPr>
          <p:cNvSpPr txBox="1"/>
          <p:nvPr/>
        </p:nvSpPr>
        <p:spPr>
          <a:xfrm>
            <a:off x="6120795" y="4015905"/>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22" name="Picture 121">
            <a:extLst>
              <a:ext uri="{FF2B5EF4-FFF2-40B4-BE49-F238E27FC236}">
                <a16:creationId xmlns:a16="http://schemas.microsoft.com/office/drawing/2014/main" id="{78836DB9-5114-45F4-A3C9-AAA2E9C52AC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95634" y="3197323"/>
            <a:ext cx="1182176" cy="288334"/>
          </a:xfrm>
          <a:prstGeom prst="rect">
            <a:avLst/>
          </a:prstGeom>
        </p:spPr>
      </p:pic>
      <p:sp>
        <p:nvSpPr>
          <p:cNvPr id="116" name="Rectangle 115">
            <a:extLst>
              <a:ext uri="{FF2B5EF4-FFF2-40B4-BE49-F238E27FC236}">
                <a16:creationId xmlns:a16="http://schemas.microsoft.com/office/drawing/2014/main" id="{A374A2CD-BFC7-484F-9A92-307949ED7E24}"/>
              </a:ext>
            </a:extLst>
          </p:cNvPr>
          <p:cNvSpPr/>
          <p:nvPr/>
        </p:nvSpPr>
        <p:spPr>
          <a:xfrm>
            <a:off x="2297369" y="2607644"/>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17" name="Title 2">
            <a:extLst>
              <a:ext uri="{FF2B5EF4-FFF2-40B4-BE49-F238E27FC236}">
                <a16:creationId xmlns:a16="http://schemas.microsoft.com/office/drawing/2014/main" id="{DA99B95D-3E42-4170-96A2-40BE362FFF6E}"/>
              </a:ext>
            </a:extLst>
          </p:cNvPr>
          <p:cNvSpPr txBox="1">
            <a:spLocks/>
          </p:cNvSpPr>
          <p:nvPr/>
        </p:nvSpPr>
        <p:spPr>
          <a:xfrm>
            <a:off x="2325117" y="3009069"/>
            <a:ext cx="1663167" cy="1271600"/>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Five Rules That Will Transform</a:t>
            </a:r>
          </a:p>
          <a:p>
            <a:pPr algn="ctr">
              <a:defRPr/>
            </a:pPr>
            <a:r>
              <a:rPr lang="en-US" sz="1400" b="1" dirty="0">
                <a:solidFill>
                  <a:srgbClr val="5C5C5C"/>
                </a:solidFill>
              </a:rPr>
              <a:t> Business Relationships</a:t>
            </a:r>
          </a:p>
          <a:p>
            <a:pPr algn="ctr">
              <a:defRPr/>
            </a:pPr>
            <a:endParaRPr lang="en-US" sz="1400" b="1" dirty="0">
              <a:solidFill>
                <a:srgbClr val="5C5C5C"/>
              </a:solidFill>
            </a:endParaRPr>
          </a:p>
        </p:txBody>
      </p:sp>
      <p:sp>
        <p:nvSpPr>
          <p:cNvPr id="118" name="TextBox 117">
            <a:extLst>
              <a:ext uri="{FF2B5EF4-FFF2-40B4-BE49-F238E27FC236}">
                <a16:creationId xmlns:a16="http://schemas.microsoft.com/office/drawing/2014/main" id="{6A431C5F-A36F-4AAC-B8F1-9FCD816BB4FD}"/>
              </a:ext>
            </a:extLst>
          </p:cNvPr>
          <p:cNvSpPr txBox="1"/>
          <p:nvPr/>
        </p:nvSpPr>
        <p:spPr>
          <a:xfrm>
            <a:off x="2377076" y="4015905"/>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15" name="Picture 114">
            <a:extLst>
              <a:ext uri="{FF2B5EF4-FFF2-40B4-BE49-F238E27FC236}">
                <a16:creationId xmlns:a16="http://schemas.microsoft.com/office/drawing/2014/main" id="{C92DEAFC-68F7-43BD-9369-88C6A726610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61245" y="2724165"/>
            <a:ext cx="1182176" cy="288334"/>
          </a:xfrm>
          <a:prstGeom prst="rect">
            <a:avLst/>
          </a:prstGeom>
          <a:noFill/>
        </p:spPr>
      </p:pic>
      <p:sp>
        <p:nvSpPr>
          <p:cNvPr id="11" name="Arrow: Chevron 10">
            <a:extLst>
              <a:ext uri="{FF2B5EF4-FFF2-40B4-BE49-F238E27FC236}">
                <a16:creationId xmlns:a16="http://schemas.microsoft.com/office/drawing/2014/main" id="{DF9F9595-8420-4490-B940-0D1447B6E490}"/>
              </a:ext>
            </a:extLst>
          </p:cNvPr>
          <p:cNvSpPr/>
          <p:nvPr/>
        </p:nvSpPr>
        <p:spPr>
          <a:xfrm>
            <a:off x="415505" y="2062753"/>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Awareness</a:t>
            </a:r>
          </a:p>
        </p:txBody>
      </p:sp>
      <p:sp>
        <p:nvSpPr>
          <p:cNvPr id="88" name="Arrow: Chevron 87">
            <a:extLst>
              <a:ext uri="{FF2B5EF4-FFF2-40B4-BE49-F238E27FC236}">
                <a16:creationId xmlns:a16="http://schemas.microsoft.com/office/drawing/2014/main" id="{E5A700FC-7327-4DDD-B0F2-6FF5A95EBD47}"/>
              </a:ext>
            </a:extLst>
          </p:cNvPr>
          <p:cNvSpPr/>
          <p:nvPr/>
        </p:nvSpPr>
        <p:spPr>
          <a:xfrm>
            <a:off x="2272186" y="2062753"/>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111" name="Arrow: Chevron 110">
            <a:extLst>
              <a:ext uri="{FF2B5EF4-FFF2-40B4-BE49-F238E27FC236}">
                <a16:creationId xmlns:a16="http://schemas.microsoft.com/office/drawing/2014/main" id="{C890A2AA-F218-47C5-8CDF-65783DDBCF21}"/>
              </a:ext>
            </a:extLst>
          </p:cNvPr>
          <p:cNvSpPr/>
          <p:nvPr/>
        </p:nvSpPr>
        <p:spPr>
          <a:xfrm>
            <a:off x="6004723" y="2062753"/>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150" name="Arrow: Chevron 149">
            <a:extLst>
              <a:ext uri="{FF2B5EF4-FFF2-40B4-BE49-F238E27FC236}">
                <a16:creationId xmlns:a16="http://schemas.microsoft.com/office/drawing/2014/main" id="{E77C567A-C835-41FD-96EC-B28354A152D4}"/>
              </a:ext>
            </a:extLst>
          </p:cNvPr>
          <p:cNvSpPr/>
          <p:nvPr/>
        </p:nvSpPr>
        <p:spPr>
          <a:xfrm>
            <a:off x="9737755" y="2062753"/>
            <a:ext cx="1920241"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147" name="Rectangle 146">
            <a:extLst>
              <a:ext uri="{FF2B5EF4-FFF2-40B4-BE49-F238E27FC236}">
                <a16:creationId xmlns:a16="http://schemas.microsoft.com/office/drawing/2014/main" id="{C6731121-BB6C-4DAF-B974-12D7BCD26918}"/>
              </a:ext>
            </a:extLst>
          </p:cNvPr>
          <p:cNvSpPr/>
          <p:nvPr/>
        </p:nvSpPr>
        <p:spPr>
          <a:xfrm>
            <a:off x="7855000" y="2607644"/>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8" name="Title 2">
            <a:extLst>
              <a:ext uri="{FF2B5EF4-FFF2-40B4-BE49-F238E27FC236}">
                <a16:creationId xmlns:a16="http://schemas.microsoft.com/office/drawing/2014/main" id="{3C0368E2-72BE-43BB-9C9C-266C84215EA0}"/>
              </a:ext>
            </a:extLst>
          </p:cNvPr>
          <p:cNvSpPr txBox="1">
            <a:spLocks/>
          </p:cNvSpPr>
          <p:nvPr/>
        </p:nvSpPr>
        <p:spPr>
          <a:xfrm>
            <a:off x="8024847" y="3494423"/>
            <a:ext cx="1370235" cy="423928"/>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rPr>
              <a:t>Validation</a:t>
            </a:r>
          </a:p>
        </p:txBody>
      </p:sp>
      <p:pic>
        <p:nvPicPr>
          <p:cNvPr id="149" name="Picture 148">
            <a:extLst>
              <a:ext uri="{FF2B5EF4-FFF2-40B4-BE49-F238E27FC236}">
                <a16:creationId xmlns:a16="http://schemas.microsoft.com/office/drawing/2014/main" id="{33D6252A-E04C-4FE5-853C-66A613C0477C}"/>
              </a:ext>
            </a:extLst>
          </p:cNvPr>
          <p:cNvPicPr>
            <a:picLocks noChangeAspect="1"/>
          </p:cNvPicPr>
          <p:nvPr/>
        </p:nvPicPr>
        <p:blipFill>
          <a:blip r:embed="rId7"/>
          <a:stretch>
            <a:fillRect/>
          </a:stretch>
        </p:blipFill>
        <p:spPr>
          <a:xfrm>
            <a:off x="7919741" y="2677835"/>
            <a:ext cx="1580446" cy="657373"/>
          </a:xfrm>
          <a:prstGeom prst="rect">
            <a:avLst/>
          </a:prstGeom>
          <a:noFill/>
        </p:spPr>
      </p:pic>
      <p:sp>
        <p:nvSpPr>
          <p:cNvPr id="152" name="TextBox 151">
            <a:extLst>
              <a:ext uri="{FF2B5EF4-FFF2-40B4-BE49-F238E27FC236}">
                <a16:creationId xmlns:a16="http://schemas.microsoft.com/office/drawing/2014/main" id="{EE23EDC1-FFCB-449C-8E32-F859D3E39D8B}"/>
              </a:ext>
            </a:extLst>
          </p:cNvPr>
          <p:cNvSpPr txBox="1"/>
          <p:nvPr/>
        </p:nvSpPr>
        <p:spPr>
          <a:xfrm>
            <a:off x="7930856" y="4015905"/>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3" name="Isosceles Triangle 2">
            <a:extLst>
              <a:ext uri="{FF2B5EF4-FFF2-40B4-BE49-F238E27FC236}">
                <a16:creationId xmlns:a16="http://schemas.microsoft.com/office/drawing/2014/main" id="{A99B19D5-A0C8-4B11-B659-A03B75CA6CF4}"/>
              </a:ext>
            </a:extLst>
          </p:cNvPr>
          <p:cNvSpPr/>
          <p:nvPr/>
        </p:nvSpPr>
        <p:spPr>
          <a:xfrm rot="16200000">
            <a:off x="2146075" y="4636385"/>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7A475B81-3F84-4EE7-A648-25D475E0906B}"/>
              </a:ext>
            </a:extLst>
          </p:cNvPr>
          <p:cNvSpPr/>
          <p:nvPr/>
        </p:nvSpPr>
        <p:spPr>
          <a:xfrm>
            <a:off x="2178326" y="4408350"/>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4" name="Isosceles Triangle 93">
            <a:extLst>
              <a:ext uri="{FF2B5EF4-FFF2-40B4-BE49-F238E27FC236}">
                <a16:creationId xmlns:a16="http://schemas.microsoft.com/office/drawing/2014/main" id="{84BC6856-06E2-435D-9641-63DEE05E12FE}"/>
              </a:ext>
            </a:extLst>
          </p:cNvPr>
          <p:cNvSpPr/>
          <p:nvPr/>
        </p:nvSpPr>
        <p:spPr>
          <a:xfrm rot="16200000">
            <a:off x="316312" y="2825262"/>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308969F-3AF3-42A9-84B9-4889F4681A9F}"/>
              </a:ext>
            </a:extLst>
          </p:cNvPr>
          <p:cNvSpPr/>
          <p:nvPr/>
        </p:nvSpPr>
        <p:spPr>
          <a:xfrm>
            <a:off x="348563" y="2597227"/>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7" name="Isosceles Triangle 96">
            <a:extLst>
              <a:ext uri="{FF2B5EF4-FFF2-40B4-BE49-F238E27FC236}">
                <a16:creationId xmlns:a16="http://schemas.microsoft.com/office/drawing/2014/main" id="{4403E343-60CC-461A-9264-58DA637043AD}"/>
              </a:ext>
            </a:extLst>
          </p:cNvPr>
          <p:cNvSpPr/>
          <p:nvPr/>
        </p:nvSpPr>
        <p:spPr>
          <a:xfrm rot="16200000">
            <a:off x="3959225" y="4639492"/>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BD36F53C-2761-430F-B7E7-55B241F69B03}"/>
              </a:ext>
            </a:extLst>
          </p:cNvPr>
          <p:cNvSpPr/>
          <p:nvPr/>
        </p:nvSpPr>
        <p:spPr>
          <a:xfrm>
            <a:off x="3991187" y="4411457"/>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77" name="Rectangle 76">
            <a:extLst>
              <a:ext uri="{FF2B5EF4-FFF2-40B4-BE49-F238E27FC236}">
                <a16:creationId xmlns:a16="http://schemas.microsoft.com/office/drawing/2014/main" id="{0E6D4BCE-3EB8-9F4F-8D6A-0648750EB2CA}"/>
              </a:ext>
            </a:extLst>
          </p:cNvPr>
          <p:cNvSpPr/>
          <p:nvPr/>
        </p:nvSpPr>
        <p:spPr>
          <a:xfrm>
            <a:off x="9748605" y="2607644"/>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2" name="Title 2">
            <a:extLst>
              <a:ext uri="{FF2B5EF4-FFF2-40B4-BE49-F238E27FC236}">
                <a16:creationId xmlns:a16="http://schemas.microsoft.com/office/drawing/2014/main" id="{06D724CE-0187-5C40-8E1E-36FF9EABEEB3}"/>
              </a:ext>
            </a:extLst>
          </p:cNvPr>
          <p:cNvSpPr txBox="1">
            <a:spLocks/>
          </p:cNvSpPr>
          <p:nvPr/>
        </p:nvSpPr>
        <p:spPr>
          <a:xfrm>
            <a:off x="10122214" y="3004072"/>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bg1">
                    <a:lumMod val="50000"/>
                  </a:schemeClr>
                </a:solidFill>
              </a:rPr>
              <a:t>CDA Coach</a:t>
            </a:r>
          </a:p>
        </p:txBody>
      </p:sp>
      <p:pic>
        <p:nvPicPr>
          <p:cNvPr id="14" name="Picture 13">
            <a:extLst>
              <a:ext uri="{FF2B5EF4-FFF2-40B4-BE49-F238E27FC236}">
                <a16:creationId xmlns:a16="http://schemas.microsoft.com/office/drawing/2014/main" id="{A753DEED-2BF7-4738-95D0-55DFD8C24BA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00668" y="2705735"/>
            <a:ext cx="1207008" cy="325213"/>
          </a:xfrm>
          <a:prstGeom prst="rect">
            <a:avLst/>
          </a:prstGeom>
        </p:spPr>
      </p:pic>
      <p:pic>
        <p:nvPicPr>
          <p:cNvPr id="71" name="Picture 70">
            <a:extLst>
              <a:ext uri="{FF2B5EF4-FFF2-40B4-BE49-F238E27FC236}">
                <a16:creationId xmlns:a16="http://schemas.microsoft.com/office/drawing/2014/main" id="{AC7D66BF-2E59-4517-8045-DD15DEC9DAA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77240"/>
          <a:stretch/>
        </p:blipFill>
        <p:spPr>
          <a:xfrm>
            <a:off x="9820930" y="2679740"/>
            <a:ext cx="359707" cy="657373"/>
          </a:xfrm>
          <a:prstGeom prst="rect">
            <a:avLst/>
          </a:prstGeom>
          <a:solidFill>
            <a:schemeClr val="bg1"/>
          </a:solidFill>
        </p:spPr>
      </p:pic>
      <p:sp>
        <p:nvSpPr>
          <p:cNvPr id="73" name="TextBox 72">
            <a:extLst>
              <a:ext uri="{FF2B5EF4-FFF2-40B4-BE49-F238E27FC236}">
                <a16:creationId xmlns:a16="http://schemas.microsoft.com/office/drawing/2014/main" id="{73A25F81-F14B-4B36-87D4-9C900865DA54}"/>
              </a:ext>
            </a:extLst>
          </p:cNvPr>
          <p:cNvSpPr txBox="1"/>
          <p:nvPr/>
        </p:nvSpPr>
        <p:spPr>
          <a:xfrm>
            <a:off x="9828084" y="4015905"/>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70" name="Title 2">
            <a:extLst>
              <a:ext uri="{FF2B5EF4-FFF2-40B4-BE49-F238E27FC236}">
                <a16:creationId xmlns:a16="http://schemas.microsoft.com/office/drawing/2014/main" id="{014837DF-C26D-BB49-9C05-14A2060FC3D6}"/>
              </a:ext>
            </a:extLst>
          </p:cNvPr>
          <p:cNvSpPr txBox="1">
            <a:spLocks/>
          </p:cNvSpPr>
          <p:nvPr/>
        </p:nvSpPr>
        <p:spPr>
          <a:xfrm>
            <a:off x="9746967" y="3494423"/>
            <a:ext cx="1710739" cy="423928"/>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Continuing Education</a:t>
            </a:r>
          </a:p>
        </p:txBody>
      </p:sp>
      <p:sp>
        <p:nvSpPr>
          <p:cNvPr id="4" name="Title 3">
            <a:extLst>
              <a:ext uri="{FF2B5EF4-FFF2-40B4-BE49-F238E27FC236}">
                <a16:creationId xmlns:a16="http://schemas.microsoft.com/office/drawing/2014/main" id="{E56E7227-89F4-47B6-8CEE-1C46AB7C1BA4}"/>
              </a:ext>
            </a:extLst>
          </p:cNvPr>
          <p:cNvSpPr>
            <a:spLocks noGrp="1"/>
          </p:cNvSpPr>
          <p:nvPr>
            <p:ph type="title"/>
          </p:nvPr>
        </p:nvSpPr>
        <p:spPr/>
        <p:txBody>
          <a:bodyPr/>
          <a:lstStyle/>
          <a:p>
            <a:r>
              <a:rPr lang="en-US" dirty="0"/>
              <a:t>Certified Deal Architect</a:t>
            </a:r>
          </a:p>
        </p:txBody>
      </p:sp>
      <p:grpSp>
        <p:nvGrpSpPr>
          <p:cNvPr id="58" name="Group 57">
            <a:extLst>
              <a:ext uri="{FF2B5EF4-FFF2-40B4-BE49-F238E27FC236}">
                <a16:creationId xmlns:a16="http://schemas.microsoft.com/office/drawing/2014/main" id="{97DC9D33-5A98-4785-8AAA-84C27CBC1E59}"/>
              </a:ext>
            </a:extLst>
          </p:cNvPr>
          <p:cNvGrpSpPr/>
          <p:nvPr/>
        </p:nvGrpSpPr>
        <p:grpSpPr>
          <a:xfrm>
            <a:off x="6031758" y="4418308"/>
            <a:ext cx="1709928" cy="1691641"/>
            <a:chOff x="6061920" y="3130320"/>
            <a:chExt cx="1709928" cy="1691641"/>
          </a:xfrm>
          <a:solidFill>
            <a:schemeClr val="accent1">
              <a:lumMod val="40000"/>
              <a:lumOff val="60000"/>
            </a:schemeClr>
          </a:solidFill>
        </p:grpSpPr>
        <p:sp>
          <p:nvSpPr>
            <p:cNvPr id="59" name="Rectangle 58">
              <a:extLst>
                <a:ext uri="{FF2B5EF4-FFF2-40B4-BE49-F238E27FC236}">
                  <a16:creationId xmlns:a16="http://schemas.microsoft.com/office/drawing/2014/main" id="{AF86BEB8-91C0-4DE8-83F2-4BCD6D544E06}"/>
                </a:ext>
              </a:extLst>
            </p:cNvPr>
            <p:cNvSpPr/>
            <p:nvPr/>
          </p:nvSpPr>
          <p:spPr>
            <a:xfrm>
              <a:off x="6061920" y="3130320"/>
              <a:ext cx="1709928" cy="1691641"/>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60" name="Picture 59">
              <a:extLst>
                <a:ext uri="{FF2B5EF4-FFF2-40B4-BE49-F238E27FC236}">
                  <a16:creationId xmlns:a16="http://schemas.microsoft.com/office/drawing/2014/main" id="{268A51FE-FAB6-49A7-A971-0F080CB0EE5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90367" y="3357814"/>
              <a:ext cx="1053035" cy="1097280"/>
            </a:xfrm>
            <a:prstGeom prst="rect">
              <a:avLst/>
            </a:prstGeom>
            <a:grpFill/>
          </p:spPr>
        </p:pic>
      </p:grpSp>
      <p:sp>
        <p:nvSpPr>
          <p:cNvPr id="62" name="TextBox 61">
            <a:extLst>
              <a:ext uri="{FF2B5EF4-FFF2-40B4-BE49-F238E27FC236}">
                <a16:creationId xmlns:a16="http://schemas.microsoft.com/office/drawing/2014/main" id="{D70C92E1-0CFC-4E4D-96E4-858DAB2AB783}"/>
              </a:ext>
            </a:extLst>
          </p:cNvPr>
          <p:cNvSpPr txBox="1"/>
          <p:nvPr/>
        </p:nvSpPr>
        <p:spPr>
          <a:xfrm>
            <a:off x="6113226" y="5822567"/>
            <a:ext cx="1554480" cy="276999"/>
          </a:xfrm>
          <a:prstGeom prst="rect">
            <a:avLst/>
          </a:prstGeom>
          <a:noFill/>
        </p:spPr>
        <p:txBody>
          <a:bodyPr wrap="square" rtlCol="0">
            <a:spAutoFit/>
          </a:bodyPr>
          <a:lstStyle/>
          <a:p>
            <a:pPr algn="ctr">
              <a:defRPr/>
            </a:pPr>
            <a:r>
              <a:rPr lang="en-US" sz="1200" i="1" dirty="0">
                <a:solidFill>
                  <a:srgbClr val="5C5C5C"/>
                </a:solidFill>
                <a:latin typeface="Arial" panose="020B0604020202020204" pitchFamily="34" charset="0"/>
                <a:cs typeface="Arial" panose="020B0604020202020204" pitchFamily="34" charset="0"/>
              </a:rPr>
              <a:t>Online Course</a:t>
            </a:r>
          </a:p>
        </p:txBody>
      </p:sp>
      <p:sp>
        <p:nvSpPr>
          <p:cNvPr id="57" name="Rectangle 56">
            <a:extLst>
              <a:ext uri="{FF2B5EF4-FFF2-40B4-BE49-F238E27FC236}">
                <a16:creationId xmlns:a16="http://schemas.microsoft.com/office/drawing/2014/main" id="{7CAF6120-9265-7B45-9BE1-54879C8AC3CE}"/>
              </a:ext>
            </a:extLst>
          </p:cNvPr>
          <p:cNvSpPr/>
          <p:nvPr/>
        </p:nvSpPr>
        <p:spPr>
          <a:xfrm>
            <a:off x="582437" y="878805"/>
            <a:ext cx="11048396" cy="1107996"/>
          </a:xfrm>
          <a:prstGeom prst="rect">
            <a:avLst/>
          </a:prstGeom>
        </p:spPr>
        <p:txBody>
          <a:bodyPr wrap="square">
            <a:spAutoFit/>
          </a:bodyPr>
          <a:lstStyle/>
          <a:p>
            <a:r>
              <a:rPr lang="en-US" sz="2200" dirty="0"/>
              <a:t>Individuals wanting to earn their Certified Deal Architect Certificate must complete </a:t>
            </a:r>
            <a:r>
              <a:rPr lang="en-US" sz="2200" i="1" dirty="0"/>
              <a:t>all</a:t>
            </a:r>
            <a:r>
              <a:rPr lang="en-US" sz="2200" dirty="0"/>
              <a:t> of the Vested courses and lead their organizations through the successful completion of a Vested Agreement including completing a UT Validation distance learning course</a:t>
            </a:r>
          </a:p>
        </p:txBody>
      </p:sp>
      <p:sp>
        <p:nvSpPr>
          <p:cNvPr id="6" name="Rectangle 5">
            <a:extLst>
              <a:ext uri="{FF2B5EF4-FFF2-40B4-BE49-F238E27FC236}">
                <a16:creationId xmlns:a16="http://schemas.microsoft.com/office/drawing/2014/main" id="{542D60FB-C6D5-4B56-941C-49440CFB1E15}"/>
              </a:ext>
            </a:extLst>
          </p:cNvPr>
          <p:cNvSpPr/>
          <p:nvPr/>
        </p:nvSpPr>
        <p:spPr>
          <a:xfrm>
            <a:off x="7944604" y="5639633"/>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
        <p:nvSpPr>
          <p:cNvPr id="7" name="Rectangle 6">
            <a:extLst>
              <a:ext uri="{FF2B5EF4-FFF2-40B4-BE49-F238E27FC236}">
                <a16:creationId xmlns:a16="http://schemas.microsoft.com/office/drawing/2014/main" id="{38B9437B-A552-41D4-A77C-52E809490944}"/>
              </a:ext>
            </a:extLst>
          </p:cNvPr>
          <p:cNvSpPr/>
          <p:nvPr/>
        </p:nvSpPr>
        <p:spPr>
          <a:xfrm>
            <a:off x="4193469" y="3823738"/>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Tree>
    <p:extLst>
      <p:ext uri="{BB962C8B-B14F-4D97-AF65-F5344CB8AC3E}">
        <p14:creationId xmlns:p14="http://schemas.microsoft.com/office/powerpoint/2010/main" val="93157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21A57A-98BF-4291-8257-DC43B9DACD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53980" y="2042250"/>
            <a:ext cx="6217920" cy="2286049"/>
          </a:xfrm>
          <a:prstGeom prst="rect">
            <a:avLst/>
          </a:prstGeom>
        </p:spPr>
      </p:pic>
      <p:sp>
        <p:nvSpPr>
          <p:cNvPr id="2" name="Content Placeholder 1">
            <a:extLst>
              <a:ext uri="{FF2B5EF4-FFF2-40B4-BE49-F238E27FC236}">
                <a16:creationId xmlns:a16="http://schemas.microsoft.com/office/drawing/2014/main" id="{F19B0A6B-B126-4CFA-A05C-56607D0BDB6D}"/>
              </a:ext>
            </a:extLst>
          </p:cNvPr>
          <p:cNvSpPr>
            <a:spLocks noGrp="1"/>
          </p:cNvSpPr>
          <p:nvPr>
            <p:ph sz="half" idx="1"/>
          </p:nvPr>
        </p:nvSpPr>
        <p:spPr>
          <a:xfrm>
            <a:off x="589946" y="1631066"/>
            <a:ext cx="5384800" cy="5002679"/>
          </a:xfrm>
        </p:spPr>
        <p:txBody>
          <a:bodyPr>
            <a:normAutofit/>
          </a:bodyPr>
          <a:lstStyle/>
          <a:p>
            <a:r>
              <a:rPr lang="en-US" sz="2000" dirty="0"/>
              <a:t>Strategic relationships require strategic contracts based a non-adversarial legal and contract framework that enables you to go beyond “Getting to Yes” to a new negotiation paradigm that allows you to “Get to We”</a:t>
            </a:r>
          </a:p>
          <a:p>
            <a:r>
              <a:rPr lang="en-US" sz="2000" dirty="0"/>
              <a:t>To reap the rewards, you will need to master 21st century collaborative contracting approaches</a:t>
            </a:r>
          </a:p>
          <a:p>
            <a:r>
              <a:rPr lang="en-US" sz="2000" dirty="0"/>
              <a:t>This advanced skills course and is ideal for those who are chartered to draft and negotiate strategic relationships on behalf of their companies.  The course </a:t>
            </a:r>
            <a:r>
              <a:rPr lang="en-US" sz="2000"/>
              <a:t>is a </a:t>
            </a:r>
            <a:r>
              <a:rPr lang="en-US" sz="2000" dirty="0"/>
              <a:t>requirement for those seeking to become a Certified Deal Architect</a:t>
            </a:r>
          </a:p>
        </p:txBody>
      </p:sp>
      <p:sp>
        <p:nvSpPr>
          <p:cNvPr id="9" name="Title 3"/>
          <p:cNvSpPr>
            <a:spLocks noGrp="1"/>
          </p:cNvSpPr>
          <p:nvPr>
            <p:ph type="title"/>
          </p:nvPr>
        </p:nvSpPr>
        <p:spPr>
          <a:xfrm>
            <a:off x="2743200" y="180151"/>
            <a:ext cx="8839200" cy="782637"/>
          </a:xfrm>
        </p:spPr>
        <p:txBody>
          <a:bodyPr/>
          <a:lstStyle/>
          <a:p>
            <a:r>
              <a:rPr lang="en-US" b="1" i="1" dirty="0"/>
              <a:t>2-Day Collaborative Contracting</a:t>
            </a:r>
            <a:endParaRPr lang="en-US" dirty="0"/>
          </a:p>
        </p:txBody>
      </p:sp>
      <p:sp>
        <p:nvSpPr>
          <p:cNvPr id="5" name="Arrow: Chevron 10">
            <a:extLst>
              <a:ext uri="{FF2B5EF4-FFF2-40B4-BE49-F238E27FC236}">
                <a16:creationId xmlns:a16="http://schemas.microsoft.com/office/drawing/2014/main" id="{11EED38D-9CF0-294E-A196-DD8BE02089C3}"/>
              </a:ext>
            </a:extLst>
          </p:cNvPr>
          <p:cNvSpPr/>
          <p:nvPr/>
        </p:nvSpPr>
        <p:spPr>
          <a:xfrm>
            <a:off x="672136" y="34286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3" name="Rectangle 2">
            <a:extLst>
              <a:ext uri="{FF2B5EF4-FFF2-40B4-BE49-F238E27FC236}">
                <a16:creationId xmlns:a16="http://schemas.microsoft.com/office/drawing/2014/main" id="{C0FAF626-1485-FA45-B0A9-E40164BC62CD}"/>
              </a:ext>
            </a:extLst>
          </p:cNvPr>
          <p:cNvSpPr/>
          <p:nvPr/>
        </p:nvSpPr>
        <p:spPr>
          <a:xfrm>
            <a:off x="672136" y="800069"/>
            <a:ext cx="11399764" cy="830997"/>
          </a:xfrm>
          <a:prstGeom prst="rect">
            <a:avLst/>
          </a:prstGeom>
        </p:spPr>
        <p:txBody>
          <a:bodyPr wrap="square">
            <a:spAutoFit/>
          </a:bodyPr>
          <a:lstStyle/>
          <a:p>
            <a:r>
              <a:rPr lang="en-US" sz="2400" b="1" i="1" dirty="0">
                <a:solidFill>
                  <a:schemeClr val="accent1"/>
                </a:solidFill>
              </a:rPr>
              <a:t>Onsite: </a:t>
            </a:r>
            <a:r>
              <a:rPr lang="en-US" sz="2400" i="1" dirty="0">
                <a:solidFill>
                  <a:schemeClr val="accent1"/>
                </a:solidFill>
              </a:rPr>
              <a:t>Hosted in Knoxville, Stockholm and Amsterdam or available as a private course</a:t>
            </a:r>
          </a:p>
          <a:p>
            <a:r>
              <a:rPr lang="en-US" sz="2400" b="1" i="1" dirty="0">
                <a:solidFill>
                  <a:schemeClr val="accent1"/>
                </a:solidFill>
              </a:rPr>
              <a:t>Virtual: </a:t>
            </a:r>
            <a:r>
              <a:rPr lang="en-US" sz="2400" i="1" dirty="0">
                <a:solidFill>
                  <a:schemeClr val="accent1"/>
                </a:solidFill>
              </a:rPr>
              <a:t>The virtual option than spans five 4-hour virtual sessions </a:t>
            </a:r>
            <a:endParaRPr lang="en-US" sz="2400" dirty="0">
              <a:solidFill>
                <a:schemeClr val="accent1"/>
              </a:solidFill>
            </a:endParaRPr>
          </a:p>
        </p:txBody>
      </p:sp>
      <p:sp>
        <p:nvSpPr>
          <p:cNvPr id="7" name="Rectangle 6">
            <a:extLst>
              <a:ext uri="{FF2B5EF4-FFF2-40B4-BE49-F238E27FC236}">
                <a16:creationId xmlns:a16="http://schemas.microsoft.com/office/drawing/2014/main" id="{B9A02476-4E04-BD4C-A1A8-ACEB052371E0}"/>
              </a:ext>
            </a:extLst>
          </p:cNvPr>
          <p:cNvSpPr/>
          <p:nvPr/>
        </p:nvSpPr>
        <p:spPr>
          <a:xfrm>
            <a:off x="6372018" y="4526647"/>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26663298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44568" y="1286829"/>
            <a:ext cx="4059412" cy="3155821"/>
          </a:xfrm>
          <a:prstGeom prst="rect">
            <a:avLst/>
          </a:prstGeom>
          <a:ln w="88900" cap="sq">
            <a:noFill/>
            <a:miter lim="800000"/>
          </a:ln>
          <a:effectLst>
            <a:outerShdw blurRad="54991" dist="17780" dir="5400000" algn="ctr" rotWithShape="0">
              <a:srgbClr val="000000">
                <a:alpha val="40000"/>
              </a:srgbClr>
            </a:outerShdw>
          </a:effectLst>
        </p:spPr>
      </p:pic>
      <p:sp>
        <p:nvSpPr>
          <p:cNvPr id="2" name="Content Placeholder 1">
            <a:extLst>
              <a:ext uri="{FF2B5EF4-FFF2-40B4-BE49-F238E27FC236}">
                <a16:creationId xmlns:a16="http://schemas.microsoft.com/office/drawing/2014/main" id="{072154FF-D522-45A3-BC24-E230288130BD}"/>
              </a:ext>
            </a:extLst>
          </p:cNvPr>
          <p:cNvSpPr>
            <a:spLocks noGrp="1"/>
          </p:cNvSpPr>
          <p:nvPr>
            <p:ph sz="half" idx="1"/>
          </p:nvPr>
        </p:nvSpPr>
        <p:spPr/>
        <p:txBody>
          <a:bodyPr>
            <a:normAutofit/>
          </a:bodyPr>
          <a:lstStyle/>
          <a:p>
            <a:r>
              <a:rPr lang="en-US" sz="2000" dirty="0"/>
              <a:t>Understand why and how to negotiate the foundation of the relationship prior to negotiating any deal points</a:t>
            </a:r>
          </a:p>
          <a:p>
            <a:r>
              <a:rPr lang="en-US" sz="2000" dirty="0"/>
              <a:t>Learn and apply sound skills and techniques to help you encourage and document collaborative efforts between two non-competitive organizations (e.g., a buyer and supplier)</a:t>
            </a:r>
          </a:p>
          <a:p>
            <a:r>
              <a:rPr lang="en-US" sz="2000" dirty="0"/>
              <a:t>Get hands on experience reviewing and drafting controversial contractual clauses in using  your new skills</a:t>
            </a:r>
          </a:p>
          <a:p>
            <a:r>
              <a:rPr lang="en-US" sz="2000" dirty="0"/>
              <a:t>Learn how to create “negotiating rules” with your business partner to make actual negotiations exponentially easier</a:t>
            </a:r>
          </a:p>
        </p:txBody>
      </p:sp>
      <p:sp>
        <p:nvSpPr>
          <p:cNvPr id="15" name="Content Placeholder 14">
            <a:extLst>
              <a:ext uri="{FF2B5EF4-FFF2-40B4-BE49-F238E27FC236}">
                <a16:creationId xmlns:a16="http://schemas.microsoft.com/office/drawing/2014/main" id="{88EAC7B2-3F28-4FF9-A5FA-5E633AC35956}"/>
              </a:ext>
            </a:extLst>
          </p:cNvPr>
          <p:cNvSpPr>
            <a:spLocks noGrp="1"/>
          </p:cNvSpPr>
          <p:nvPr>
            <p:ph sz="half" idx="2"/>
          </p:nvPr>
        </p:nvSpPr>
        <p:spPr>
          <a:xfrm>
            <a:off x="225631" y="5504320"/>
            <a:ext cx="11838378" cy="1800316"/>
          </a:xfrm>
        </p:spPr>
        <p:txBody>
          <a:bodyPr>
            <a:normAutofit/>
          </a:bodyPr>
          <a:lstStyle/>
          <a:p>
            <a:pPr marL="0" indent="0" algn="r">
              <a:buNone/>
            </a:pPr>
            <a:r>
              <a:rPr lang="en-US" sz="2400" b="1" dirty="0">
                <a:solidFill>
                  <a:schemeClr val="tx1"/>
                </a:solidFill>
              </a:rPr>
              <a:t>Cost: $2,250*  </a:t>
            </a:r>
            <a:r>
              <a:rPr lang="en-US" sz="2400" dirty="0">
                <a:solidFill>
                  <a:schemeClr val="tx1"/>
                </a:solidFill>
              </a:rPr>
              <a:t>/ $1,125 If Repeating</a:t>
            </a:r>
          </a:p>
          <a:p>
            <a:pPr marL="0" indent="0" algn="r">
              <a:buNone/>
            </a:pPr>
            <a:r>
              <a:rPr lang="en-US" sz="1600" b="1" i="1" dirty="0"/>
              <a:t>This course can also be offered as a private course and delivered on site or in a virtual classroom for your organization</a:t>
            </a:r>
          </a:p>
          <a:p>
            <a:pPr marL="0" indent="0" algn="r">
              <a:buNone/>
            </a:pPr>
            <a:endParaRPr lang="en-US" sz="2400" dirty="0">
              <a:solidFill>
                <a:schemeClr val="tx1"/>
              </a:solidFill>
            </a:endParaRPr>
          </a:p>
        </p:txBody>
      </p:sp>
      <p:sp>
        <p:nvSpPr>
          <p:cNvPr id="13" name="Title 7"/>
          <p:cNvSpPr>
            <a:spLocks noGrp="1"/>
          </p:cNvSpPr>
          <p:nvPr>
            <p:ph type="title"/>
          </p:nvPr>
        </p:nvSpPr>
        <p:spPr/>
        <p:txBody>
          <a:bodyPr/>
          <a:lstStyle/>
          <a:p>
            <a:r>
              <a:rPr lang="en-US" dirty="0"/>
              <a:t>What You Will Learn…</a:t>
            </a:r>
          </a:p>
        </p:txBody>
      </p:sp>
      <p:sp>
        <p:nvSpPr>
          <p:cNvPr id="21" name="Rectangle 20">
            <a:extLst>
              <a:ext uri="{FF2B5EF4-FFF2-40B4-BE49-F238E27FC236}">
                <a16:creationId xmlns:a16="http://schemas.microsoft.com/office/drawing/2014/main" id="{EF93DFAA-641D-48A8-A008-5B34CD4C9378}"/>
              </a:ext>
            </a:extLst>
          </p:cNvPr>
          <p:cNvSpPr/>
          <p:nvPr/>
        </p:nvSpPr>
        <p:spPr>
          <a:xfrm>
            <a:off x="929991" y="6277739"/>
            <a:ext cx="1584665" cy="400110"/>
          </a:xfrm>
          <a:prstGeom prst="rect">
            <a:avLst/>
          </a:prstGeom>
        </p:spPr>
        <p:txBody>
          <a:bodyPr wrap="none">
            <a:spAutoFit/>
          </a:bodyPr>
          <a:lstStyle/>
          <a:p>
            <a:pPr algn="ctr"/>
            <a:r>
              <a:rPr lang="en-US" sz="2000" b="1" i="1" dirty="0"/>
              <a:t>Register </a:t>
            </a:r>
            <a:r>
              <a:rPr lang="en-US" sz="2000" b="1" i="1" dirty="0">
                <a:hlinkClick r:id="rId4"/>
              </a:rPr>
              <a:t>here</a:t>
            </a:r>
            <a:endParaRPr lang="en-US" sz="2000" dirty="0"/>
          </a:p>
        </p:txBody>
      </p:sp>
      <p:sp>
        <p:nvSpPr>
          <p:cNvPr id="9" name="Text Placeholder 6">
            <a:extLst>
              <a:ext uri="{FF2B5EF4-FFF2-40B4-BE49-F238E27FC236}">
                <a16:creationId xmlns:a16="http://schemas.microsoft.com/office/drawing/2014/main" id="{19CA6473-B5FB-BC4F-8637-6DE51A5AE7FD}"/>
              </a:ext>
            </a:extLst>
          </p:cNvPr>
          <p:cNvSpPr txBox="1">
            <a:spLocks/>
          </p:cNvSpPr>
          <p:nvPr/>
        </p:nvSpPr>
        <p:spPr>
          <a:xfrm>
            <a:off x="3451422" y="6310284"/>
            <a:ext cx="5085956" cy="547716"/>
          </a:xfrm>
          <a:prstGeom prst="rect">
            <a:avLst/>
          </a:prstGeom>
          <a:noFill/>
        </p:spPr>
        <p:txBody>
          <a:bodyPr vert="horz" lIns="91440" tIns="45720" rIns="91440" bIns="45720" rtlCol="0">
            <a:noAutofit/>
          </a:bodyPr>
          <a:lstStyle>
            <a:lvl1pPr marL="0" indent="0" algn="l" defTabSz="457200" rtl="0" eaLnBrk="1" latinLnBrk="0" hangingPunct="1">
              <a:spcBef>
                <a:spcPct val="20000"/>
              </a:spcBef>
              <a:buFont typeface="Arial"/>
              <a:buNone/>
              <a:defRPr sz="1000" i="1"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dirty="0"/>
              <a:t>*Knoxville, Tennessee option Includes Meals And Lodging</a:t>
            </a:r>
          </a:p>
          <a:p>
            <a:pPr algn="ctr"/>
            <a:r>
              <a:rPr lang="en-US" sz="1100" dirty="0"/>
              <a:t>Group Pricing = $1,800 for a group of 3-4   / $1,700 for a group of 5 or more</a:t>
            </a:r>
          </a:p>
          <a:p>
            <a:pPr algn="ctr"/>
            <a:endParaRPr lang="en-US" sz="1100" dirty="0"/>
          </a:p>
        </p:txBody>
      </p:sp>
    </p:spTree>
    <p:extLst>
      <p:ext uri="{BB962C8B-B14F-4D97-AF65-F5344CB8AC3E}">
        <p14:creationId xmlns:p14="http://schemas.microsoft.com/office/powerpoint/2010/main" val="375732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CD247-8455-4229-B1E3-6297D6A273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89326" y="1970718"/>
            <a:ext cx="6217920" cy="2272641"/>
          </a:xfrm>
          <a:prstGeom prst="rect">
            <a:avLst/>
          </a:prstGeom>
        </p:spPr>
      </p:pic>
      <p:sp>
        <p:nvSpPr>
          <p:cNvPr id="3" name="Content Placeholder 2">
            <a:extLst>
              <a:ext uri="{FF2B5EF4-FFF2-40B4-BE49-F238E27FC236}">
                <a16:creationId xmlns:a16="http://schemas.microsoft.com/office/drawing/2014/main" id="{E85A2BB5-DCDC-4E57-8046-582FD4C23AD2}"/>
              </a:ext>
            </a:extLst>
          </p:cNvPr>
          <p:cNvSpPr>
            <a:spLocks noGrp="1"/>
          </p:cNvSpPr>
          <p:nvPr>
            <p:ph sz="half" idx="1"/>
          </p:nvPr>
        </p:nvSpPr>
        <p:spPr>
          <a:xfrm>
            <a:off x="609600" y="1188721"/>
            <a:ext cx="5163127" cy="5002679"/>
          </a:xfrm>
        </p:spPr>
        <p:txBody>
          <a:bodyPr>
            <a:noAutofit/>
          </a:bodyPr>
          <a:lstStyle/>
          <a:p>
            <a:r>
              <a:rPr lang="en-US" sz="2000" dirty="0"/>
              <a:t>The UT Validation course is the capstone experience for individuals pursuing their Certified Deal Architect</a:t>
            </a:r>
          </a:p>
          <a:p>
            <a:r>
              <a:rPr lang="en-US" sz="2000" dirty="0"/>
              <a:t>This course is a one-on-one distance learning course where CDA Candidates are paired with a UT Faculty mentor </a:t>
            </a:r>
          </a:p>
          <a:p>
            <a:r>
              <a:rPr lang="en-US" sz="2000" dirty="0"/>
              <a:t>The faculty member will provide a comprehensive review of how well the CDA Candidate applied the Vested Five Rules/10 Contractual Elements in their contract.</a:t>
            </a:r>
          </a:p>
          <a:p>
            <a:r>
              <a:rPr lang="en-US" sz="2000" dirty="0"/>
              <a:t>The UT Validation course is undertaken after the individual(s) pursuing their CDA have completed their Vested Agreement</a:t>
            </a:r>
          </a:p>
        </p:txBody>
      </p:sp>
      <p:sp>
        <p:nvSpPr>
          <p:cNvPr id="9" name="Title 3"/>
          <p:cNvSpPr>
            <a:spLocks noGrp="1"/>
          </p:cNvSpPr>
          <p:nvPr>
            <p:ph type="title"/>
          </p:nvPr>
        </p:nvSpPr>
        <p:spPr>
          <a:xfrm>
            <a:off x="2686931" y="180151"/>
            <a:ext cx="8803105" cy="782637"/>
          </a:xfrm>
        </p:spPr>
        <p:txBody>
          <a:bodyPr/>
          <a:lstStyle/>
          <a:p>
            <a:r>
              <a:rPr lang="en-US" b="1" i="1" dirty="0"/>
              <a:t>Certified Deal Architect Validation</a:t>
            </a:r>
          </a:p>
        </p:txBody>
      </p:sp>
      <p:sp>
        <p:nvSpPr>
          <p:cNvPr id="6" name="Arrow: Chevron 10">
            <a:extLst>
              <a:ext uri="{FF2B5EF4-FFF2-40B4-BE49-F238E27FC236}">
                <a16:creationId xmlns:a16="http://schemas.microsoft.com/office/drawing/2014/main" id="{54D333CE-8749-7948-8C78-17199FA40650}"/>
              </a:ext>
            </a:extLst>
          </p:cNvPr>
          <p:cNvSpPr/>
          <p:nvPr/>
        </p:nvSpPr>
        <p:spPr>
          <a:xfrm>
            <a:off x="672136" y="34286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5" name="Rectangle 4">
            <a:extLst>
              <a:ext uri="{FF2B5EF4-FFF2-40B4-BE49-F238E27FC236}">
                <a16:creationId xmlns:a16="http://schemas.microsoft.com/office/drawing/2014/main" id="{FDBE18A0-F996-4CA9-A3CB-D3A8295E3EBE}"/>
              </a:ext>
            </a:extLst>
          </p:cNvPr>
          <p:cNvSpPr/>
          <p:nvPr/>
        </p:nvSpPr>
        <p:spPr>
          <a:xfrm>
            <a:off x="157021" y="5814942"/>
            <a:ext cx="11649804" cy="369332"/>
          </a:xfrm>
          <a:prstGeom prst="rect">
            <a:avLst/>
          </a:prstGeom>
        </p:spPr>
        <p:txBody>
          <a:bodyPr wrap="square">
            <a:spAutoFit/>
          </a:bodyPr>
          <a:lstStyle/>
          <a:p>
            <a:pPr algn="ctr"/>
            <a:r>
              <a:rPr lang="en-US" b="1" i="1" dirty="0">
                <a:solidFill>
                  <a:schemeClr val="accent1"/>
                </a:solidFill>
              </a:rPr>
              <a:t>Registering for the UT Validation course is a requirement for anyone wanting to become a Certified Deal Architect</a:t>
            </a:r>
            <a:endParaRPr lang="en-US" i="1" dirty="0">
              <a:solidFill>
                <a:schemeClr val="accent1"/>
              </a:solidFill>
            </a:endParaRPr>
          </a:p>
        </p:txBody>
      </p:sp>
      <p:sp>
        <p:nvSpPr>
          <p:cNvPr id="10" name="Rectangle 9">
            <a:extLst>
              <a:ext uri="{FF2B5EF4-FFF2-40B4-BE49-F238E27FC236}">
                <a16:creationId xmlns:a16="http://schemas.microsoft.com/office/drawing/2014/main" id="{58C8C900-E4BF-5047-AEF2-D364CE6B43EA}"/>
              </a:ext>
            </a:extLst>
          </p:cNvPr>
          <p:cNvSpPr/>
          <p:nvPr/>
        </p:nvSpPr>
        <p:spPr>
          <a:xfrm>
            <a:off x="6372018" y="4526647"/>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18177954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1ADB181-A706-440C-840A-525428D67223}"/>
              </a:ext>
            </a:extLst>
          </p:cNvPr>
          <p:cNvSpPr>
            <a:spLocks noGrp="1"/>
          </p:cNvSpPr>
          <p:nvPr>
            <p:ph idx="1"/>
          </p:nvPr>
        </p:nvSpPr>
        <p:spPr>
          <a:xfrm>
            <a:off x="5972842" y="861188"/>
            <a:ext cx="5332467" cy="3773904"/>
          </a:xfrm>
        </p:spPr>
        <p:txBody>
          <a:bodyPr>
            <a:noAutofit/>
          </a:bodyPr>
          <a:lstStyle/>
          <a:p>
            <a:pPr marL="0" indent="0">
              <a:spcBef>
                <a:spcPts val="0"/>
              </a:spcBef>
              <a:spcAft>
                <a:spcPts val="1800"/>
              </a:spcAft>
              <a:buNone/>
            </a:pPr>
            <a:r>
              <a:rPr lang="en-US" sz="2400" dirty="0">
                <a:solidFill>
                  <a:schemeClr val="tx1"/>
                </a:solidFill>
              </a:rPr>
              <a:t>Join us at the University of Tennessee’s College of Business Administration for one – or all – of our ten courses dedicated to helping professionals learn the art, science and practice of developing highly collaborative agreements designed to create value and drive innovation for your organization!</a:t>
            </a:r>
          </a:p>
          <a:p>
            <a:pPr marL="0" indent="0">
              <a:spcBef>
                <a:spcPts val="0"/>
              </a:spcBef>
              <a:spcAft>
                <a:spcPts val="1800"/>
              </a:spcAft>
              <a:buNone/>
            </a:pPr>
            <a:endParaRPr lang="en-US" sz="2400" dirty="0">
              <a:solidFill>
                <a:schemeClr val="tx1"/>
              </a:solidFill>
            </a:endParaRPr>
          </a:p>
        </p:txBody>
      </p:sp>
      <p:sp>
        <p:nvSpPr>
          <p:cNvPr id="17" name="Title 7"/>
          <p:cNvSpPr>
            <a:spLocks noGrp="1"/>
          </p:cNvSpPr>
          <p:nvPr>
            <p:ph type="title"/>
          </p:nvPr>
        </p:nvSpPr>
        <p:spPr/>
        <p:txBody>
          <a:bodyPr/>
          <a:lstStyle/>
          <a:p>
            <a:r>
              <a:rPr lang="en-US" dirty="0"/>
              <a:t>Join us…</a:t>
            </a:r>
          </a:p>
        </p:txBody>
      </p:sp>
      <p:grpSp>
        <p:nvGrpSpPr>
          <p:cNvPr id="13" name="Group 12">
            <a:extLst>
              <a:ext uri="{FF2B5EF4-FFF2-40B4-BE49-F238E27FC236}">
                <a16:creationId xmlns:a16="http://schemas.microsoft.com/office/drawing/2014/main" id="{D7AECB06-54E6-0741-984F-92342FFBAD5E}"/>
              </a:ext>
            </a:extLst>
          </p:cNvPr>
          <p:cNvGrpSpPr/>
          <p:nvPr/>
        </p:nvGrpSpPr>
        <p:grpSpPr>
          <a:xfrm>
            <a:off x="732758" y="928093"/>
            <a:ext cx="4782886" cy="3043728"/>
            <a:chOff x="1154544" y="182880"/>
            <a:chExt cx="9913045" cy="6492240"/>
          </a:xfrm>
        </p:grpSpPr>
        <p:pic>
          <p:nvPicPr>
            <p:cNvPr id="14" name="Picture 13">
              <a:extLst>
                <a:ext uri="{FF2B5EF4-FFF2-40B4-BE49-F238E27FC236}">
                  <a16:creationId xmlns:a16="http://schemas.microsoft.com/office/drawing/2014/main" id="{8A727AF8-720A-D449-9E72-E25802E174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54544" y="182880"/>
              <a:ext cx="4941455" cy="6492240"/>
            </a:xfrm>
            <a:prstGeom prst="rect">
              <a:avLst/>
            </a:prstGeom>
          </p:spPr>
        </p:pic>
        <p:pic>
          <p:nvPicPr>
            <p:cNvPr id="15" name="Picture 14">
              <a:extLst>
                <a:ext uri="{FF2B5EF4-FFF2-40B4-BE49-F238E27FC236}">
                  <a16:creationId xmlns:a16="http://schemas.microsoft.com/office/drawing/2014/main" id="{92A53FCB-83E7-E44C-A28F-4A561E9F04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2" y="182880"/>
              <a:ext cx="4971587" cy="6492240"/>
            </a:xfrm>
            <a:prstGeom prst="rect">
              <a:avLst/>
            </a:prstGeom>
          </p:spPr>
        </p:pic>
      </p:grpSp>
      <p:sp>
        <p:nvSpPr>
          <p:cNvPr id="10" name="Rectangle 9">
            <a:extLst>
              <a:ext uri="{FF2B5EF4-FFF2-40B4-BE49-F238E27FC236}">
                <a16:creationId xmlns:a16="http://schemas.microsoft.com/office/drawing/2014/main" id="{B4FD9646-E3F9-E24C-998C-022818B88F72}"/>
              </a:ext>
            </a:extLst>
          </p:cNvPr>
          <p:cNvSpPr/>
          <p:nvPr/>
        </p:nvSpPr>
        <p:spPr>
          <a:xfrm>
            <a:off x="711534" y="4041210"/>
            <a:ext cx="10870866" cy="2169825"/>
          </a:xfrm>
          <a:prstGeom prst="rect">
            <a:avLst/>
          </a:prstGeom>
        </p:spPr>
        <p:txBody>
          <a:bodyPr wrap="square">
            <a:spAutoFit/>
          </a:bodyPr>
          <a:lstStyle/>
          <a:p>
            <a:pPr marL="179388" indent="-179388">
              <a:spcAft>
                <a:spcPts val="1800"/>
              </a:spcAft>
              <a:buFont typeface="Arial" panose="020B0604020202020204" pitchFamily="34" charset="0"/>
              <a:buChar char="•"/>
            </a:pPr>
            <a:r>
              <a:rPr lang="en-US" sz="2000" dirty="0"/>
              <a:t>Whether you are just starting to learn about the Vested business model, are seeking step-by-step support to craft an actual Vested agreement with a business partner, or are seeking recognition as a Certified Deal Architect (CDA), we have a course just right for you</a:t>
            </a:r>
          </a:p>
          <a:p>
            <a:pPr marL="179388" indent="-179388">
              <a:spcAft>
                <a:spcPts val="1800"/>
              </a:spcAft>
              <a:buFont typeface="Arial" panose="020B0604020202020204" pitchFamily="34" charset="0"/>
              <a:buChar char="•"/>
            </a:pPr>
            <a:r>
              <a:rPr lang="en-US" sz="2000" dirty="0"/>
              <a:t>Courses can be taken individually – or take as a complete package if you are seeking Certification as a Deal Architect. The CDA program is ideal for individuals responsible for more than one deal, or consultants and lawyers who assist companies with their deals</a:t>
            </a:r>
          </a:p>
        </p:txBody>
      </p:sp>
    </p:spTree>
    <p:extLst>
      <p:ext uri="{BB962C8B-B14F-4D97-AF65-F5344CB8AC3E}">
        <p14:creationId xmlns:p14="http://schemas.microsoft.com/office/powerpoint/2010/main" val="250212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743135" y="1958705"/>
            <a:ext cx="2889145" cy="1202916"/>
          </a:xfrm>
          <a:prstGeom prst="rect">
            <a:avLst/>
          </a:prstGeom>
        </p:spPr>
      </p:pic>
      <p:sp>
        <p:nvSpPr>
          <p:cNvPr id="3" name="Content Placeholder 2">
            <a:extLst>
              <a:ext uri="{FF2B5EF4-FFF2-40B4-BE49-F238E27FC236}">
                <a16:creationId xmlns:a16="http://schemas.microsoft.com/office/drawing/2014/main" id="{CA6E2BAE-B7BD-4AE0-B50E-A0DF861D8F90}"/>
              </a:ext>
            </a:extLst>
          </p:cNvPr>
          <p:cNvSpPr>
            <a:spLocks noGrp="1"/>
          </p:cNvSpPr>
          <p:nvPr>
            <p:ph idx="1"/>
          </p:nvPr>
        </p:nvSpPr>
        <p:spPr>
          <a:xfrm>
            <a:off x="609600" y="1219201"/>
            <a:ext cx="7893132" cy="4985561"/>
          </a:xfrm>
        </p:spPr>
        <p:txBody>
          <a:bodyPr>
            <a:normAutofit lnSpcReduction="10000"/>
          </a:bodyPr>
          <a:lstStyle/>
          <a:p>
            <a:r>
              <a:rPr lang="en-US" dirty="0"/>
              <a:t>Participants must take all of the Vested courses </a:t>
            </a:r>
          </a:p>
          <a:p>
            <a:r>
              <a:rPr lang="en-US" dirty="0"/>
              <a:t>Participants must also demonstrate their competency of Vested methodology by submitting a project that shows they can effectively apply their skills to create a Vested agreement   </a:t>
            </a:r>
          </a:p>
          <a:p>
            <a:r>
              <a:rPr lang="en-US" dirty="0"/>
              <a:t>Validation typically occurs just prior to signing your agreement</a:t>
            </a:r>
          </a:p>
          <a:p>
            <a:r>
              <a:rPr lang="en-US" dirty="0"/>
              <a:t>Upon validation and review by a faculty member participants will receive Executive Education credit for the University of Tennessee Certified Deal Architect Program</a:t>
            </a:r>
            <a:r>
              <a:rPr lang="en-US" baseline="30000" dirty="0"/>
              <a:t>1</a:t>
            </a:r>
          </a:p>
        </p:txBody>
      </p:sp>
      <p:sp>
        <p:nvSpPr>
          <p:cNvPr id="13" name="Title 1"/>
          <p:cNvSpPr>
            <a:spLocks noGrp="1"/>
          </p:cNvSpPr>
          <p:nvPr>
            <p:ph type="title"/>
          </p:nvPr>
        </p:nvSpPr>
        <p:spPr/>
        <p:txBody>
          <a:bodyPr/>
          <a:lstStyle/>
          <a:p>
            <a:r>
              <a:rPr lang="en-US" dirty="0"/>
              <a:t>Certified Deal Architect Eligibility</a:t>
            </a:r>
          </a:p>
        </p:txBody>
      </p:sp>
      <p:sp>
        <p:nvSpPr>
          <p:cNvPr id="6" name="Text Placeholder 5">
            <a:extLst>
              <a:ext uri="{FF2B5EF4-FFF2-40B4-BE49-F238E27FC236}">
                <a16:creationId xmlns:a16="http://schemas.microsoft.com/office/drawing/2014/main" id="{A1AC81FD-039D-304A-B7EA-9A5EFF46F563}"/>
              </a:ext>
            </a:extLst>
          </p:cNvPr>
          <p:cNvSpPr>
            <a:spLocks noGrp="1"/>
          </p:cNvSpPr>
          <p:nvPr>
            <p:ph type="body" sz="quarter" idx="16"/>
          </p:nvPr>
        </p:nvSpPr>
        <p:spPr/>
        <p:txBody>
          <a:bodyPr/>
          <a:lstStyle/>
          <a:p>
            <a:r>
              <a:rPr lang="en-US" baseline="30000" dirty="0"/>
              <a:t>1.</a:t>
            </a:r>
            <a:r>
              <a:rPr lang="en-US" dirty="0"/>
              <a:t> Faculty Review Performed Remotely via Conference Calls</a:t>
            </a:r>
            <a:endParaRPr lang="en-US" b="1" dirty="0"/>
          </a:p>
          <a:p>
            <a:endParaRPr lang="en-US" dirty="0"/>
          </a:p>
        </p:txBody>
      </p:sp>
      <p:sp>
        <p:nvSpPr>
          <p:cNvPr id="16" name="TextBox 15"/>
          <p:cNvSpPr txBox="1"/>
          <p:nvPr/>
        </p:nvSpPr>
        <p:spPr>
          <a:xfrm>
            <a:off x="9372527" y="3711981"/>
            <a:ext cx="1994840" cy="461665"/>
          </a:xfrm>
          <a:prstGeom prst="rect">
            <a:avLst/>
          </a:prstGeom>
          <a:noFill/>
        </p:spPr>
        <p:txBody>
          <a:bodyPr wrap="square" rtlCol="0">
            <a:spAutoFit/>
          </a:bodyPr>
          <a:lstStyle/>
          <a:p>
            <a:pPr algn="r"/>
            <a:r>
              <a:rPr lang="en-US" sz="2400" b="1" dirty="0"/>
              <a:t>Cost: $8,500*</a:t>
            </a:r>
            <a:endParaRPr lang="en-US" sz="2400" dirty="0"/>
          </a:p>
        </p:txBody>
      </p:sp>
      <p:sp>
        <p:nvSpPr>
          <p:cNvPr id="10" name="Rectangle 9"/>
          <p:cNvSpPr/>
          <p:nvPr/>
        </p:nvSpPr>
        <p:spPr>
          <a:xfrm>
            <a:off x="8906494" y="4173646"/>
            <a:ext cx="3115953" cy="1870064"/>
          </a:xfrm>
          <a:prstGeom prst="rect">
            <a:avLst/>
          </a:prstGeom>
        </p:spPr>
        <p:txBody>
          <a:bodyPr wrap="square">
            <a:spAutoFit/>
          </a:bodyPr>
          <a:lstStyle/>
          <a:p>
            <a:pPr marL="117475" indent="-117475">
              <a:lnSpc>
                <a:spcPct val="80000"/>
              </a:lnSpc>
            </a:pPr>
            <a:r>
              <a:rPr lang="en-US" sz="1600" i="1" dirty="0"/>
              <a:t>*Team members working on the same project will be validated as a team. The first person is $8,500 and additional team members are $500 each. Must participate as a Core Team member and physically play an active effort in architecting the agreement / complete all deliverables.</a:t>
            </a:r>
          </a:p>
        </p:txBody>
      </p:sp>
    </p:spTree>
    <p:extLst>
      <p:ext uri="{BB962C8B-B14F-4D97-AF65-F5344CB8AC3E}">
        <p14:creationId xmlns:p14="http://schemas.microsoft.com/office/powerpoint/2010/main" val="118525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A5367-F59A-49AA-9BA9-58CABDB29B48}"/>
              </a:ext>
            </a:extLst>
          </p:cNvPr>
          <p:cNvSpPr>
            <a:spLocks noGrp="1"/>
          </p:cNvSpPr>
          <p:nvPr>
            <p:ph sz="half" idx="2"/>
          </p:nvPr>
        </p:nvSpPr>
        <p:spPr>
          <a:xfrm>
            <a:off x="5080000" y="1475047"/>
            <a:ext cx="6502400" cy="4205318"/>
          </a:xfrm>
        </p:spPr>
        <p:txBody>
          <a:bodyPr/>
          <a:lstStyle/>
          <a:p>
            <a:pPr marL="0" indent="0" algn="ctr">
              <a:buNone/>
            </a:pPr>
            <a:r>
              <a:rPr lang="en-US" sz="4000" dirty="0"/>
              <a:t>Participants Graduate!</a:t>
            </a:r>
          </a:p>
          <a:p>
            <a:pPr marL="0" indent="0" algn="ctr">
              <a:buNone/>
            </a:pPr>
            <a:endParaRPr lang="en-US" dirty="0"/>
          </a:p>
          <a:p>
            <a:pPr marL="0" indent="0" algn="ctr">
              <a:buNone/>
            </a:pPr>
            <a:r>
              <a:rPr lang="en-US" dirty="0"/>
              <a:t>All participants will receive Executive Education credit for the University of Tennessee Certified Deal Architect Program</a:t>
            </a:r>
          </a:p>
          <a:p>
            <a:pPr marL="0" indent="0" algn="ctr">
              <a:buNone/>
            </a:pPr>
            <a:endParaRPr lang="en-US" dirty="0"/>
          </a:p>
        </p:txBody>
      </p:sp>
      <p:sp>
        <p:nvSpPr>
          <p:cNvPr id="2" name="Title 1"/>
          <p:cNvSpPr>
            <a:spLocks noGrp="1"/>
          </p:cNvSpPr>
          <p:nvPr>
            <p:ph type="title"/>
          </p:nvPr>
        </p:nvSpPr>
        <p:spPr/>
        <p:txBody>
          <a:bodyPr>
            <a:normAutofit/>
          </a:bodyPr>
          <a:lstStyle/>
          <a:p>
            <a:r>
              <a:rPr lang="en-US" dirty="0"/>
              <a:t>What Happens When You Are Done?        </a:t>
            </a:r>
            <a:endParaRPr lang="en-US" i="1" dirty="0"/>
          </a:p>
        </p:txBody>
      </p:sp>
      <p:pic>
        <p:nvPicPr>
          <p:cNvPr id="99330" name="Picture 2"/>
          <p:cNvPicPr>
            <a:picLocks noChangeAspect="1" noChangeArrowheads="1"/>
          </p:cNvPicPr>
          <p:nvPr/>
        </p:nvPicPr>
        <p:blipFill>
          <a:blip r:embed="rId3" cstate="email">
            <a:clrChange>
              <a:clrFrom>
                <a:srgbClr val="FFFFFF"/>
              </a:clrFrom>
              <a:clrTo>
                <a:srgbClr val="FFFFFF">
                  <a:alpha val="0"/>
                </a:srgbClr>
              </a:clrTo>
            </a:clrChange>
            <a:alphaModFix amt="62000"/>
          </a:blip>
          <a:srcRect/>
          <a:stretch>
            <a:fillRect/>
          </a:stretch>
        </p:blipFill>
        <p:spPr bwMode="auto">
          <a:xfrm>
            <a:off x="1669907" y="955861"/>
            <a:ext cx="3021360" cy="5124450"/>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DF1EDA00-DFC7-5645-B55B-DA645F336E8F}"/>
              </a:ext>
            </a:extLst>
          </p:cNvPr>
          <p:cNvSpPr/>
          <p:nvPr/>
        </p:nvSpPr>
        <p:spPr>
          <a:xfrm>
            <a:off x="5770089" y="4622964"/>
            <a:ext cx="5416467" cy="1569660"/>
          </a:xfrm>
          <a:prstGeom prst="rect">
            <a:avLst/>
          </a:prstGeom>
        </p:spPr>
        <p:txBody>
          <a:bodyPr wrap="square">
            <a:spAutoFit/>
          </a:bodyPr>
          <a:lstStyle/>
          <a:p>
            <a:pPr algn="ctr"/>
            <a:r>
              <a:rPr lang="en-US" sz="1600" i="1" dirty="0"/>
              <a:t>UT is an </a:t>
            </a:r>
            <a:r>
              <a:rPr lang="en-US" sz="1600" b="1" i="1" dirty="0"/>
              <a:t>IAOP</a:t>
            </a:r>
            <a:r>
              <a:rPr lang="en-US" sz="1600" i="1" dirty="0"/>
              <a:t> Academic Alliance Partner, and this class has been accepted for the Certified Outsourcing Professional Bridge Program and qualifies for COP credit.  </a:t>
            </a:r>
          </a:p>
          <a:p>
            <a:pPr algn="ctr"/>
            <a:endParaRPr lang="en-US" sz="1600" i="1" dirty="0"/>
          </a:p>
          <a:p>
            <a:pPr algn="ctr"/>
            <a:r>
              <a:rPr lang="en-US" sz="1600" i="1" dirty="0"/>
              <a:t>UT is also an </a:t>
            </a:r>
            <a:r>
              <a:rPr lang="en-US" sz="1600" b="1" i="1" dirty="0"/>
              <a:t>NCMA</a:t>
            </a:r>
            <a:r>
              <a:rPr lang="en-US" sz="1600" i="1" dirty="0"/>
              <a:t> Education Partner. </a:t>
            </a:r>
          </a:p>
          <a:p>
            <a:pPr algn="ctr"/>
            <a:r>
              <a:rPr lang="en-US" sz="1600" i="1" dirty="0"/>
              <a:t>Counts towards </a:t>
            </a:r>
            <a:r>
              <a:rPr lang="en-US" sz="1600" b="1" i="1" dirty="0"/>
              <a:t>APICS</a:t>
            </a:r>
            <a:r>
              <a:rPr lang="en-US" sz="1600" i="1" dirty="0"/>
              <a:t> recertification</a:t>
            </a:r>
          </a:p>
        </p:txBody>
      </p:sp>
    </p:spTree>
    <p:extLst>
      <p:ext uri="{BB962C8B-B14F-4D97-AF65-F5344CB8AC3E}">
        <p14:creationId xmlns:p14="http://schemas.microsoft.com/office/powerpoint/2010/main" val="307526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966941" y="4493762"/>
            <a:ext cx="3965552" cy="493461"/>
          </a:xfrm>
        </p:spPr>
        <p:txBody>
          <a:bodyPr/>
          <a:lstStyle/>
          <a:p>
            <a:r>
              <a:rPr lang="en-US" dirty="0"/>
              <a:t>Darrin Browder</a:t>
            </a:r>
          </a:p>
        </p:txBody>
      </p:sp>
      <p:sp>
        <p:nvSpPr>
          <p:cNvPr id="4" name="Text Placeholder 3"/>
          <p:cNvSpPr>
            <a:spLocks noGrp="1"/>
          </p:cNvSpPr>
          <p:nvPr>
            <p:ph type="body" sz="quarter" idx="13"/>
          </p:nvPr>
        </p:nvSpPr>
        <p:spPr>
          <a:xfrm>
            <a:off x="963169" y="5006940"/>
            <a:ext cx="3677657" cy="922314"/>
          </a:xfrm>
        </p:spPr>
        <p:txBody>
          <a:bodyPr>
            <a:noAutofit/>
          </a:bodyPr>
          <a:lstStyle/>
          <a:p>
            <a:r>
              <a:rPr lang="en-US" dirty="0"/>
              <a:t>Strategist and Supplier Relationship Manager</a:t>
            </a:r>
          </a:p>
          <a:p>
            <a:r>
              <a:rPr lang="en-US" dirty="0"/>
              <a:t>Dell, Inc.</a:t>
            </a:r>
          </a:p>
        </p:txBody>
      </p:sp>
      <p:sp>
        <p:nvSpPr>
          <p:cNvPr id="3" name="Title 2"/>
          <p:cNvSpPr>
            <a:spLocks noGrp="1"/>
          </p:cNvSpPr>
          <p:nvPr>
            <p:ph type="title"/>
          </p:nvPr>
        </p:nvSpPr>
        <p:spPr/>
        <p:txBody>
          <a:bodyPr/>
          <a:lstStyle/>
          <a:p>
            <a:r>
              <a:rPr lang="en-US" dirty="0"/>
              <a:t>Getting Certified Is Expensive… Is It Worth It?</a:t>
            </a:r>
          </a:p>
        </p:txBody>
      </p:sp>
      <p:sp>
        <p:nvSpPr>
          <p:cNvPr id="14" name="Content Placeholder 13">
            <a:extLst>
              <a:ext uri="{FF2B5EF4-FFF2-40B4-BE49-F238E27FC236}">
                <a16:creationId xmlns:a16="http://schemas.microsoft.com/office/drawing/2014/main" id="{66D437F9-9E98-4164-8400-1A33A481E41B}"/>
              </a:ext>
            </a:extLst>
          </p:cNvPr>
          <p:cNvSpPr>
            <a:spLocks noGrp="1"/>
          </p:cNvSpPr>
          <p:nvPr>
            <p:ph sz="half" idx="2"/>
          </p:nvPr>
        </p:nvSpPr>
        <p:spPr>
          <a:xfrm>
            <a:off x="5181599" y="1051069"/>
            <a:ext cx="6587613" cy="5002679"/>
          </a:xfrm>
        </p:spPr>
        <p:txBody>
          <a:bodyPr>
            <a:noAutofit/>
          </a:bodyPr>
          <a:lstStyle/>
          <a:p>
            <a:r>
              <a:rPr lang="en-US" sz="2400" dirty="0"/>
              <a:t>Darrin, working with a Vested Center of Excellence for coaching support, led Dell’s efforts to restructure their relationship with GENCO for reverse logistics</a:t>
            </a:r>
          </a:p>
          <a:p>
            <a:r>
              <a:rPr lang="en-US" sz="2400" dirty="0"/>
              <a:t>The deal took 5 months to restructure </a:t>
            </a:r>
          </a:p>
          <a:p>
            <a:r>
              <a:rPr lang="en-US" sz="2400" dirty="0"/>
              <a:t>Results after the first six months</a:t>
            </a:r>
          </a:p>
          <a:p>
            <a:pPr lvl="1"/>
            <a:r>
              <a:rPr lang="en-US" sz="2000" dirty="0"/>
              <a:t>32% reduction in Manufacturing cost per box</a:t>
            </a:r>
          </a:p>
          <a:p>
            <a:pPr lvl="1"/>
            <a:r>
              <a:rPr lang="en-US" sz="2000" dirty="0"/>
              <a:t>57% reduction in scrap </a:t>
            </a:r>
          </a:p>
          <a:p>
            <a:pPr lvl="1"/>
            <a:r>
              <a:rPr lang="en-US" sz="2000" dirty="0"/>
              <a:t>Record high quality levels </a:t>
            </a:r>
          </a:p>
          <a:p>
            <a:pPr lvl="1"/>
            <a:r>
              <a:rPr lang="en-US" sz="2000" dirty="0"/>
              <a:t>3x improvement in supplier margin</a:t>
            </a:r>
          </a:p>
          <a:p>
            <a:pPr lvl="1"/>
            <a:r>
              <a:rPr lang="en-US" sz="2000" dirty="0"/>
              <a:t>Dell won IACCM’s award for innovation in contracting</a:t>
            </a:r>
          </a:p>
          <a:p>
            <a:endParaRPr lang="en-US" sz="2400" dirty="0"/>
          </a:p>
        </p:txBody>
      </p:sp>
      <p:pic>
        <p:nvPicPr>
          <p:cNvPr id="13" name="Picture Placeholder 12" descr="Darrin Browder.jpg"/>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p:pic>
      <p:pic>
        <p:nvPicPr>
          <p:cNvPr id="25" name="Picture 24">
            <a:extLst>
              <a:ext uri="{FF2B5EF4-FFF2-40B4-BE49-F238E27FC236}">
                <a16:creationId xmlns:a16="http://schemas.microsoft.com/office/drawing/2014/main" id="{0F4E7015-620D-4040-8117-5DE80D901E70}"/>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3603150" y="4601495"/>
            <a:ext cx="830070" cy="1391281"/>
          </a:xfrm>
          <a:prstGeom prst="rect">
            <a:avLst/>
          </a:prstGeom>
        </p:spPr>
      </p:pic>
      <p:sp>
        <p:nvSpPr>
          <p:cNvPr id="2" name="TextBox 1">
            <a:extLst>
              <a:ext uri="{FF2B5EF4-FFF2-40B4-BE49-F238E27FC236}">
                <a16:creationId xmlns:a16="http://schemas.microsoft.com/office/drawing/2014/main" id="{A4328759-9304-B44C-8D3E-4CE76CA55513}"/>
              </a:ext>
            </a:extLst>
          </p:cNvPr>
          <p:cNvSpPr txBox="1"/>
          <p:nvPr/>
        </p:nvSpPr>
        <p:spPr>
          <a:xfrm>
            <a:off x="5383307" y="5468097"/>
            <a:ext cx="6587613" cy="788036"/>
          </a:xfrm>
          <a:prstGeom prst="rect">
            <a:avLst/>
          </a:prstGeom>
          <a:noFill/>
        </p:spPr>
        <p:txBody>
          <a:bodyPr wrap="square" rtlCol="0">
            <a:spAutoFit/>
          </a:bodyPr>
          <a:lstStyle/>
          <a:p>
            <a:pPr>
              <a:lnSpc>
                <a:spcPts val="1760"/>
              </a:lnSpc>
            </a:pPr>
            <a:r>
              <a:rPr lang="en-US" i="1" dirty="0">
                <a:solidFill>
                  <a:schemeClr val="accent1"/>
                </a:solidFill>
              </a:rPr>
              <a:t>The Dell case study is featured in Chapter 12 of the book </a:t>
            </a:r>
            <a:r>
              <a:rPr lang="en-US" b="1" i="1" dirty="0">
                <a:solidFill>
                  <a:schemeClr val="accent1"/>
                </a:solidFill>
              </a:rPr>
              <a:t>Vested Outsourcing: Five Rules that will Transform Outsourcing </a:t>
            </a:r>
            <a:r>
              <a:rPr lang="en-US" i="1" dirty="0">
                <a:solidFill>
                  <a:schemeClr val="accent1"/>
                </a:solidFill>
              </a:rPr>
              <a:t>(second edition) and in the August/Sept issues of </a:t>
            </a:r>
            <a:r>
              <a:rPr lang="en-US" b="1" i="1" dirty="0">
                <a:solidFill>
                  <a:schemeClr val="accent1"/>
                </a:solidFill>
              </a:rPr>
              <a:t>Harvard Business Review</a:t>
            </a:r>
          </a:p>
        </p:txBody>
      </p:sp>
    </p:spTree>
    <p:extLst>
      <p:ext uri="{BB962C8B-B14F-4D97-AF65-F5344CB8AC3E}">
        <p14:creationId xmlns:p14="http://schemas.microsoft.com/office/powerpoint/2010/main" val="3538294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88603D-C55E-4829-BD60-763C343C5E0D}"/>
              </a:ext>
            </a:extLst>
          </p:cNvPr>
          <p:cNvSpPr>
            <a:spLocks noGrp="1"/>
          </p:cNvSpPr>
          <p:nvPr>
            <p:ph idx="1"/>
          </p:nvPr>
        </p:nvSpPr>
        <p:spPr/>
        <p:txBody>
          <a:bodyPr>
            <a:normAutofit lnSpcReduction="10000"/>
          </a:bodyPr>
          <a:lstStyle/>
          <a:p>
            <a:r>
              <a:rPr lang="en-US" dirty="0"/>
              <a:t>CDAs are typically leaders in their organization who specialize in crafting strategic partnerships or deals. Meet some of our CDAs! </a:t>
            </a:r>
          </a:p>
        </p:txBody>
      </p:sp>
      <p:sp>
        <p:nvSpPr>
          <p:cNvPr id="4" name="Title 3">
            <a:extLst>
              <a:ext uri="{FF2B5EF4-FFF2-40B4-BE49-F238E27FC236}">
                <a16:creationId xmlns:a16="http://schemas.microsoft.com/office/drawing/2014/main" id="{81FAE64C-88E2-474E-9793-F6465550DF06}"/>
              </a:ext>
            </a:extLst>
          </p:cNvPr>
          <p:cNvSpPr>
            <a:spLocks noGrp="1"/>
          </p:cNvSpPr>
          <p:nvPr>
            <p:ph type="title"/>
          </p:nvPr>
        </p:nvSpPr>
        <p:spPr/>
        <p:txBody>
          <a:bodyPr/>
          <a:lstStyle/>
          <a:p>
            <a:r>
              <a:rPr lang="en-US" dirty="0"/>
              <a:t>Who are CDAs?</a:t>
            </a:r>
          </a:p>
        </p:txBody>
      </p:sp>
      <p:pic>
        <p:nvPicPr>
          <p:cNvPr id="7212" name="Picture 4" descr="{:name}">
            <a:extLst>
              <a:ext uri="{FF2B5EF4-FFF2-40B4-BE49-F238E27FC236}">
                <a16:creationId xmlns:a16="http://schemas.microsoft.com/office/drawing/2014/main" id="{6AB3DAA1-0980-46FE-9179-8A57423C830F}"/>
              </a:ext>
            </a:extLst>
          </p:cNvPr>
          <p:cNvPicPr>
            <a:picLocks noGrp="1" noChangeAspect="1" noChangeArrowheads="1"/>
          </p:cNvPicPr>
          <p:nvPr>
            <p:ph type="pic" sz="quarter" idx="20"/>
          </p:nvPr>
        </p:nvPicPr>
        <p:blipFill>
          <a:blip r:embed="rId2">
            <a:extLst>
              <a:ext uri="{28A0092B-C50C-407E-A947-70E740481C1C}">
                <a14:useLocalDpi xmlns:a14="http://schemas.microsoft.com/office/drawing/2010/main"/>
              </a:ext>
            </a:extLst>
          </a:blip>
          <a:srcRect/>
          <a:stretch>
            <a:fillRect/>
          </a:stretch>
        </p:blipFill>
        <p:spPr/>
      </p:pic>
      <p:pic>
        <p:nvPicPr>
          <p:cNvPr id="7301" name="Picture 8" descr="{:name}">
            <a:extLst>
              <a:ext uri="{FF2B5EF4-FFF2-40B4-BE49-F238E27FC236}">
                <a16:creationId xmlns:a16="http://schemas.microsoft.com/office/drawing/2014/main" id="{42CA3D97-10B0-4D31-B944-A7A66B815B56}"/>
              </a:ext>
            </a:extLst>
          </p:cNvPr>
          <p:cNvPicPr>
            <a:picLocks noGrp="1" noChangeAspect="1" noChangeArrowheads="1"/>
          </p:cNvPicPr>
          <p:nvPr>
            <p:ph type="pic" sz="quarter" idx="22"/>
          </p:nvPr>
        </p:nvPicPr>
        <p:blipFill rotWithShape="1">
          <a:blip r:embed="rId3" cstate="print">
            <a:extLst>
              <a:ext uri="{28A0092B-C50C-407E-A947-70E740481C1C}">
                <a14:useLocalDpi xmlns:a14="http://schemas.microsoft.com/office/drawing/2010/main"/>
              </a:ext>
            </a:extLst>
          </a:blip>
          <a:srcRect/>
          <a:stretch/>
        </p:blipFill>
        <p:spPr>
          <a:xfrm>
            <a:off x="4109533" y="2236763"/>
            <a:ext cx="914400" cy="914400"/>
          </a:xfrm>
        </p:spPr>
      </p:pic>
      <p:pic>
        <p:nvPicPr>
          <p:cNvPr id="7357" name="Picture 12" descr="{:name}">
            <a:extLst>
              <a:ext uri="{FF2B5EF4-FFF2-40B4-BE49-F238E27FC236}">
                <a16:creationId xmlns:a16="http://schemas.microsoft.com/office/drawing/2014/main" id="{4CBA618E-B1AC-4053-AD19-EC6EE269ADD1}"/>
              </a:ext>
            </a:extLst>
          </p:cNvPr>
          <p:cNvPicPr>
            <a:picLocks noGrp="1" noChangeAspect="1" noChangeArrowheads="1"/>
          </p:cNvPicPr>
          <p:nvPr>
            <p:ph type="pic" sz="quarter" idx="23"/>
          </p:nvPr>
        </p:nvPicPr>
        <p:blipFill rotWithShape="1">
          <a:blip r:embed="rId4" cstate="print">
            <a:extLst>
              <a:ext uri="{28A0092B-C50C-407E-A947-70E740481C1C}">
                <a14:useLocalDpi xmlns:a14="http://schemas.microsoft.com/office/drawing/2010/main"/>
              </a:ext>
            </a:extLst>
          </a:blip>
          <a:srcRect/>
          <a:stretch/>
        </p:blipFill>
        <p:spPr>
          <a:xfrm>
            <a:off x="4109533" y="4939517"/>
            <a:ext cx="914400" cy="914400"/>
          </a:xfrm>
        </p:spPr>
      </p:pic>
      <p:sp>
        <p:nvSpPr>
          <p:cNvPr id="7328" name="Text Placeholder 7327">
            <a:extLst>
              <a:ext uri="{FF2B5EF4-FFF2-40B4-BE49-F238E27FC236}">
                <a16:creationId xmlns:a16="http://schemas.microsoft.com/office/drawing/2014/main" id="{FAE32643-168F-45FA-96CC-531D2A8AF81E}"/>
              </a:ext>
            </a:extLst>
          </p:cNvPr>
          <p:cNvSpPr>
            <a:spLocks noGrp="1"/>
          </p:cNvSpPr>
          <p:nvPr>
            <p:ph type="body" sz="quarter" idx="31"/>
          </p:nvPr>
        </p:nvSpPr>
        <p:spPr/>
        <p:txBody>
          <a:bodyPr/>
          <a:lstStyle/>
          <a:p>
            <a:r>
              <a:rPr lang="en-US" dirty="0"/>
              <a:t>Global Category Manager</a:t>
            </a:r>
          </a:p>
        </p:txBody>
      </p:sp>
      <p:sp>
        <p:nvSpPr>
          <p:cNvPr id="7221" name="Text Placeholder 7220">
            <a:extLst>
              <a:ext uri="{FF2B5EF4-FFF2-40B4-BE49-F238E27FC236}">
                <a16:creationId xmlns:a16="http://schemas.microsoft.com/office/drawing/2014/main" id="{A25FCE64-DEFE-4318-A3DE-A5CD9610CB5D}"/>
              </a:ext>
            </a:extLst>
          </p:cNvPr>
          <p:cNvSpPr>
            <a:spLocks noGrp="1"/>
          </p:cNvSpPr>
          <p:nvPr>
            <p:ph type="body" sz="quarter" idx="32"/>
          </p:nvPr>
        </p:nvSpPr>
        <p:spPr/>
        <p:txBody>
          <a:bodyPr/>
          <a:lstStyle/>
          <a:p>
            <a:r>
              <a:rPr lang="en-US" dirty="0"/>
              <a:t>Director, Business Process Outsourcing</a:t>
            </a:r>
          </a:p>
        </p:txBody>
      </p:sp>
      <p:sp>
        <p:nvSpPr>
          <p:cNvPr id="7269" name="Text Placeholder 7268">
            <a:extLst>
              <a:ext uri="{FF2B5EF4-FFF2-40B4-BE49-F238E27FC236}">
                <a16:creationId xmlns:a16="http://schemas.microsoft.com/office/drawing/2014/main" id="{020AD3AA-FDF2-4EC6-86BF-AE50AA30A917}"/>
              </a:ext>
            </a:extLst>
          </p:cNvPr>
          <p:cNvSpPr>
            <a:spLocks noGrp="1"/>
          </p:cNvSpPr>
          <p:nvPr>
            <p:ph type="body" sz="quarter" idx="33"/>
          </p:nvPr>
        </p:nvSpPr>
        <p:spPr/>
        <p:txBody>
          <a:bodyPr/>
          <a:lstStyle/>
          <a:p>
            <a:r>
              <a:rPr lang="en-US" dirty="0"/>
              <a:t>Vice President Business Partnerships</a:t>
            </a:r>
          </a:p>
        </p:txBody>
      </p:sp>
      <p:pic>
        <p:nvPicPr>
          <p:cNvPr id="7170" name="Picture 2" descr="{:name}">
            <a:extLst>
              <a:ext uri="{FF2B5EF4-FFF2-40B4-BE49-F238E27FC236}">
                <a16:creationId xmlns:a16="http://schemas.microsoft.com/office/drawing/2014/main" id="{6456A21F-E1F7-4D7E-9C80-33FAA85AE90C}"/>
              </a:ext>
            </a:extLst>
          </p:cNvPr>
          <p:cNvPicPr>
            <a:picLocks noGrp="1" noChangeAspect="1" noChangeArrowheads="1"/>
          </p:cNvPicPr>
          <p:nvPr>
            <p:ph type="pic" sz="quarter" idx="35"/>
          </p:nvPr>
        </p:nvPicPr>
        <p:blipFill rotWithShape="1">
          <a:blip r:embed="rId5" cstate="print">
            <a:extLst>
              <a:ext uri="{28A0092B-C50C-407E-A947-70E740481C1C}">
                <a14:useLocalDpi xmlns:a14="http://schemas.microsoft.com/office/drawing/2010/main"/>
              </a:ext>
            </a:extLst>
          </a:blip>
          <a:srcRect/>
          <a:stretch/>
        </p:blipFill>
        <p:spPr>
          <a:xfrm>
            <a:off x="5619677" y="2241383"/>
            <a:ext cx="914400" cy="914400"/>
          </a:xfrm>
        </p:spPr>
      </p:pic>
      <p:pic>
        <p:nvPicPr>
          <p:cNvPr id="7174" name="Picture 6" descr="{:name}">
            <a:extLst>
              <a:ext uri="{FF2B5EF4-FFF2-40B4-BE49-F238E27FC236}">
                <a16:creationId xmlns:a16="http://schemas.microsoft.com/office/drawing/2014/main" id="{CC880B97-EB6C-49BB-B1AD-15934F6A8562}"/>
              </a:ext>
            </a:extLst>
          </p:cNvPr>
          <p:cNvPicPr>
            <a:picLocks noGrp="1" noChangeAspect="1" noChangeArrowheads="1"/>
          </p:cNvPicPr>
          <p:nvPr>
            <p:ph type="pic" sz="quarter" idx="36"/>
          </p:nvPr>
        </p:nvPicPr>
        <p:blipFill rotWithShape="1">
          <a:blip r:embed="rId6" cstate="print">
            <a:extLst>
              <a:ext uri="{28A0092B-C50C-407E-A947-70E740481C1C}">
                <a14:useLocalDpi xmlns:a14="http://schemas.microsoft.com/office/drawing/2010/main"/>
              </a:ext>
            </a:extLst>
          </a:blip>
          <a:srcRect/>
          <a:stretch/>
        </p:blipFill>
        <p:spPr>
          <a:xfrm>
            <a:off x="5619677" y="4944137"/>
            <a:ext cx="914400" cy="914400"/>
          </a:xfrm>
        </p:spPr>
      </p:pic>
      <p:sp>
        <p:nvSpPr>
          <p:cNvPr id="7374" name="Text Placeholder 7373">
            <a:extLst>
              <a:ext uri="{FF2B5EF4-FFF2-40B4-BE49-F238E27FC236}">
                <a16:creationId xmlns:a16="http://schemas.microsoft.com/office/drawing/2014/main" id="{63A51D3A-43D4-4D61-856A-72CCA40E9471}"/>
              </a:ext>
            </a:extLst>
          </p:cNvPr>
          <p:cNvSpPr>
            <a:spLocks noGrp="1"/>
          </p:cNvSpPr>
          <p:nvPr>
            <p:ph type="body" sz="quarter" idx="37"/>
          </p:nvPr>
        </p:nvSpPr>
        <p:spPr/>
        <p:txBody>
          <a:bodyPr/>
          <a:lstStyle/>
          <a:p>
            <a:r>
              <a:rPr lang="en-US" dirty="0"/>
              <a:t>Workplace Innovation Lead</a:t>
            </a:r>
          </a:p>
        </p:txBody>
      </p:sp>
      <p:sp>
        <p:nvSpPr>
          <p:cNvPr id="122" name="Text Placeholder 121">
            <a:extLst>
              <a:ext uri="{FF2B5EF4-FFF2-40B4-BE49-F238E27FC236}">
                <a16:creationId xmlns:a16="http://schemas.microsoft.com/office/drawing/2014/main" id="{0EA5E11F-33C0-46E4-99D9-9EE1020AF693}"/>
              </a:ext>
            </a:extLst>
          </p:cNvPr>
          <p:cNvSpPr>
            <a:spLocks noGrp="1"/>
          </p:cNvSpPr>
          <p:nvPr>
            <p:ph type="body" sz="quarter" idx="39"/>
          </p:nvPr>
        </p:nvSpPr>
        <p:spPr/>
        <p:txBody>
          <a:bodyPr/>
          <a:lstStyle/>
          <a:p>
            <a:r>
              <a:rPr lang="en-US" dirty="0"/>
              <a:t>Director Operations Americas</a:t>
            </a:r>
          </a:p>
        </p:txBody>
      </p:sp>
      <p:pic>
        <p:nvPicPr>
          <p:cNvPr id="7176" name="Picture 8" descr="{:name}">
            <a:extLst>
              <a:ext uri="{FF2B5EF4-FFF2-40B4-BE49-F238E27FC236}">
                <a16:creationId xmlns:a16="http://schemas.microsoft.com/office/drawing/2014/main" id="{102A26AD-0E74-4597-9138-A0868111D951}"/>
              </a:ext>
            </a:extLst>
          </p:cNvPr>
          <p:cNvPicPr>
            <a:picLocks noGrp="1" noChangeAspect="1" noChangeArrowheads="1"/>
          </p:cNvPicPr>
          <p:nvPr>
            <p:ph type="pic" sz="quarter" idx="40"/>
          </p:nvPr>
        </p:nvPicPr>
        <p:blipFill rotWithShape="1">
          <a:blip r:embed="rId7" cstate="print">
            <a:extLst>
              <a:ext uri="{28A0092B-C50C-407E-A947-70E740481C1C}">
                <a14:useLocalDpi xmlns:a14="http://schemas.microsoft.com/office/drawing/2010/main"/>
              </a:ext>
            </a:extLst>
          </a:blip>
          <a:srcRect/>
          <a:stretch/>
        </p:blipFill>
        <p:spPr>
          <a:xfrm>
            <a:off x="7139057" y="3597381"/>
            <a:ext cx="914400" cy="914400"/>
          </a:xfrm>
        </p:spPr>
      </p:pic>
      <p:pic>
        <p:nvPicPr>
          <p:cNvPr id="274" name="Picture 10" descr="{:name}">
            <a:extLst>
              <a:ext uri="{FF2B5EF4-FFF2-40B4-BE49-F238E27FC236}">
                <a16:creationId xmlns:a16="http://schemas.microsoft.com/office/drawing/2014/main" id="{CBABD649-EED4-4751-867F-412E6BB74098}"/>
              </a:ext>
            </a:extLst>
          </p:cNvPr>
          <p:cNvPicPr>
            <a:picLocks noGrp="1" noChangeAspect="1" noChangeArrowheads="1"/>
          </p:cNvPicPr>
          <p:nvPr>
            <p:ph type="pic" sz="quarter" idx="41"/>
          </p:nvPr>
        </p:nvPicPr>
        <p:blipFill>
          <a:blip r:embed="rId8">
            <a:extLst>
              <a:ext uri="{28A0092B-C50C-407E-A947-70E740481C1C}">
                <a14:useLocalDpi xmlns:a14="http://schemas.microsoft.com/office/drawing/2010/main"/>
              </a:ext>
            </a:extLst>
          </a:blip>
          <a:srcRect/>
          <a:stretch>
            <a:fillRect/>
          </a:stretch>
        </p:blipFill>
        <p:spPr/>
      </p:pic>
      <p:pic>
        <p:nvPicPr>
          <p:cNvPr id="7400" name="Picture 14" descr="{:name}">
            <a:extLst>
              <a:ext uri="{FF2B5EF4-FFF2-40B4-BE49-F238E27FC236}">
                <a16:creationId xmlns:a16="http://schemas.microsoft.com/office/drawing/2014/main" id="{658672D6-8DC2-420E-8D99-D1202493E353}"/>
              </a:ext>
            </a:extLst>
          </p:cNvPr>
          <p:cNvPicPr>
            <a:picLocks noGrp="1" noChangeAspect="1" noChangeArrowheads="1"/>
          </p:cNvPicPr>
          <p:nvPr>
            <p:ph type="pic" sz="quarter" idx="42"/>
          </p:nvPr>
        </p:nvPicPr>
        <p:blipFill rotWithShape="1">
          <a:blip r:embed="rId9" cstate="print">
            <a:extLst>
              <a:ext uri="{28A0092B-C50C-407E-A947-70E740481C1C}">
                <a14:useLocalDpi xmlns:a14="http://schemas.microsoft.com/office/drawing/2010/main"/>
              </a:ext>
            </a:extLst>
          </a:blip>
          <a:srcRect/>
          <a:stretch/>
        </p:blipFill>
        <p:spPr>
          <a:xfrm>
            <a:off x="7139057" y="4948758"/>
            <a:ext cx="914400" cy="914400"/>
          </a:xfrm>
        </p:spPr>
      </p:pic>
      <p:sp>
        <p:nvSpPr>
          <p:cNvPr id="7377" name="Text Placeholder 7376">
            <a:extLst>
              <a:ext uri="{FF2B5EF4-FFF2-40B4-BE49-F238E27FC236}">
                <a16:creationId xmlns:a16="http://schemas.microsoft.com/office/drawing/2014/main" id="{C9BF90CE-30CA-45D8-9C05-76A586FDA983}"/>
              </a:ext>
            </a:extLst>
          </p:cNvPr>
          <p:cNvSpPr>
            <a:spLocks noGrp="1"/>
          </p:cNvSpPr>
          <p:nvPr>
            <p:ph type="body" sz="quarter" idx="43"/>
          </p:nvPr>
        </p:nvSpPr>
        <p:spPr/>
        <p:txBody>
          <a:bodyPr/>
          <a:lstStyle/>
          <a:p>
            <a:r>
              <a:rPr lang="en-US" dirty="0"/>
              <a:t>Senior Sourcing Manager</a:t>
            </a:r>
          </a:p>
        </p:txBody>
      </p:sp>
      <p:sp>
        <p:nvSpPr>
          <p:cNvPr id="7334" name="Text Placeholder 7333">
            <a:extLst>
              <a:ext uri="{FF2B5EF4-FFF2-40B4-BE49-F238E27FC236}">
                <a16:creationId xmlns:a16="http://schemas.microsoft.com/office/drawing/2014/main" id="{B571EBC3-F4BF-4BCD-BD74-99E9FA865347}"/>
              </a:ext>
            </a:extLst>
          </p:cNvPr>
          <p:cNvSpPr>
            <a:spLocks noGrp="1"/>
          </p:cNvSpPr>
          <p:nvPr>
            <p:ph type="body" sz="quarter" idx="44"/>
          </p:nvPr>
        </p:nvSpPr>
        <p:spPr/>
        <p:txBody>
          <a:bodyPr/>
          <a:lstStyle/>
          <a:p>
            <a:r>
              <a:rPr lang="en-US" dirty="0"/>
              <a:t>Senior Director Business Planning</a:t>
            </a:r>
          </a:p>
        </p:txBody>
      </p:sp>
      <p:sp>
        <p:nvSpPr>
          <p:cNvPr id="7321" name="Text Placeholder 7320">
            <a:extLst>
              <a:ext uri="{FF2B5EF4-FFF2-40B4-BE49-F238E27FC236}">
                <a16:creationId xmlns:a16="http://schemas.microsoft.com/office/drawing/2014/main" id="{62B26F04-9759-4F9E-953F-0AC30A83DC8D}"/>
              </a:ext>
            </a:extLst>
          </p:cNvPr>
          <p:cNvSpPr>
            <a:spLocks noGrp="1"/>
          </p:cNvSpPr>
          <p:nvPr>
            <p:ph type="body" sz="quarter" idx="45"/>
          </p:nvPr>
        </p:nvSpPr>
        <p:spPr/>
        <p:txBody>
          <a:bodyPr/>
          <a:lstStyle/>
          <a:p>
            <a:r>
              <a:rPr lang="en-US" dirty="0"/>
              <a:t>Head of Legal and Ethics</a:t>
            </a:r>
          </a:p>
        </p:txBody>
      </p:sp>
      <p:pic>
        <p:nvPicPr>
          <p:cNvPr id="7748" name="Picture 34" descr="{:name}">
            <a:extLst>
              <a:ext uri="{FF2B5EF4-FFF2-40B4-BE49-F238E27FC236}">
                <a16:creationId xmlns:a16="http://schemas.microsoft.com/office/drawing/2014/main" id="{29FA46B0-D09F-4560-B770-56BB72B1F4D2}"/>
              </a:ext>
            </a:extLst>
          </p:cNvPr>
          <p:cNvPicPr>
            <a:picLocks noGrp="1" noChangeAspect="1" noChangeArrowheads="1"/>
          </p:cNvPicPr>
          <p:nvPr>
            <p:ph type="pic" sz="quarter" idx="46"/>
          </p:nvPr>
        </p:nvPicPr>
        <p:blipFill rotWithShape="1">
          <a:blip r:embed="rId10" cstate="print">
            <a:extLst>
              <a:ext uri="{28A0092B-C50C-407E-A947-70E740481C1C}">
                <a14:useLocalDpi xmlns:a14="http://schemas.microsoft.com/office/drawing/2010/main"/>
              </a:ext>
            </a:extLst>
          </a:blip>
          <a:srcRect/>
          <a:stretch/>
        </p:blipFill>
        <p:spPr>
          <a:xfrm>
            <a:off x="8704632" y="3592761"/>
            <a:ext cx="914400" cy="914400"/>
          </a:xfrm>
        </p:spPr>
      </p:pic>
      <p:pic>
        <p:nvPicPr>
          <p:cNvPr id="7705" name="Picture 32" descr="{:name}">
            <a:extLst>
              <a:ext uri="{FF2B5EF4-FFF2-40B4-BE49-F238E27FC236}">
                <a16:creationId xmlns:a16="http://schemas.microsoft.com/office/drawing/2014/main" id="{45F91C7A-7585-4C86-903B-30B6EC649FA9}"/>
              </a:ext>
            </a:extLst>
          </p:cNvPr>
          <p:cNvPicPr>
            <a:picLocks noGrp="1" noChangeAspect="1" noChangeArrowheads="1"/>
          </p:cNvPicPr>
          <p:nvPr>
            <p:ph type="pic" sz="quarter" idx="47"/>
          </p:nvPr>
        </p:nvPicPr>
        <p:blipFill rotWithShape="1">
          <a:blip r:embed="rId11" cstate="print">
            <a:extLst>
              <a:ext uri="{28A0092B-C50C-407E-A947-70E740481C1C}">
                <a14:useLocalDpi xmlns:a14="http://schemas.microsoft.com/office/drawing/2010/main"/>
              </a:ext>
            </a:extLst>
          </a:blip>
          <a:srcRect/>
          <a:stretch/>
        </p:blipFill>
        <p:spPr>
          <a:xfrm>
            <a:off x="9027892" y="2241384"/>
            <a:ext cx="914400" cy="914400"/>
          </a:xfrm>
        </p:spPr>
      </p:pic>
      <p:pic>
        <p:nvPicPr>
          <p:cNvPr id="6" name="Picture 2" descr="{:name}">
            <a:extLst>
              <a:ext uri="{FF2B5EF4-FFF2-40B4-BE49-F238E27FC236}">
                <a16:creationId xmlns:a16="http://schemas.microsoft.com/office/drawing/2014/main" id="{FABAAEA9-305D-4A22-940E-3DA9AFA6DC6F}"/>
              </a:ext>
            </a:extLst>
          </p:cNvPr>
          <p:cNvPicPr>
            <a:picLocks noGrp="1" noChangeAspect="1" noChangeArrowheads="1"/>
          </p:cNvPicPr>
          <p:nvPr>
            <p:ph type="pic" sz="quarter" idx="48"/>
          </p:nvPr>
        </p:nvPicPr>
        <p:blipFill>
          <a:blip r:embed="rId12">
            <a:extLst>
              <a:ext uri="{28A0092B-C50C-407E-A947-70E740481C1C}">
                <a14:useLocalDpi xmlns:a14="http://schemas.microsoft.com/office/drawing/2010/main"/>
              </a:ext>
            </a:extLst>
          </a:blip>
          <a:srcRect/>
          <a:stretch>
            <a:fillRect/>
          </a:stretch>
        </p:blipFill>
        <p:spPr/>
      </p:pic>
      <p:sp>
        <p:nvSpPr>
          <p:cNvPr id="7789" name="Text Placeholder 7788">
            <a:extLst>
              <a:ext uri="{FF2B5EF4-FFF2-40B4-BE49-F238E27FC236}">
                <a16:creationId xmlns:a16="http://schemas.microsoft.com/office/drawing/2014/main" id="{CC75FCB3-2983-4800-ACFC-FE70E934DB17}"/>
              </a:ext>
            </a:extLst>
          </p:cNvPr>
          <p:cNvSpPr>
            <a:spLocks noGrp="1"/>
          </p:cNvSpPr>
          <p:nvPr>
            <p:ph type="body" sz="quarter" idx="49"/>
          </p:nvPr>
        </p:nvSpPr>
        <p:spPr/>
        <p:txBody>
          <a:bodyPr/>
          <a:lstStyle/>
          <a:p>
            <a:r>
              <a:rPr lang="en-US" dirty="0"/>
              <a:t>Founder</a:t>
            </a:r>
          </a:p>
        </p:txBody>
      </p:sp>
      <p:sp>
        <p:nvSpPr>
          <p:cNvPr id="7743" name="Text Placeholder 7742">
            <a:extLst>
              <a:ext uri="{FF2B5EF4-FFF2-40B4-BE49-F238E27FC236}">
                <a16:creationId xmlns:a16="http://schemas.microsoft.com/office/drawing/2014/main" id="{D68E16E6-73F7-412E-A305-161AF94BF0EF}"/>
              </a:ext>
            </a:extLst>
          </p:cNvPr>
          <p:cNvSpPr>
            <a:spLocks noGrp="1"/>
          </p:cNvSpPr>
          <p:nvPr>
            <p:ph type="body" sz="quarter" idx="50"/>
          </p:nvPr>
        </p:nvSpPr>
        <p:spPr/>
        <p:txBody>
          <a:bodyPr/>
          <a:lstStyle/>
          <a:p>
            <a:r>
              <a:rPr lang="en-US" dirty="0"/>
              <a:t>Consultant</a:t>
            </a:r>
          </a:p>
        </p:txBody>
      </p:sp>
      <p:sp>
        <p:nvSpPr>
          <p:cNvPr id="7697" name="Text Placeholder 7696">
            <a:extLst>
              <a:ext uri="{FF2B5EF4-FFF2-40B4-BE49-F238E27FC236}">
                <a16:creationId xmlns:a16="http://schemas.microsoft.com/office/drawing/2014/main" id="{113BEF18-4D43-4F93-862E-ABE640CA83B3}"/>
              </a:ext>
            </a:extLst>
          </p:cNvPr>
          <p:cNvSpPr>
            <a:spLocks noGrp="1"/>
          </p:cNvSpPr>
          <p:nvPr>
            <p:ph type="body" sz="quarter" idx="51"/>
          </p:nvPr>
        </p:nvSpPr>
        <p:spPr/>
        <p:txBody>
          <a:bodyPr/>
          <a:lstStyle/>
          <a:p>
            <a:r>
              <a:rPr lang="en-US" dirty="0"/>
              <a:t>Managing Partner</a:t>
            </a:r>
          </a:p>
        </p:txBody>
      </p:sp>
      <p:pic>
        <p:nvPicPr>
          <p:cNvPr id="7749" name="Picture 36" descr="{:name}">
            <a:extLst>
              <a:ext uri="{FF2B5EF4-FFF2-40B4-BE49-F238E27FC236}">
                <a16:creationId xmlns:a16="http://schemas.microsoft.com/office/drawing/2014/main" id="{28A0E3F1-63EE-4AF1-9E1D-5B2DDFC131AE}"/>
              </a:ext>
            </a:extLst>
          </p:cNvPr>
          <p:cNvPicPr>
            <a:picLocks noGrp="1" noChangeAspect="1" noChangeArrowheads="1"/>
          </p:cNvPicPr>
          <p:nvPr>
            <p:ph type="pic" sz="quarter" idx="56"/>
          </p:nvPr>
        </p:nvPicPr>
        <p:blipFill rotWithShape="1">
          <a:blip r:embed="rId13" cstate="print">
            <a:extLst>
              <a:ext uri="{28A0092B-C50C-407E-A947-70E740481C1C}">
                <a14:useLocalDpi xmlns:a14="http://schemas.microsoft.com/office/drawing/2010/main"/>
              </a:ext>
            </a:extLst>
          </a:blip>
          <a:srcRect/>
          <a:stretch/>
        </p:blipFill>
        <p:spPr>
          <a:xfrm>
            <a:off x="10902882" y="3602002"/>
            <a:ext cx="914400" cy="914400"/>
          </a:xfrm>
        </p:spPr>
      </p:pic>
      <p:pic>
        <p:nvPicPr>
          <p:cNvPr id="7704" name="Picture 30" descr="{:name}">
            <a:extLst>
              <a:ext uri="{FF2B5EF4-FFF2-40B4-BE49-F238E27FC236}">
                <a16:creationId xmlns:a16="http://schemas.microsoft.com/office/drawing/2014/main" id="{34CD0A54-FE5A-42EE-B765-ED2963203929}"/>
              </a:ext>
            </a:extLst>
          </p:cNvPr>
          <p:cNvPicPr>
            <a:picLocks noGrp="1" noChangeAspect="1" noChangeArrowheads="1"/>
          </p:cNvPicPr>
          <p:nvPr>
            <p:ph type="pic" sz="quarter" idx="57"/>
          </p:nvPr>
        </p:nvPicPr>
        <p:blipFill rotWithShape="1">
          <a:blip r:embed="rId14" cstate="print">
            <a:extLst>
              <a:ext uri="{28A0092B-C50C-407E-A947-70E740481C1C}">
                <a14:useLocalDpi xmlns:a14="http://schemas.microsoft.com/office/drawing/2010/main"/>
              </a:ext>
            </a:extLst>
          </a:blip>
          <a:srcRect/>
          <a:stretch/>
        </p:blipFill>
        <p:spPr>
          <a:xfrm>
            <a:off x="10579622" y="2250625"/>
            <a:ext cx="914400" cy="914400"/>
          </a:xfrm>
        </p:spPr>
      </p:pic>
      <p:pic>
        <p:nvPicPr>
          <p:cNvPr id="7792" name="Picture 38" descr="{:name}">
            <a:extLst>
              <a:ext uri="{FF2B5EF4-FFF2-40B4-BE49-F238E27FC236}">
                <a16:creationId xmlns:a16="http://schemas.microsoft.com/office/drawing/2014/main" id="{3214459F-C28F-48EE-A540-6EAA71197166}"/>
              </a:ext>
            </a:extLst>
          </p:cNvPr>
          <p:cNvPicPr>
            <a:picLocks noGrp="1" noChangeAspect="1" noChangeArrowheads="1"/>
          </p:cNvPicPr>
          <p:nvPr>
            <p:ph type="pic" sz="quarter" idx="58"/>
          </p:nvPr>
        </p:nvPicPr>
        <p:blipFill>
          <a:blip r:embed="rId15">
            <a:extLst>
              <a:ext uri="{28A0092B-C50C-407E-A947-70E740481C1C}">
                <a14:useLocalDpi xmlns:a14="http://schemas.microsoft.com/office/drawing/2010/main"/>
              </a:ext>
            </a:extLst>
          </a:blip>
          <a:srcRect/>
          <a:stretch>
            <a:fillRect/>
          </a:stretch>
        </p:blipFill>
        <p:spPr/>
      </p:pic>
      <p:sp>
        <p:nvSpPr>
          <p:cNvPr id="7791" name="Text Placeholder 7790">
            <a:extLst>
              <a:ext uri="{FF2B5EF4-FFF2-40B4-BE49-F238E27FC236}">
                <a16:creationId xmlns:a16="http://schemas.microsoft.com/office/drawing/2014/main" id="{55885669-95CD-42E9-A77B-7277FEFFD9B2}"/>
              </a:ext>
            </a:extLst>
          </p:cNvPr>
          <p:cNvSpPr>
            <a:spLocks noGrp="1"/>
          </p:cNvSpPr>
          <p:nvPr>
            <p:ph type="body" sz="quarter" idx="59"/>
          </p:nvPr>
        </p:nvSpPr>
        <p:spPr/>
        <p:txBody>
          <a:bodyPr/>
          <a:lstStyle/>
          <a:p>
            <a:r>
              <a:rPr lang="en-US" dirty="0"/>
              <a:t>Managing Director</a:t>
            </a:r>
          </a:p>
        </p:txBody>
      </p:sp>
      <p:sp>
        <p:nvSpPr>
          <p:cNvPr id="7747" name="Text Placeholder 7746">
            <a:extLst>
              <a:ext uri="{FF2B5EF4-FFF2-40B4-BE49-F238E27FC236}">
                <a16:creationId xmlns:a16="http://schemas.microsoft.com/office/drawing/2014/main" id="{A6E08F05-4C10-4FF9-B237-DD586B2FAE58}"/>
              </a:ext>
            </a:extLst>
          </p:cNvPr>
          <p:cNvSpPr>
            <a:spLocks noGrp="1"/>
          </p:cNvSpPr>
          <p:nvPr>
            <p:ph type="body" sz="quarter" idx="60"/>
          </p:nvPr>
        </p:nvSpPr>
        <p:spPr/>
        <p:txBody>
          <a:bodyPr/>
          <a:lstStyle/>
          <a:p>
            <a:r>
              <a:rPr lang="en-US" dirty="0"/>
              <a:t>Principal</a:t>
            </a:r>
          </a:p>
        </p:txBody>
      </p:sp>
      <p:sp>
        <p:nvSpPr>
          <p:cNvPr id="7703" name="Text Placeholder 7702">
            <a:extLst>
              <a:ext uri="{FF2B5EF4-FFF2-40B4-BE49-F238E27FC236}">
                <a16:creationId xmlns:a16="http://schemas.microsoft.com/office/drawing/2014/main" id="{9148EEFC-98F4-45EB-9616-A1B6628D89CF}"/>
              </a:ext>
            </a:extLst>
          </p:cNvPr>
          <p:cNvSpPr>
            <a:spLocks noGrp="1"/>
          </p:cNvSpPr>
          <p:nvPr>
            <p:ph type="body" sz="quarter" idx="61"/>
          </p:nvPr>
        </p:nvSpPr>
        <p:spPr/>
        <p:txBody>
          <a:bodyPr/>
          <a:lstStyle/>
          <a:p>
            <a:r>
              <a:rPr lang="en-US" dirty="0"/>
              <a:t>Partner</a:t>
            </a:r>
          </a:p>
        </p:txBody>
      </p:sp>
      <p:pic>
        <p:nvPicPr>
          <p:cNvPr id="7618" name="Picture 26" descr="{:name}">
            <a:extLst>
              <a:ext uri="{FF2B5EF4-FFF2-40B4-BE49-F238E27FC236}">
                <a16:creationId xmlns:a16="http://schemas.microsoft.com/office/drawing/2014/main" id="{11C07C13-56B6-4B15-8E5E-5F0311342E47}"/>
              </a:ext>
            </a:extLst>
          </p:cNvPr>
          <p:cNvPicPr>
            <a:picLocks noGrp="1" noChangeAspect="1" noChangeArrowheads="1"/>
          </p:cNvPicPr>
          <p:nvPr>
            <p:ph type="pic" sz="quarter" idx="62"/>
          </p:nvPr>
        </p:nvPicPr>
        <p:blipFill rotWithShape="1">
          <a:blip r:embed="rId16" cstate="print">
            <a:extLst>
              <a:ext uri="{28A0092B-C50C-407E-A947-70E740481C1C}">
                <a14:useLocalDpi xmlns:a14="http://schemas.microsoft.com/office/drawing/2010/main"/>
              </a:ext>
            </a:extLst>
          </a:blip>
          <a:srcRect/>
          <a:stretch/>
        </p:blipFill>
        <p:spPr>
          <a:xfrm>
            <a:off x="368788" y="3569673"/>
            <a:ext cx="914400" cy="914400"/>
          </a:xfrm>
        </p:spPr>
      </p:pic>
      <p:pic>
        <p:nvPicPr>
          <p:cNvPr id="7257" name="Picture 6" descr="{:name}">
            <a:extLst>
              <a:ext uri="{FF2B5EF4-FFF2-40B4-BE49-F238E27FC236}">
                <a16:creationId xmlns:a16="http://schemas.microsoft.com/office/drawing/2014/main" id="{949262FE-CF15-48D3-BD48-4077806005F2}"/>
              </a:ext>
            </a:extLst>
          </p:cNvPr>
          <p:cNvPicPr>
            <a:picLocks noGrp="1" noChangeAspect="1" noChangeArrowheads="1"/>
          </p:cNvPicPr>
          <p:nvPr>
            <p:ph type="pic" sz="quarter" idx="63"/>
          </p:nvPr>
        </p:nvPicPr>
        <p:blipFill rotWithShape="1">
          <a:blip r:embed="rId17" cstate="print">
            <a:extLst>
              <a:ext uri="{28A0092B-C50C-407E-A947-70E740481C1C}">
                <a14:useLocalDpi xmlns:a14="http://schemas.microsoft.com/office/drawing/2010/main"/>
              </a:ext>
            </a:extLst>
          </a:blip>
          <a:srcRect/>
          <a:stretch/>
        </p:blipFill>
        <p:spPr>
          <a:xfrm>
            <a:off x="692048" y="2218296"/>
            <a:ext cx="914400" cy="914400"/>
          </a:xfrm>
        </p:spPr>
      </p:pic>
      <p:pic>
        <p:nvPicPr>
          <p:cNvPr id="7486" name="Picture 18" descr="{:name}">
            <a:extLst>
              <a:ext uri="{FF2B5EF4-FFF2-40B4-BE49-F238E27FC236}">
                <a16:creationId xmlns:a16="http://schemas.microsoft.com/office/drawing/2014/main" id="{E6E1E3C4-9AA1-445E-98A4-266CB48452FA}"/>
              </a:ext>
            </a:extLst>
          </p:cNvPr>
          <p:cNvPicPr>
            <a:picLocks noGrp="1" noChangeAspect="1" noChangeArrowheads="1"/>
          </p:cNvPicPr>
          <p:nvPr>
            <p:ph type="pic" sz="quarter" idx="64"/>
          </p:nvPr>
        </p:nvPicPr>
        <p:blipFill rotWithShape="1">
          <a:blip r:embed="rId18" cstate="print">
            <a:extLst>
              <a:ext uri="{28A0092B-C50C-407E-A947-70E740481C1C}">
                <a14:useLocalDpi xmlns:a14="http://schemas.microsoft.com/office/drawing/2010/main"/>
              </a:ext>
            </a:extLst>
          </a:blip>
          <a:srcRect/>
          <a:stretch/>
        </p:blipFill>
        <p:spPr>
          <a:xfrm>
            <a:off x="692048" y="4921050"/>
            <a:ext cx="914400" cy="914400"/>
          </a:xfrm>
        </p:spPr>
      </p:pic>
      <p:sp>
        <p:nvSpPr>
          <p:cNvPr id="7480" name="Text Placeholder 7479">
            <a:extLst>
              <a:ext uri="{FF2B5EF4-FFF2-40B4-BE49-F238E27FC236}">
                <a16:creationId xmlns:a16="http://schemas.microsoft.com/office/drawing/2014/main" id="{E225742E-C787-40E0-BB41-4956EE33453A}"/>
              </a:ext>
            </a:extLst>
          </p:cNvPr>
          <p:cNvSpPr>
            <a:spLocks noGrp="1"/>
          </p:cNvSpPr>
          <p:nvPr>
            <p:ph type="body" sz="quarter" idx="65"/>
          </p:nvPr>
        </p:nvSpPr>
        <p:spPr/>
        <p:txBody>
          <a:bodyPr/>
          <a:lstStyle/>
          <a:p>
            <a:r>
              <a:rPr lang="en-US" dirty="0"/>
              <a:t>Global Finance Manager</a:t>
            </a:r>
          </a:p>
        </p:txBody>
      </p:sp>
      <p:sp>
        <p:nvSpPr>
          <p:cNvPr id="7569" name="Text Placeholder 7568">
            <a:extLst>
              <a:ext uri="{FF2B5EF4-FFF2-40B4-BE49-F238E27FC236}">
                <a16:creationId xmlns:a16="http://schemas.microsoft.com/office/drawing/2014/main" id="{451E751A-9DFC-46C1-BB44-C52776F50215}"/>
              </a:ext>
            </a:extLst>
          </p:cNvPr>
          <p:cNvSpPr>
            <a:spLocks noGrp="1"/>
          </p:cNvSpPr>
          <p:nvPr>
            <p:ph type="body" sz="quarter" idx="66"/>
          </p:nvPr>
        </p:nvSpPr>
        <p:spPr/>
        <p:txBody>
          <a:bodyPr/>
          <a:lstStyle/>
          <a:p>
            <a:r>
              <a:rPr lang="en-US" dirty="0"/>
              <a:t>Sr Legal Counsel</a:t>
            </a:r>
          </a:p>
        </p:txBody>
      </p:sp>
      <p:sp>
        <p:nvSpPr>
          <p:cNvPr id="7248" name="Text Placeholder 7247">
            <a:extLst>
              <a:ext uri="{FF2B5EF4-FFF2-40B4-BE49-F238E27FC236}">
                <a16:creationId xmlns:a16="http://schemas.microsoft.com/office/drawing/2014/main" id="{AE93DC4F-9681-4A07-BC45-8CAA53C56330}"/>
              </a:ext>
            </a:extLst>
          </p:cNvPr>
          <p:cNvSpPr>
            <a:spLocks noGrp="1"/>
          </p:cNvSpPr>
          <p:nvPr>
            <p:ph type="body" sz="quarter" idx="67"/>
          </p:nvPr>
        </p:nvSpPr>
        <p:spPr/>
        <p:txBody>
          <a:bodyPr/>
          <a:lstStyle/>
          <a:p>
            <a:r>
              <a:rPr lang="en-US" dirty="0"/>
              <a:t>President, Corporate Solutions Canada</a:t>
            </a:r>
          </a:p>
        </p:txBody>
      </p:sp>
      <p:pic>
        <p:nvPicPr>
          <p:cNvPr id="7661" name="Picture 28" descr="{:name}">
            <a:extLst>
              <a:ext uri="{FF2B5EF4-FFF2-40B4-BE49-F238E27FC236}">
                <a16:creationId xmlns:a16="http://schemas.microsoft.com/office/drawing/2014/main" id="{A84BF812-1AA6-4B19-9E85-985AF61FC961}"/>
              </a:ext>
            </a:extLst>
          </p:cNvPr>
          <p:cNvPicPr>
            <a:picLocks noGrp="1" noChangeAspect="1" noChangeArrowheads="1"/>
          </p:cNvPicPr>
          <p:nvPr>
            <p:ph type="pic" sz="quarter" idx="68"/>
          </p:nvPr>
        </p:nvPicPr>
        <p:blipFill rotWithShape="1">
          <a:blip r:embed="rId19" cstate="print">
            <a:extLst>
              <a:ext uri="{28A0092B-C50C-407E-A947-70E740481C1C}">
                <a14:useLocalDpi xmlns:a14="http://schemas.microsoft.com/office/drawing/2010/main"/>
              </a:ext>
            </a:extLst>
          </a:blip>
          <a:srcRect t="-411"/>
          <a:stretch/>
        </p:blipFill>
        <p:spPr>
          <a:xfrm>
            <a:off x="2567038" y="3578914"/>
            <a:ext cx="914400" cy="914400"/>
          </a:xfrm>
        </p:spPr>
      </p:pic>
      <p:pic>
        <p:nvPicPr>
          <p:cNvPr id="7529" name="Picture 20" descr="{:name}">
            <a:extLst>
              <a:ext uri="{FF2B5EF4-FFF2-40B4-BE49-F238E27FC236}">
                <a16:creationId xmlns:a16="http://schemas.microsoft.com/office/drawing/2014/main" id="{7FDEF59C-4644-470C-BC2E-7BD47F59BE56}"/>
              </a:ext>
            </a:extLst>
          </p:cNvPr>
          <p:cNvPicPr>
            <a:picLocks noGrp="1" noChangeAspect="1" noChangeArrowheads="1"/>
          </p:cNvPicPr>
          <p:nvPr>
            <p:ph type="pic" sz="quarter" idx="69"/>
          </p:nvPr>
        </p:nvPicPr>
        <p:blipFill rotWithShape="1">
          <a:blip r:embed="rId20" cstate="print">
            <a:extLst>
              <a:ext uri="{28A0092B-C50C-407E-A947-70E740481C1C}">
                <a14:useLocalDpi xmlns:a14="http://schemas.microsoft.com/office/drawing/2010/main"/>
              </a:ext>
            </a:extLst>
          </a:blip>
          <a:srcRect/>
          <a:stretch/>
        </p:blipFill>
        <p:spPr>
          <a:xfrm>
            <a:off x="2243778" y="2227537"/>
            <a:ext cx="914400" cy="914400"/>
          </a:xfrm>
        </p:spPr>
      </p:pic>
      <p:pic>
        <p:nvPicPr>
          <p:cNvPr id="7443" name="Picture 16" descr="{:name}">
            <a:extLst>
              <a:ext uri="{FF2B5EF4-FFF2-40B4-BE49-F238E27FC236}">
                <a16:creationId xmlns:a16="http://schemas.microsoft.com/office/drawing/2014/main" id="{4A042B90-52E2-4ED6-B4A8-9B46F159413F}"/>
              </a:ext>
            </a:extLst>
          </p:cNvPr>
          <p:cNvPicPr>
            <a:picLocks noGrp="1" noChangeAspect="1" noChangeArrowheads="1"/>
          </p:cNvPicPr>
          <p:nvPr>
            <p:ph type="pic" sz="quarter" idx="70"/>
          </p:nvPr>
        </p:nvPicPr>
        <p:blipFill>
          <a:blip r:embed="rId21">
            <a:extLst>
              <a:ext uri="{28A0092B-C50C-407E-A947-70E740481C1C}">
                <a14:useLocalDpi xmlns:a14="http://schemas.microsoft.com/office/drawing/2010/main"/>
              </a:ext>
            </a:extLst>
          </a:blip>
          <a:srcRect/>
          <a:stretch>
            <a:fillRect/>
          </a:stretch>
        </p:blipFill>
        <p:spPr/>
      </p:pic>
      <p:sp>
        <p:nvSpPr>
          <p:cNvPr id="7440" name="Text Placeholder 7439">
            <a:extLst>
              <a:ext uri="{FF2B5EF4-FFF2-40B4-BE49-F238E27FC236}">
                <a16:creationId xmlns:a16="http://schemas.microsoft.com/office/drawing/2014/main" id="{2670F145-26C8-4015-96AD-A29E096FE48C}"/>
              </a:ext>
            </a:extLst>
          </p:cNvPr>
          <p:cNvSpPr>
            <a:spLocks noGrp="1"/>
          </p:cNvSpPr>
          <p:nvPr>
            <p:ph type="body" sz="quarter" idx="71"/>
          </p:nvPr>
        </p:nvSpPr>
        <p:spPr/>
        <p:txBody>
          <a:bodyPr/>
          <a:lstStyle/>
          <a:p>
            <a:r>
              <a:rPr lang="en-US" dirty="0"/>
              <a:t>Site Manager</a:t>
            </a:r>
          </a:p>
        </p:txBody>
      </p:sp>
      <p:sp>
        <p:nvSpPr>
          <p:cNvPr id="7660" name="Text Placeholder 7659">
            <a:extLst>
              <a:ext uri="{FF2B5EF4-FFF2-40B4-BE49-F238E27FC236}">
                <a16:creationId xmlns:a16="http://schemas.microsoft.com/office/drawing/2014/main" id="{CD3C05BC-199C-4B41-8BC2-5099C60BFF89}"/>
              </a:ext>
            </a:extLst>
          </p:cNvPr>
          <p:cNvSpPr>
            <a:spLocks noGrp="1"/>
          </p:cNvSpPr>
          <p:nvPr>
            <p:ph type="body" sz="quarter" idx="72"/>
          </p:nvPr>
        </p:nvSpPr>
        <p:spPr/>
        <p:txBody>
          <a:bodyPr/>
          <a:lstStyle/>
          <a:p>
            <a:r>
              <a:rPr lang="en-US" dirty="0"/>
              <a:t>Legal Counsel</a:t>
            </a:r>
          </a:p>
        </p:txBody>
      </p:sp>
      <p:sp>
        <p:nvSpPr>
          <p:cNvPr id="7528" name="Text Placeholder 7527">
            <a:extLst>
              <a:ext uri="{FF2B5EF4-FFF2-40B4-BE49-F238E27FC236}">
                <a16:creationId xmlns:a16="http://schemas.microsoft.com/office/drawing/2014/main" id="{F5C33820-A349-4FB9-9B7F-D85223481387}"/>
              </a:ext>
            </a:extLst>
          </p:cNvPr>
          <p:cNvSpPr>
            <a:spLocks noGrp="1"/>
          </p:cNvSpPr>
          <p:nvPr>
            <p:ph type="body" sz="quarter" idx="73"/>
          </p:nvPr>
        </p:nvSpPr>
        <p:spPr/>
        <p:txBody>
          <a:bodyPr/>
          <a:lstStyle/>
          <a:p>
            <a:r>
              <a:rPr lang="en-US" dirty="0"/>
              <a:t>VP Business Development </a:t>
            </a:r>
          </a:p>
        </p:txBody>
      </p:sp>
      <p:sp>
        <p:nvSpPr>
          <p:cNvPr id="7847" name="Text Placeholder 7846">
            <a:extLst>
              <a:ext uri="{FF2B5EF4-FFF2-40B4-BE49-F238E27FC236}">
                <a16:creationId xmlns:a16="http://schemas.microsoft.com/office/drawing/2014/main" id="{6F01A52C-7F20-4C97-A50B-49C4BC70CAC7}"/>
              </a:ext>
            </a:extLst>
          </p:cNvPr>
          <p:cNvSpPr>
            <a:spLocks noGrp="1"/>
          </p:cNvSpPr>
          <p:nvPr>
            <p:ph type="body" sz="quarter" idx="16"/>
          </p:nvPr>
        </p:nvSpPr>
        <p:spPr>
          <a:xfrm>
            <a:off x="609600" y="6319621"/>
            <a:ext cx="3965552" cy="215444"/>
          </a:xfrm>
        </p:spPr>
        <p:txBody>
          <a:bodyPr/>
          <a:lstStyle/>
          <a:p>
            <a:r>
              <a:rPr lang="en-US" dirty="0"/>
              <a:t>All Photos from LinkedIn</a:t>
            </a:r>
          </a:p>
        </p:txBody>
      </p:sp>
      <p:sp>
        <p:nvSpPr>
          <p:cNvPr id="7300" name="TextBox 7299">
            <a:extLst>
              <a:ext uri="{FF2B5EF4-FFF2-40B4-BE49-F238E27FC236}">
                <a16:creationId xmlns:a16="http://schemas.microsoft.com/office/drawing/2014/main" id="{179F3AF7-4081-40C9-AFB7-C5AA6D0CC37D}"/>
              </a:ext>
            </a:extLst>
          </p:cNvPr>
          <p:cNvSpPr txBox="1"/>
          <p:nvPr/>
        </p:nvSpPr>
        <p:spPr>
          <a:xfrm>
            <a:off x="1376555" y="3760329"/>
            <a:ext cx="1097280" cy="640080"/>
          </a:xfrm>
          <a:prstGeom prst="rect">
            <a:avLst/>
          </a:prstGeom>
          <a:noFill/>
        </p:spPr>
        <p:txBody>
          <a:bodyPr wrap="square" rtlCol="0" anchor="ctr">
            <a:spAutoFit/>
          </a:bodyPr>
          <a:lstStyle/>
          <a:p>
            <a:pPr algn="ctr"/>
            <a:r>
              <a:rPr lang="en-US" sz="2000" b="1" dirty="0">
                <a:solidFill>
                  <a:schemeClr val="accent1"/>
                </a:solidFill>
              </a:rPr>
              <a:t>Service Provider</a:t>
            </a:r>
          </a:p>
        </p:txBody>
      </p:sp>
      <p:sp>
        <p:nvSpPr>
          <p:cNvPr id="261" name="TextBox 260">
            <a:extLst>
              <a:ext uri="{FF2B5EF4-FFF2-40B4-BE49-F238E27FC236}">
                <a16:creationId xmlns:a16="http://schemas.microsoft.com/office/drawing/2014/main" id="{BA0D64DF-85C5-4C6E-A377-46D6523BAA94}"/>
              </a:ext>
            </a:extLst>
          </p:cNvPr>
          <p:cNvSpPr txBox="1"/>
          <p:nvPr/>
        </p:nvSpPr>
        <p:spPr>
          <a:xfrm>
            <a:off x="9662284" y="3726426"/>
            <a:ext cx="1280160" cy="707886"/>
          </a:xfrm>
          <a:prstGeom prst="rect">
            <a:avLst/>
          </a:prstGeom>
          <a:noFill/>
        </p:spPr>
        <p:txBody>
          <a:bodyPr wrap="square" lIns="0" rIns="0" rtlCol="0" anchor="ctr">
            <a:spAutoFit/>
          </a:bodyPr>
          <a:lstStyle/>
          <a:p>
            <a:pPr algn="ctr"/>
            <a:r>
              <a:rPr lang="en-US" sz="2000" b="1" dirty="0">
                <a:solidFill>
                  <a:schemeClr val="accent1"/>
                </a:solidFill>
              </a:rPr>
              <a:t>Attorney / Consultant</a:t>
            </a:r>
          </a:p>
        </p:txBody>
      </p:sp>
      <p:sp>
        <p:nvSpPr>
          <p:cNvPr id="262" name="TextBox 261">
            <a:extLst>
              <a:ext uri="{FF2B5EF4-FFF2-40B4-BE49-F238E27FC236}">
                <a16:creationId xmlns:a16="http://schemas.microsoft.com/office/drawing/2014/main" id="{E19862C8-E81F-455E-9A8B-CC2BA915F224}"/>
              </a:ext>
            </a:extLst>
          </p:cNvPr>
          <p:cNvSpPr txBox="1"/>
          <p:nvPr/>
        </p:nvSpPr>
        <p:spPr>
          <a:xfrm>
            <a:off x="5519420" y="3880314"/>
            <a:ext cx="1097280" cy="400110"/>
          </a:xfrm>
          <a:prstGeom prst="rect">
            <a:avLst/>
          </a:prstGeom>
          <a:noFill/>
        </p:spPr>
        <p:txBody>
          <a:bodyPr wrap="square" rtlCol="0" anchor="ctr">
            <a:spAutoFit/>
          </a:bodyPr>
          <a:lstStyle/>
          <a:p>
            <a:pPr algn="ctr"/>
            <a:r>
              <a:rPr lang="en-US" sz="2000" b="1" dirty="0">
                <a:solidFill>
                  <a:schemeClr val="accent1"/>
                </a:solidFill>
              </a:rPr>
              <a:t>Buyer</a:t>
            </a:r>
          </a:p>
        </p:txBody>
      </p:sp>
    </p:spTree>
    <p:extLst>
      <p:ext uri="{BB962C8B-B14F-4D97-AF65-F5344CB8AC3E}">
        <p14:creationId xmlns:p14="http://schemas.microsoft.com/office/powerpoint/2010/main" val="1741056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032AA-4579-4C2D-8515-14493D83BD9A}"/>
              </a:ext>
            </a:extLst>
          </p:cNvPr>
          <p:cNvSpPr>
            <a:spLocks noGrp="1"/>
          </p:cNvSpPr>
          <p:nvPr>
            <p:ph sz="half" idx="2"/>
          </p:nvPr>
        </p:nvSpPr>
        <p:spPr>
          <a:xfrm>
            <a:off x="4729023" y="1136073"/>
            <a:ext cx="6853378" cy="5055327"/>
          </a:xfrm>
        </p:spPr>
        <p:txBody>
          <a:bodyPr>
            <a:normAutofit lnSpcReduction="10000"/>
          </a:bodyPr>
          <a:lstStyle/>
          <a:p>
            <a:r>
              <a:rPr lang="en-US" sz="2400" dirty="0"/>
              <a:t>Not everyone is ready for Vested</a:t>
            </a:r>
          </a:p>
          <a:p>
            <a:r>
              <a:rPr lang="en-US" sz="2400" dirty="0"/>
              <a:t>And that is OK</a:t>
            </a:r>
          </a:p>
          <a:p>
            <a:r>
              <a:rPr lang="en-US" sz="2400" dirty="0"/>
              <a:t>We’ve create an online course that will help you lay a solid foundation for any relationship using the 5 Step </a:t>
            </a:r>
            <a:r>
              <a:rPr lang="en-US" sz="2400" b="1" i="1" dirty="0"/>
              <a:t>Getting to We </a:t>
            </a:r>
            <a:r>
              <a:rPr lang="en-US" sz="2400" dirty="0"/>
              <a:t>process as featured in Harvard Business Review</a:t>
            </a:r>
          </a:p>
          <a:p>
            <a:r>
              <a:rPr lang="en-US" sz="2400" dirty="0"/>
              <a:t>The online course supplements to the </a:t>
            </a:r>
            <a:r>
              <a:rPr lang="en-US" sz="2400" b="1" i="1" dirty="0"/>
              <a:t>Getting to We </a:t>
            </a:r>
            <a:r>
              <a:rPr lang="en-US" sz="2400" dirty="0"/>
              <a:t>book.   The course comes with a toolkit that will help you and you business partner to work through each of the 5 Getting to We steps for your relationship.  </a:t>
            </a:r>
          </a:p>
          <a:p>
            <a:r>
              <a:rPr lang="en-US" sz="2400" dirty="0"/>
              <a:t>You’ll end the course with the beginning of a great relationship</a:t>
            </a:r>
          </a:p>
          <a:p>
            <a:pPr marL="0" indent="0">
              <a:buNone/>
            </a:pPr>
            <a:endParaRPr lang="en-US" sz="2400" dirty="0"/>
          </a:p>
        </p:txBody>
      </p:sp>
      <p:sp>
        <p:nvSpPr>
          <p:cNvPr id="5" name="Title 4"/>
          <p:cNvSpPr>
            <a:spLocks noGrp="1"/>
          </p:cNvSpPr>
          <p:nvPr>
            <p:ph type="title"/>
          </p:nvPr>
        </p:nvSpPr>
        <p:spPr/>
        <p:txBody>
          <a:bodyPr/>
          <a:lstStyle/>
          <a:p>
            <a:r>
              <a:rPr lang="en-US" dirty="0"/>
              <a:t>What If You Are Not Ready For Vested? </a:t>
            </a:r>
          </a:p>
        </p:txBody>
      </p:sp>
      <p:sp>
        <p:nvSpPr>
          <p:cNvPr id="8" name="Freeform: Shape 7">
            <a:extLst>
              <a:ext uri="{FF2B5EF4-FFF2-40B4-BE49-F238E27FC236}">
                <a16:creationId xmlns:a16="http://schemas.microsoft.com/office/drawing/2014/main" id="{5EB2A043-FA83-4EC8-BB10-B199EA6B75AA}"/>
              </a:ext>
            </a:extLst>
          </p:cNvPr>
          <p:cNvSpPr/>
          <p:nvPr/>
        </p:nvSpPr>
        <p:spPr>
          <a:xfrm>
            <a:off x="886694" y="962891"/>
            <a:ext cx="2784764" cy="4911436"/>
          </a:xfrm>
          <a:custGeom>
            <a:avLst/>
            <a:gdLst>
              <a:gd name="connsiteX0" fmla="*/ 6928 w 2784764"/>
              <a:gd name="connsiteY0" fmla="*/ 90054 h 4911436"/>
              <a:gd name="connsiteX1" fmla="*/ 263237 w 2784764"/>
              <a:gd name="connsiteY1" fmla="*/ 0 h 4911436"/>
              <a:gd name="connsiteX2" fmla="*/ 2777837 w 2784764"/>
              <a:gd name="connsiteY2" fmla="*/ 200891 h 4911436"/>
              <a:gd name="connsiteX3" fmla="*/ 2784764 w 2784764"/>
              <a:gd name="connsiteY3" fmla="*/ 4689764 h 4911436"/>
              <a:gd name="connsiteX4" fmla="*/ 2493818 w 2784764"/>
              <a:gd name="connsiteY4" fmla="*/ 4911436 h 4911436"/>
              <a:gd name="connsiteX5" fmla="*/ 0 w 2784764"/>
              <a:gd name="connsiteY5" fmla="*/ 4308764 h 4911436"/>
              <a:gd name="connsiteX6" fmla="*/ 6928 w 2784764"/>
              <a:gd name="connsiteY6" fmla="*/ 90054 h 49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764" h="4911436">
                <a:moveTo>
                  <a:pt x="6928" y="90054"/>
                </a:moveTo>
                <a:lnTo>
                  <a:pt x="263237" y="0"/>
                </a:lnTo>
                <a:lnTo>
                  <a:pt x="2777837" y="200891"/>
                </a:lnTo>
                <a:lnTo>
                  <a:pt x="2784764" y="4689764"/>
                </a:lnTo>
                <a:lnTo>
                  <a:pt x="2493818" y="4911436"/>
                </a:lnTo>
                <a:lnTo>
                  <a:pt x="0" y="4308764"/>
                </a:lnTo>
                <a:cubicBezTo>
                  <a:pt x="4618" y="2904837"/>
                  <a:pt x="9237" y="1500909"/>
                  <a:pt x="6928" y="90054"/>
                </a:cubicBez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9" name="Content Placeholder 5" descr="vestedway_book_GettingToWe.png">
            <a:extLst>
              <a:ext uri="{FF2B5EF4-FFF2-40B4-BE49-F238E27FC236}">
                <a16:creationId xmlns:a16="http://schemas.microsoft.com/office/drawing/2014/main" id="{85FA50AD-252C-4F00-BDB4-8E166CC1D4CA}"/>
              </a:ext>
            </a:extLst>
          </p:cNvPr>
          <p:cNvPicPr>
            <a:picLocks noGrp="1" noChangeAspect="1"/>
          </p:cNvPicPr>
          <p:nvPr>
            <p:ph sz="half" idx="1"/>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8712" t="4296" r="3318" b="4776"/>
          <a:stretch/>
        </p:blipFill>
        <p:spPr>
          <a:xfrm>
            <a:off x="674260" y="805335"/>
            <a:ext cx="4147127" cy="5253718"/>
          </a:xfrm>
          <a:prstGeom prst="rect">
            <a:avLst/>
          </a:prstGeom>
        </p:spPr>
      </p:pic>
    </p:spTree>
    <p:extLst>
      <p:ext uri="{BB962C8B-B14F-4D97-AF65-F5344CB8AC3E}">
        <p14:creationId xmlns:p14="http://schemas.microsoft.com/office/powerpoint/2010/main" val="62228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BC2B33-0FB8-45EC-BC16-28146185606F}"/>
              </a:ext>
            </a:extLst>
          </p:cNvPr>
          <p:cNvSpPr>
            <a:spLocks noGrp="1"/>
          </p:cNvSpPr>
          <p:nvPr>
            <p:ph sz="half" idx="1"/>
          </p:nvPr>
        </p:nvSpPr>
        <p:spPr>
          <a:xfrm>
            <a:off x="609600" y="1188721"/>
            <a:ext cx="5171440" cy="5002679"/>
          </a:xfrm>
        </p:spPr>
        <p:txBody>
          <a:bodyPr>
            <a:noAutofit/>
          </a:bodyPr>
          <a:lstStyle/>
          <a:p>
            <a:pPr marL="0" indent="0">
              <a:buNone/>
            </a:pPr>
            <a:r>
              <a:rPr lang="en-US" sz="2000" i="1" dirty="0"/>
              <a:t>Not quite ready for Vested?</a:t>
            </a:r>
          </a:p>
          <a:p>
            <a:r>
              <a:rPr lang="en-US" sz="1800" dirty="0"/>
              <a:t>Then this Getting to We course is right for you because it focuses on helping you establish a “What’s-In-It-For-We” (WIIFWe) mindset and lay the groundwork for a collaborative relationship with proven relational contracting practices</a:t>
            </a:r>
          </a:p>
          <a:p>
            <a:r>
              <a:rPr lang="en-US" sz="1800" dirty="0"/>
              <a:t>The Getting to We online course provides organizations with a simple-to-follow, 5-step process and tools needed to embed relational contracting practices in any contract – big or small. </a:t>
            </a:r>
          </a:p>
          <a:p>
            <a:r>
              <a:rPr lang="en-US" sz="1800" dirty="0"/>
              <a:t>The course consists of seven Course Modules, with one Module dedicated to each of the Five Steps of Relational Contracting</a:t>
            </a:r>
          </a:p>
          <a:p>
            <a:r>
              <a:rPr lang="en-US" sz="1800" dirty="0"/>
              <a:t>Each Module includes several short (20 minutes or less) “Topics” where you will learn how to put the relational contracting theory into practice</a:t>
            </a:r>
            <a:endParaRPr lang="en-US" sz="2000" dirty="0"/>
          </a:p>
        </p:txBody>
      </p:sp>
      <p:sp>
        <p:nvSpPr>
          <p:cNvPr id="4" name="Title 3">
            <a:extLst>
              <a:ext uri="{FF2B5EF4-FFF2-40B4-BE49-F238E27FC236}">
                <a16:creationId xmlns:a16="http://schemas.microsoft.com/office/drawing/2014/main" id="{7BA30417-28F8-4934-B6D2-84930BEB5815}"/>
              </a:ext>
            </a:extLst>
          </p:cNvPr>
          <p:cNvSpPr>
            <a:spLocks noGrp="1"/>
          </p:cNvSpPr>
          <p:nvPr>
            <p:ph type="title"/>
          </p:nvPr>
        </p:nvSpPr>
        <p:spPr>
          <a:xfrm>
            <a:off x="2704727" y="195088"/>
            <a:ext cx="8815137" cy="782637"/>
          </a:xfrm>
        </p:spPr>
        <p:txBody>
          <a:bodyPr>
            <a:normAutofit/>
          </a:bodyPr>
          <a:lstStyle/>
          <a:p>
            <a:r>
              <a:rPr lang="en-US" b="1" i="1" dirty="0"/>
              <a:t>Getting To We </a:t>
            </a:r>
            <a:r>
              <a:rPr lang="en-US" i="1" dirty="0"/>
              <a:t>(online)</a:t>
            </a:r>
            <a:endParaRPr lang="en-US" dirty="0"/>
          </a:p>
        </p:txBody>
      </p:sp>
      <p:pic>
        <p:nvPicPr>
          <p:cNvPr id="6" name="Picture 5">
            <a:extLst>
              <a:ext uri="{FF2B5EF4-FFF2-40B4-BE49-F238E27FC236}">
                <a16:creationId xmlns:a16="http://schemas.microsoft.com/office/drawing/2014/main" id="{BF272BF2-770B-4C5A-BB0D-0BA8DF8A80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81040" y="1958494"/>
            <a:ext cx="6217920" cy="2275994"/>
          </a:xfrm>
          <a:prstGeom prst="rect">
            <a:avLst/>
          </a:prstGeom>
        </p:spPr>
      </p:pic>
      <p:sp>
        <p:nvSpPr>
          <p:cNvPr id="5" name="Arrow: Chevron 10">
            <a:extLst>
              <a:ext uri="{FF2B5EF4-FFF2-40B4-BE49-F238E27FC236}">
                <a16:creationId xmlns:a16="http://schemas.microsoft.com/office/drawing/2014/main" id="{9E87CE40-FE61-7143-964E-7F861AF0F705}"/>
              </a:ext>
            </a:extLst>
          </p:cNvPr>
          <p:cNvSpPr/>
          <p:nvPr/>
        </p:nvSpPr>
        <p:spPr>
          <a:xfrm>
            <a:off x="672136" y="34286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7" name="Rectangle 6">
            <a:extLst>
              <a:ext uri="{FF2B5EF4-FFF2-40B4-BE49-F238E27FC236}">
                <a16:creationId xmlns:a16="http://schemas.microsoft.com/office/drawing/2014/main" id="{F280688A-1D74-C64F-8854-81C38972FEF9}"/>
              </a:ext>
            </a:extLst>
          </p:cNvPr>
          <p:cNvSpPr/>
          <p:nvPr/>
        </p:nvSpPr>
        <p:spPr>
          <a:xfrm>
            <a:off x="6396181" y="4384260"/>
            <a:ext cx="4987637" cy="830997"/>
          </a:xfrm>
          <a:prstGeom prst="rect">
            <a:avLst/>
          </a:prstGeom>
        </p:spPr>
        <p:txBody>
          <a:bodyPr wrap="square">
            <a:spAutoFit/>
          </a:bodyPr>
          <a:lstStyle/>
          <a:p>
            <a:pPr algn="ctr"/>
            <a:r>
              <a:rPr lang="en-US" sz="2400" b="1" i="1" dirty="0"/>
              <a:t>The following page provides a course outline and learning objectives</a:t>
            </a:r>
          </a:p>
        </p:txBody>
      </p:sp>
    </p:spTree>
    <p:extLst>
      <p:ext uri="{BB962C8B-B14F-4D97-AF65-F5344CB8AC3E}">
        <p14:creationId xmlns:p14="http://schemas.microsoft.com/office/powerpoint/2010/main" val="2564733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E15B59-FBCF-4B89-ABC3-3F46351E5C4D}"/>
              </a:ext>
            </a:extLst>
          </p:cNvPr>
          <p:cNvSpPr>
            <a:spLocks noGrp="1"/>
          </p:cNvSpPr>
          <p:nvPr>
            <p:ph sz="half" idx="2"/>
          </p:nvPr>
        </p:nvSpPr>
        <p:spPr>
          <a:xfrm>
            <a:off x="5459886" y="1197955"/>
            <a:ext cx="6528909" cy="5002679"/>
          </a:xfrm>
        </p:spPr>
        <p:txBody>
          <a:bodyPr>
            <a:noAutofit/>
          </a:bodyPr>
          <a:lstStyle/>
          <a:p>
            <a:pPr marL="0" indent="0">
              <a:buNone/>
            </a:pPr>
            <a:r>
              <a:rPr lang="en-US" sz="2000" b="1" dirty="0"/>
              <a:t>The Getting to We online course will help you:</a:t>
            </a:r>
            <a:endParaRPr lang="en-US" sz="2000" dirty="0"/>
          </a:p>
          <a:p>
            <a:r>
              <a:rPr lang="en-US" sz="2000" b="1" dirty="0"/>
              <a:t>Understand</a:t>
            </a:r>
            <a:r>
              <a:rPr lang="en-US" sz="2000" dirty="0"/>
              <a:t> why “getting to yes” is not always good enough</a:t>
            </a:r>
          </a:p>
          <a:p>
            <a:r>
              <a:rPr lang="en-US" sz="2000" b="1" dirty="0"/>
              <a:t>Learn an easy 5-step relational contracting process </a:t>
            </a:r>
            <a:r>
              <a:rPr lang="en-US" sz="2000" dirty="0"/>
              <a:t>for laying the foundation for highly collaborative relationships</a:t>
            </a:r>
          </a:p>
          <a:p>
            <a:r>
              <a:rPr lang="en-US" sz="2000" b="1" dirty="0"/>
              <a:t>Learn from real-world examples</a:t>
            </a:r>
            <a:r>
              <a:rPr lang="en-US" sz="2000" dirty="0"/>
              <a:t> of how companies have applied the Getting to We program, including examples of each step in practice</a:t>
            </a:r>
          </a:p>
          <a:p>
            <a:r>
              <a:rPr lang="en-US" sz="2000" dirty="0"/>
              <a:t>Use a </a:t>
            </a:r>
            <a:r>
              <a:rPr lang="en-US" sz="2000" i="1" dirty="0"/>
              <a:t>RealPlay® </a:t>
            </a:r>
            <a:r>
              <a:rPr lang="en-US" sz="2000" dirty="0"/>
              <a:t>Toolkit to help you </a:t>
            </a:r>
            <a:r>
              <a:rPr lang="en-US" sz="2000" b="1" dirty="0"/>
              <a:t>complete key deliverables</a:t>
            </a:r>
            <a:r>
              <a:rPr lang="en-US" sz="2000" dirty="0"/>
              <a:t> for each step that will become the foundation for your relationship</a:t>
            </a:r>
          </a:p>
          <a:p>
            <a:endParaRPr lang="en-US" sz="2200" dirty="0"/>
          </a:p>
        </p:txBody>
      </p:sp>
      <p:sp>
        <p:nvSpPr>
          <p:cNvPr id="6" name="Title 7">
            <a:extLst>
              <a:ext uri="{FF2B5EF4-FFF2-40B4-BE49-F238E27FC236}">
                <a16:creationId xmlns:a16="http://schemas.microsoft.com/office/drawing/2014/main" id="{FDB7268A-8A69-41F3-8F38-2ACEC976FBB5}"/>
              </a:ext>
            </a:extLst>
          </p:cNvPr>
          <p:cNvSpPr>
            <a:spLocks noGrp="1"/>
          </p:cNvSpPr>
          <p:nvPr>
            <p:ph type="title"/>
          </p:nvPr>
        </p:nvSpPr>
        <p:spPr>
          <a:xfrm>
            <a:off x="609600" y="179388"/>
            <a:ext cx="10972800" cy="782637"/>
          </a:xfrm>
        </p:spPr>
        <p:txBody>
          <a:bodyPr/>
          <a:lstStyle/>
          <a:p>
            <a:r>
              <a:rPr lang="en-US" dirty="0"/>
              <a:t>What You Will Learn…</a:t>
            </a:r>
          </a:p>
        </p:txBody>
      </p:sp>
      <p:sp>
        <p:nvSpPr>
          <p:cNvPr id="9" name="Rectangle 8">
            <a:extLst>
              <a:ext uri="{FF2B5EF4-FFF2-40B4-BE49-F238E27FC236}">
                <a16:creationId xmlns:a16="http://schemas.microsoft.com/office/drawing/2014/main" id="{E746DD02-53D5-4060-BDFF-54C3F72D0690}"/>
              </a:ext>
            </a:extLst>
          </p:cNvPr>
          <p:cNvSpPr/>
          <p:nvPr/>
        </p:nvSpPr>
        <p:spPr>
          <a:xfrm>
            <a:off x="890141" y="6278502"/>
            <a:ext cx="1584665" cy="400110"/>
          </a:xfrm>
          <a:prstGeom prst="rect">
            <a:avLst/>
          </a:prstGeom>
        </p:spPr>
        <p:txBody>
          <a:bodyPr wrap="none">
            <a:spAutoFit/>
          </a:bodyPr>
          <a:lstStyle/>
          <a:p>
            <a:r>
              <a:rPr lang="en-US" sz="2000" b="1" i="1" dirty="0"/>
              <a:t>Register </a:t>
            </a:r>
            <a:r>
              <a:rPr lang="en-US" sz="2000" b="1" i="1" dirty="0">
                <a:hlinkClick r:id="rId2"/>
              </a:rPr>
              <a:t>here</a:t>
            </a:r>
            <a:endParaRPr lang="en-US" sz="2000" dirty="0"/>
          </a:p>
        </p:txBody>
      </p:sp>
      <p:sp>
        <p:nvSpPr>
          <p:cNvPr id="10" name="Rectangle 9">
            <a:extLst>
              <a:ext uri="{FF2B5EF4-FFF2-40B4-BE49-F238E27FC236}">
                <a16:creationId xmlns:a16="http://schemas.microsoft.com/office/drawing/2014/main" id="{336A3308-44D1-43AD-8BE3-D67134785823}"/>
              </a:ext>
            </a:extLst>
          </p:cNvPr>
          <p:cNvSpPr/>
          <p:nvPr/>
        </p:nvSpPr>
        <p:spPr>
          <a:xfrm>
            <a:off x="6871853" y="5403183"/>
            <a:ext cx="5227784" cy="830997"/>
          </a:xfrm>
          <a:prstGeom prst="rect">
            <a:avLst/>
          </a:prstGeom>
        </p:spPr>
        <p:txBody>
          <a:bodyPr wrap="square">
            <a:spAutoFit/>
          </a:bodyPr>
          <a:lstStyle/>
          <a:p>
            <a:pPr algn="r"/>
            <a:r>
              <a:rPr lang="en-US" sz="2400" b="1" dirty="0"/>
              <a:t>Cost:  Individual Seat License for $475</a:t>
            </a:r>
          </a:p>
          <a:p>
            <a:pPr algn="r"/>
            <a:r>
              <a:rPr lang="en-US" sz="2400" dirty="0"/>
              <a:t>Corporate/group licenses available </a:t>
            </a:r>
          </a:p>
        </p:txBody>
      </p:sp>
      <p:graphicFrame>
        <p:nvGraphicFramePr>
          <p:cNvPr id="11" name="Content Placeholder 9">
            <a:extLst>
              <a:ext uri="{FF2B5EF4-FFF2-40B4-BE49-F238E27FC236}">
                <a16:creationId xmlns:a16="http://schemas.microsoft.com/office/drawing/2014/main" id="{657B8EB7-6885-4557-86B4-3AA01208180A}"/>
              </a:ext>
            </a:extLst>
          </p:cNvPr>
          <p:cNvGraphicFramePr>
            <a:graphicFrameLocks/>
          </p:cNvGraphicFramePr>
          <p:nvPr/>
        </p:nvGraphicFramePr>
        <p:xfrm>
          <a:off x="609600" y="1189038"/>
          <a:ext cx="4748690" cy="4842152"/>
        </p:xfrm>
        <a:graphic>
          <a:graphicData uri="http://schemas.openxmlformats.org/drawingml/2006/table">
            <a:tbl>
              <a:tblPr firstRow="1" bandRow="1">
                <a:tableStyleId>{17292A2E-F333-43FB-9621-5CBBE7FDCDCB}</a:tableStyleId>
              </a:tblPr>
              <a:tblGrid>
                <a:gridCol w="1371600">
                  <a:extLst>
                    <a:ext uri="{9D8B030D-6E8A-4147-A177-3AD203B41FA5}">
                      <a16:colId xmlns:a16="http://schemas.microsoft.com/office/drawing/2014/main" val="20000"/>
                    </a:ext>
                  </a:extLst>
                </a:gridCol>
                <a:gridCol w="3377090">
                  <a:extLst>
                    <a:ext uri="{9D8B030D-6E8A-4147-A177-3AD203B41FA5}">
                      <a16:colId xmlns:a16="http://schemas.microsoft.com/office/drawing/2014/main" val="20001"/>
                    </a:ext>
                  </a:extLst>
                </a:gridCol>
              </a:tblGrid>
              <a:tr h="750068">
                <a:tc gridSpan="2">
                  <a:txBody>
                    <a:bodyPr/>
                    <a:lstStyle/>
                    <a:p>
                      <a:pPr algn="ctr"/>
                      <a:r>
                        <a:rPr lang="en-US" sz="2800" i="1" dirty="0"/>
                        <a:t>Getting</a:t>
                      </a:r>
                      <a:r>
                        <a:rPr lang="en-US" sz="2800" i="1" baseline="0" dirty="0"/>
                        <a:t> to We</a:t>
                      </a:r>
                    </a:p>
                    <a:p>
                      <a:pPr algn="ctr"/>
                      <a:r>
                        <a:rPr lang="en-US" sz="1800" i="1" baseline="0" dirty="0"/>
                        <a:t>Relational Contracting in the New Economy</a:t>
                      </a:r>
                      <a:endParaRPr lang="en-US" sz="18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C00"/>
                    </a:solidFill>
                  </a:tcPr>
                </a:tc>
                <a:tc hMerge="1">
                  <a:txBody>
                    <a:bodyPr/>
                    <a:lstStyle/>
                    <a:p>
                      <a:pPr algn="ctr"/>
                      <a:endParaRPr lang="en-US" sz="1400" dirty="0"/>
                    </a:p>
                  </a:txBody>
                  <a:tcPr anchor="ctr">
                    <a:solidFill>
                      <a:srgbClr val="F77C00"/>
                    </a:solidFill>
                  </a:tcPr>
                </a:tc>
                <a:extLst>
                  <a:ext uri="{0D108BD9-81ED-4DB2-BD59-A6C34878D82A}">
                    <a16:rowId xmlns:a16="http://schemas.microsoft.com/office/drawing/2014/main" val="10000"/>
                  </a:ext>
                </a:extLst>
              </a:tr>
              <a:tr h="6116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Introduction</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An Introduction to </a:t>
                      </a:r>
                      <a:r>
                        <a:rPr lang="en-US" sz="1800" b="1" i="1" kern="1200" dirty="0">
                          <a:solidFill>
                            <a:schemeClr val="tx1"/>
                          </a:solidFill>
                          <a:latin typeface="+mn-lt"/>
                          <a:ea typeface="+mn-ea"/>
                          <a:cs typeface="+mn-cs"/>
                        </a:rPr>
                        <a:t>Getting to We</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1"/>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Step 1</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Lay the Foundation</a:t>
                      </a:r>
                      <a:endParaRPr lang="en-US" sz="1800" b="1" kern="1200" dirty="0">
                        <a:solidFill>
                          <a:schemeClr val="tx1"/>
                        </a:solidFill>
                        <a:latin typeface="+mn-lt"/>
                        <a:ea typeface="+mn-ea"/>
                        <a:cs typeface="+mn-cs"/>
                      </a:endParaRP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2"/>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Step 2</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US" sz="1800" b="1" kern="1200" dirty="0">
                          <a:solidFill>
                            <a:schemeClr val="tx1"/>
                          </a:solidFill>
                          <a:effectLst/>
                          <a:latin typeface="+mn-lt"/>
                          <a:ea typeface="+mn-ea"/>
                          <a:cs typeface="+mn-cs"/>
                        </a:rPr>
                        <a:t>Co-create a Shared Vision</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Step 3</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Adopt Guiding Principles</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4"/>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Step 4</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Align Expectations and Interests</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5"/>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Step 5</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Stay Aligned</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6"/>
                  </a:ext>
                </a:extLst>
              </a:tr>
              <a:tr h="5730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Conclusion</a:t>
                      </a:r>
                    </a:p>
                  </a:txBody>
                  <a:tcPr anchor="ctr">
                    <a:lnL w="12700" cap="flat" cmpd="sng" algn="ctr">
                      <a:noFill/>
                      <a:prstDash val="solid"/>
                      <a:round/>
                      <a:headEnd type="none" w="med" len="med"/>
                      <a:tailEnd type="none" w="med" len="med"/>
                    </a:lnL>
                    <a:lnR w="9525" cap="flat" cmpd="sng" algn="ctr">
                      <a:solidFill>
                        <a:srgbClr val="5C5C5C"/>
                      </a:solid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Sustaining Your Relationship</a:t>
                      </a:r>
                    </a:p>
                  </a:txBody>
                  <a:tcPr anchor="ctr">
                    <a:lnL w="9525" cap="flat" cmpd="sng" algn="ctr">
                      <a:solidFill>
                        <a:srgbClr val="5C5C5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5C5C5C"/>
                      </a:solidFill>
                      <a:prstDash val="solid"/>
                      <a:round/>
                      <a:headEnd type="none" w="med" len="med"/>
                      <a:tailEnd type="none" w="med" len="med"/>
                    </a:lnT>
                    <a:lnB w="9525" cap="flat" cmpd="sng" algn="ctr">
                      <a:solidFill>
                        <a:srgbClr val="5C5C5C"/>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9335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D12-FEA3-1C41-B893-4B17C5720CA7}"/>
              </a:ext>
            </a:extLst>
          </p:cNvPr>
          <p:cNvSpPr>
            <a:spLocks noGrp="1"/>
          </p:cNvSpPr>
          <p:nvPr>
            <p:ph type="title"/>
          </p:nvPr>
        </p:nvSpPr>
        <p:spPr>
          <a:xfrm>
            <a:off x="619760" y="10098"/>
            <a:ext cx="10952480" cy="2315706"/>
          </a:xfrm>
        </p:spPr>
        <p:txBody>
          <a:bodyPr/>
          <a:lstStyle/>
          <a:p>
            <a:r>
              <a:rPr lang="en-US" dirty="0"/>
              <a:t>CDA Coaching Program</a:t>
            </a:r>
          </a:p>
        </p:txBody>
      </p:sp>
      <p:sp>
        <p:nvSpPr>
          <p:cNvPr id="4" name="Arrow: Chevron 87">
            <a:extLst>
              <a:ext uri="{FF2B5EF4-FFF2-40B4-BE49-F238E27FC236}">
                <a16:creationId xmlns:a16="http://schemas.microsoft.com/office/drawing/2014/main" id="{6EC291E8-673F-4A0D-A6E5-8E90E76FBF63}"/>
              </a:ext>
            </a:extLst>
          </p:cNvPr>
          <p:cNvSpPr/>
          <p:nvPr/>
        </p:nvSpPr>
        <p:spPr>
          <a:xfrm>
            <a:off x="1094093" y="1837074"/>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5" name="Arrow: Chevron 110">
            <a:extLst>
              <a:ext uri="{FF2B5EF4-FFF2-40B4-BE49-F238E27FC236}">
                <a16:creationId xmlns:a16="http://schemas.microsoft.com/office/drawing/2014/main" id="{3DC09EED-60C5-4956-B2A8-49659C9711E6}"/>
              </a:ext>
            </a:extLst>
          </p:cNvPr>
          <p:cNvSpPr/>
          <p:nvPr/>
        </p:nvSpPr>
        <p:spPr>
          <a:xfrm>
            <a:off x="3320838"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6" name="Arrow: Chevron 149">
            <a:extLst>
              <a:ext uri="{FF2B5EF4-FFF2-40B4-BE49-F238E27FC236}">
                <a16:creationId xmlns:a16="http://schemas.microsoft.com/office/drawing/2014/main" id="{EFC78B2C-E378-47BB-ADC9-4B70627C273A}"/>
              </a:ext>
            </a:extLst>
          </p:cNvPr>
          <p:cNvSpPr/>
          <p:nvPr/>
        </p:nvSpPr>
        <p:spPr>
          <a:xfrm>
            <a:off x="7351364"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7" name="Rectangle 6">
            <a:extLst>
              <a:ext uri="{FF2B5EF4-FFF2-40B4-BE49-F238E27FC236}">
                <a16:creationId xmlns:a16="http://schemas.microsoft.com/office/drawing/2014/main" id="{C1EC11E6-F8A7-4295-AF86-75C81E96AEF6}"/>
              </a:ext>
            </a:extLst>
          </p:cNvPr>
          <p:cNvSpPr/>
          <p:nvPr/>
        </p:nvSpPr>
        <p:spPr>
          <a:xfrm>
            <a:off x="3329563"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 name="Title 2">
            <a:extLst>
              <a:ext uri="{FF2B5EF4-FFF2-40B4-BE49-F238E27FC236}">
                <a16:creationId xmlns:a16="http://schemas.microsoft.com/office/drawing/2014/main" id="{05EFED6F-9FA9-4A19-9142-9C61B2678A28}"/>
              </a:ext>
            </a:extLst>
          </p:cNvPr>
          <p:cNvSpPr txBox="1">
            <a:spLocks/>
          </p:cNvSpPr>
          <p:nvPr/>
        </p:nvSpPr>
        <p:spPr>
          <a:xfrm>
            <a:off x="3356724"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Practitioner</a:t>
            </a:r>
          </a:p>
          <a:p>
            <a:pPr algn="ctr">
              <a:defRPr/>
            </a:pPr>
            <a:r>
              <a:rPr lang="en-US" sz="1600" b="1" dirty="0">
                <a:solidFill>
                  <a:srgbClr val="5C5C5C"/>
                </a:solidFill>
              </a:rPr>
              <a:t>Certificate</a:t>
            </a:r>
          </a:p>
        </p:txBody>
      </p:sp>
      <p:pic>
        <p:nvPicPr>
          <p:cNvPr id="9" name="Picture 8">
            <a:extLst>
              <a:ext uri="{FF2B5EF4-FFF2-40B4-BE49-F238E27FC236}">
                <a16:creationId xmlns:a16="http://schemas.microsoft.com/office/drawing/2014/main" id="{9D1773DB-3122-4CB9-8D04-C65E53C2C6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4905" y="2735027"/>
            <a:ext cx="1182176" cy="288334"/>
          </a:xfrm>
          <a:prstGeom prst="rect">
            <a:avLst/>
          </a:prstGeom>
        </p:spPr>
      </p:pic>
      <p:grpSp>
        <p:nvGrpSpPr>
          <p:cNvPr id="10" name="Group 9">
            <a:extLst>
              <a:ext uri="{FF2B5EF4-FFF2-40B4-BE49-F238E27FC236}">
                <a16:creationId xmlns:a16="http://schemas.microsoft.com/office/drawing/2014/main" id="{E99714DF-58C4-4A70-9E91-DF9ACED62E66}"/>
              </a:ext>
            </a:extLst>
          </p:cNvPr>
          <p:cNvGrpSpPr/>
          <p:nvPr/>
        </p:nvGrpSpPr>
        <p:grpSpPr>
          <a:xfrm>
            <a:off x="5159321" y="2412106"/>
            <a:ext cx="1709928" cy="1691640"/>
            <a:chOff x="4798562" y="1985046"/>
            <a:chExt cx="1709928" cy="1691640"/>
          </a:xfrm>
          <a:solidFill>
            <a:schemeClr val="bg2"/>
          </a:solidFill>
        </p:grpSpPr>
        <p:sp>
          <p:nvSpPr>
            <p:cNvPr id="11" name="Rectangle 10">
              <a:extLst>
                <a:ext uri="{FF2B5EF4-FFF2-40B4-BE49-F238E27FC236}">
                  <a16:creationId xmlns:a16="http://schemas.microsoft.com/office/drawing/2014/main" id="{1AC930E6-03F2-465E-9A34-A5A6A7753C2E}"/>
                </a:ext>
              </a:extLst>
            </p:cNvPr>
            <p:cNvSpPr/>
            <p:nvPr/>
          </p:nvSpPr>
          <p:spPr>
            <a:xfrm>
              <a:off x="4798562" y="1985046"/>
              <a:ext cx="1709928" cy="1691640"/>
            </a:xfrm>
            <a:prstGeom prst="rect">
              <a:avLst/>
            </a:prstGeom>
            <a:grp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2" name="Picture 11">
              <a:extLst>
                <a:ext uri="{FF2B5EF4-FFF2-40B4-BE49-F238E27FC236}">
                  <a16:creationId xmlns:a16="http://schemas.microsoft.com/office/drawing/2014/main" id="{1321432F-3CA3-4253-A28D-89A386E29E5B}"/>
                </a:ext>
              </a:extLst>
            </p:cNvPr>
            <p:cNvPicPr>
              <a:picLocks noChangeAspect="1"/>
            </p:cNvPicPr>
            <p:nvPr/>
          </p:nvPicPr>
          <p:blipFill>
            <a:blip r:embed="rId3"/>
            <a:stretch>
              <a:fillRect/>
            </a:stretch>
          </p:blipFill>
          <p:spPr>
            <a:xfrm>
              <a:off x="4863303" y="2264787"/>
              <a:ext cx="1580446" cy="657373"/>
            </a:xfrm>
            <a:prstGeom prst="rect">
              <a:avLst/>
            </a:prstGeom>
            <a:grpFill/>
          </p:spPr>
        </p:pic>
        <p:sp>
          <p:nvSpPr>
            <p:cNvPr id="13" name="Title 2">
              <a:extLst>
                <a:ext uri="{FF2B5EF4-FFF2-40B4-BE49-F238E27FC236}">
                  <a16:creationId xmlns:a16="http://schemas.microsoft.com/office/drawing/2014/main" id="{35D3AA01-7151-44C8-970B-24B4A6609604}"/>
                </a:ext>
              </a:extLst>
            </p:cNvPr>
            <p:cNvSpPr txBox="1">
              <a:spLocks/>
            </p:cNvSpPr>
            <p:nvPr/>
          </p:nvSpPr>
          <p:spPr>
            <a:xfrm>
              <a:off x="5254374" y="2604178"/>
              <a:ext cx="1188720" cy="423928"/>
            </a:xfrm>
            <a:prstGeom prst="rect">
              <a:avLst/>
            </a:prstGeom>
            <a:grp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latin typeface="+mn-lt"/>
                </a:rPr>
                <a:t>CERTIFIED DEAL</a:t>
              </a:r>
              <a:endParaRPr lang="en-US" sz="1600" b="1" dirty="0">
                <a:solidFill>
                  <a:srgbClr val="5C5C5C"/>
                </a:solidFill>
                <a:latin typeface="+mn-lt"/>
              </a:endParaRPr>
            </a:p>
            <a:p>
              <a:pPr algn="ctr">
                <a:lnSpc>
                  <a:spcPct val="80000"/>
                </a:lnSpc>
                <a:defRPr/>
              </a:pPr>
              <a:r>
                <a:rPr lang="en-US" sz="1600" b="1" dirty="0">
                  <a:solidFill>
                    <a:srgbClr val="5C5C5C"/>
                  </a:solidFill>
                </a:rPr>
                <a:t>ARCHITECT</a:t>
              </a:r>
            </a:p>
          </p:txBody>
        </p:sp>
      </p:grpSp>
      <p:grpSp>
        <p:nvGrpSpPr>
          <p:cNvPr id="14" name="Group 13">
            <a:extLst>
              <a:ext uri="{FF2B5EF4-FFF2-40B4-BE49-F238E27FC236}">
                <a16:creationId xmlns:a16="http://schemas.microsoft.com/office/drawing/2014/main" id="{2E32A145-DEE0-41ED-A816-183C41792809}"/>
              </a:ext>
            </a:extLst>
          </p:cNvPr>
          <p:cNvGrpSpPr/>
          <p:nvPr/>
        </p:nvGrpSpPr>
        <p:grpSpPr>
          <a:xfrm>
            <a:off x="9186569" y="2412106"/>
            <a:ext cx="1709928" cy="1691640"/>
            <a:chOff x="8635938" y="1985046"/>
            <a:chExt cx="1709928" cy="1691640"/>
          </a:xfrm>
        </p:grpSpPr>
        <p:sp>
          <p:nvSpPr>
            <p:cNvPr id="15" name="Rectangle 14">
              <a:extLst>
                <a:ext uri="{FF2B5EF4-FFF2-40B4-BE49-F238E27FC236}">
                  <a16:creationId xmlns:a16="http://schemas.microsoft.com/office/drawing/2014/main" id="{3DA8FFA3-CCDF-41D7-8699-D1D469DA438F}"/>
                </a:ext>
              </a:extLst>
            </p:cNvPr>
            <p:cNvSpPr/>
            <p:nvPr/>
          </p:nvSpPr>
          <p:spPr>
            <a:xfrm>
              <a:off x="8635938"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6" name="Picture 15">
              <a:extLst>
                <a:ext uri="{FF2B5EF4-FFF2-40B4-BE49-F238E27FC236}">
                  <a16:creationId xmlns:a16="http://schemas.microsoft.com/office/drawing/2014/main" id="{4C43099A-653B-4202-B48C-C2A303BFA288}"/>
                </a:ext>
              </a:extLst>
            </p:cNvPr>
            <p:cNvPicPr>
              <a:picLocks noChangeAspect="1"/>
            </p:cNvPicPr>
            <p:nvPr/>
          </p:nvPicPr>
          <p:blipFill>
            <a:blip r:embed="rId3"/>
            <a:stretch>
              <a:fillRect/>
            </a:stretch>
          </p:blipFill>
          <p:spPr>
            <a:xfrm>
              <a:off x="8700679" y="2283837"/>
              <a:ext cx="1580446" cy="657373"/>
            </a:xfrm>
            <a:prstGeom prst="rect">
              <a:avLst/>
            </a:prstGeom>
            <a:solidFill>
              <a:schemeClr val="bg1"/>
            </a:solidFill>
          </p:spPr>
        </p:pic>
        <p:sp>
          <p:nvSpPr>
            <p:cNvPr id="17" name="Title 2">
              <a:extLst>
                <a:ext uri="{FF2B5EF4-FFF2-40B4-BE49-F238E27FC236}">
                  <a16:creationId xmlns:a16="http://schemas.microsoft.com/office/drawing/2014/main" id="{FAAC56F8-EA5C-4B01-A157-F24862B83C3A}"/>
                </a:ext>
              </a:extLst>
            </p:cNvPr>
            <p:cNvSpPr txBox="1">
              <a:spLocks/>
            </p:cNvSpPr>
            <p:nvPr/>
          </p:nvSpPr>
          <p:spPr>
            <a:xfrm>
              <a:off x="9092405" y="262322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rgbClr val="5C5C5C"/>
                  </a:solidFill>
                </a:rPr>
                <a:t>FACULTY</a:t>
              </a:r>
            </a:p>
          </p:txBody>
        </p:sp>
      </p:grpSp>
      <p:sp>
        <p:nvSpPr>
          <p:cNvPr id="18" name="Rectangle 17">
            <a:extLst>
              <a:ext uri="{FF2B5EF4-FFF2-40B4-BE49-F238E27FC236}">
                <a16:creationId xmlns:a16="http://schemas.microsoft.com/office/drawing/2014/main" id="{AFD46F86-D875-4FFA-9249-A1974B5A85DD}"/>
              </a:ext>
            </a:extLst>
          </p:cNvPr>
          <p:cNvSpPr/>
          <p:nvPr/>
        </p:nvSpPr>
        <p:spPr>
          <a:xfrm>
            <a:off x="1114274"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9" name="Picture 18">
            <a:extLst>
              <a:ext uri="{FF2B5EF4-FFF2-40B4-BE49-F238E27FC236}">
                <a16:creationId xmlns:a16="http://schemas.microsoft.com/office/drawing/2014/main" id="{F96C1437-40CA-4298-B7C2-68DAE4D5DB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9616" y="2735027"/>
            <a:ext cx="1182176" cy="288334"/>
          </a:xfrm>
          <a:prstGeom prst="rect">
            <a:avLst/>
          </a:prstGeom>
        </p:spPr>
      </p:pic>
      <p:sp>
        <p:nvSpPr>
          <p:cNvPr id="20" name="Title 2">
            <a:extLst>
              <a:ext uri="{FF2B5EF4-FFF2-40B4-BE49-F238E27FC236}">
                <a16:creationId xmlns:a16="http://schemas.microsoft.com/office/drawing/2014/main" id="{2AFBEADE-9D03-4E95-AA10-F79DBA671DC3}"/>
              </a:ext>
            </a:extLst>
          </p:cNvPr>
          <p:cNvSpPr txBox="1">
            <a:spLocks/>
          </p:cNvSpPr>
          <p:nvPr/>
        </p:nvSpPr>
        <p:spPr>
          <a:xfrm>
            <a:off x="1130802"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Foundation</a:t>
            </a:r>
          </a:p>
          <a:p>
            <a:pPr algn="ctr">
              <a:defRPr/>
            </a:pPr>
            <a:r>
              <a:rPr lang="en-US" sz="1600" b="1" dirty="0">
                <a:solidFill>
                  <a:srgbClr val="5C5C5C"/>
                </a:solidFill>
              </a:rPr>
              <a:t>Certificate</a:t>
            </a:r>
          </a:p>
        </p:txBody>
      </p:sp>
      <p:sp>
        <p:nvSpPr>
          <p:cNvPr id="21" name="Rectangle 20">
            <a:extLst>
              <a:ext uri="{FF2B5EF4-FFF2-40B4-BE49-F238E27FC236}">
                <a16:creationId xmlns:a16="http://schemas.microsoft.com/office/drawing/2014/main" id="{0B0F3BF9-8318-4429-A1E4-C8C392EB3EB2}"/>
              </a:ext>
            </a:extLst>
          </p:cNvPr>
          <p:cNvSpPr/>
          <p:nvPr/>
        </p:nvSpPr>
        <p:spPr>
          <a:xfrm>
            <a:off x="7362380" y="2412106"/>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2" name="Title 2">
            <a:extLst>
              <a:ext uri="{FF2B5EF4-FFF2-40B4-BE49-F238E27FC236}">
                <a16:creationId xmlns:a16="http://schemas.microsoft.com/office/drawing/2014/main" id="{EED0B4EF-9A39-41C5-853B-8D2AC3730602}"/>
              </a:ext>
            </a:extLst>
          </p:cNvPr>
          <p:cNvSpPr txBox="1">
            <a:spLocks/>
          </p:cNvSpPr>
          <p:nvPr/>
        </p:nvSpPr>
        <p:spPr>
          <a:xfrm>
            <a:off x="7726464" y="3027609"/>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tx1"/>
                </a:solidFill>
              </a:rPr>
              <a:t>CDA COACH</a:t>
            </a:r>
          </a:p>
        </p:txBody>
      </p:sp>
      <p:pic>
        <p:nvPicPr>
          <p:cNvPr id="23" name="Picture 22">
            <a:extLst>
              <a:ext uri="{FF2B5EF4-FFF2-40B4-BE49-F238E27FC236}">
                <a16:creationId xmlns:a16="http://schemas.microsoft.com/office/drawing/2014/main" id="{3CDFF05E-7865-4B6F-8F35-1F55E5B3C4F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14443" y="2729272"/>
            <a:ext cx="1207008" cy="325213"/>
          </a:xfrm>
          <a:prstGeom prst="rect">
            <a:avLst/>
          </a:prstGeom>
        </p:spPr>
      </p:pic>
      <p:pic>
        <p:nvPicPr>
          <p:cNvPr id="24" name="Picture 23">
            <a:extLst>
              <a:ext uri="{FF2B5EF4-FFF2-40B4-BE49-F238E27FC236}">
                <a16:creationId xmlns:a16="http://schemas.microsoft.com/office/drawing/2014/main" id="{0D9F3B25-2DA1-4050-8671-EDCD7E5760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7240"/>
          <a:stretch/>
        </p:blipFill>
        <p:spPr>
          <a:xfrm>
            <a:off x="7434705" y="2703277"/>
            <a:ext cx="359707" cy="657373"/>
          </a:xfrm>
          <a:prstGeom prst="rect">
            <a:avLst/>
          </a:prstGeom>
          <a:solidFill>
            <a:schemeClr val="accent1">
              <a:lumMod val="40000"/>
              <a:lumOff val="60000"/>
            </a:schemeClr>
          </a:solidFill>
        </p:spPr>
      </p:pic>
    </p:spTree>
    <p:extLst>
      <p:ext uri="{BB962C8B-B14F-4D97-AF65-F5344CB8AC3E}">
        <p14:creationId xmlns:p14="http://schemas.microsoft.com/office/powerpoint/2010/main" val="154369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A9900D-5D67-4931-8D54-424BBE504D16}"/>
              </a:ext>
            </a:extLst>
          </p:cNvPr>
          <p:cNvPicPr>
            <a:picLocks noChangeAspect="1"/>
          </p:cNvPicPr>
          <p:nvPr/>
        </p:nvPicPr>
        <p:blipFill>
          <a:blip r:embed="rId3"/>
          <a:stretch>
            <a:fillRect/>
          </a:stretch>
        </p:blipFill>
        <p:spPr>
          <a:xfrm>
            <a:off x="646544" y="2406996"/>
            <a:ext cx="7955280" cy="2911934"/>
          </a:xfrm>
          <a:prstGeom prst="rect">
            <a:avLst/>
          </a:prstGeom>
        </p:spPr>
      </p:pic>
      <p:sp>
        <p:nvSpPr>
          <p:cNvPr id="4" name="Content Placeholder 3">
            <a:extLst>
              <a:ext uri="{FF2B5EF4-FFF2-40B4-BE49-F238E27FC236}">
                <a16:creationId xmlns:a16="http://schemas.microsoft.com/office/drawing/2014/main" id="{C04EFF75-9A76-4E83-BEAF-EA7D4625AA97}"/>
              </a:ext>
            </a:extLst>
          </p:cNvPr>
          <p:cNvSpPr>
            <a:spLocks noGrp="1"/>
          </p:cNvSpPr>
          <p:nvPr>
            <p:ph sz="half" idx="1"/>
          </p:nvPr>
        </p:nvSpPr>
        <p:spPr>
          <a:xfrm>
            <a:off x="724396" y="1002420"/>
            <a:ext cx="11269682" cy="494411"/>
          </a:xfrm>
        </p:spPr>
        <p:txBody>
          <a:bodyPr>
            <a:noAutofit/>
          </a:bodyPr>
          <a:lstStyle/>
          <a:p>
            <a:pPr marL="0" indent="0">
              <a:buNone/>
            </a:pPr>
            <a:r>
              <a:rPr lang="en-US" dirty="0"/>
              <a:t>The CDA Coaching Program offers continuing education to CDAs</a:t>
            </a:r>
          </a:p>
          <a:p>
            <a:endParaRPr lang="en-US" dirty="0"/>
          </a:p>
          <a:p>
            <a:pPr marL="457200" lvl="1" indent="0">
              <a:buNone/>
            </a:pPr>
            <a:endParaRPr lang="en-US" sz="2000" dirty="0"/>
          </a:p>
        </p:txBody>
      </p:sp>
      <p:sp>
        <p:nvSpPr>
          <p:cNvPr id="40" name="Title 1"/>
          <p:cNvSpPr>
            <a:spLocks noGrp="1"/>
          </p:cNvSpPr>
          <p:nvPr>
            <p:ph type="title"/>
          </p:nvPr>
        </p:nvSpPr>
        <p:spPr>
          <a:xfrm>
            <a:off x="2529840" y="212710"/>
            <a:ext cx="9754402" cy="782637"/>
          </a:xfrm>
        </p:spPr>
        <p:txBody>
          <a:bodyPr>
            <a:normAutofit/>
          </a:bodyPr>
          <a:lstStyle/>
          <a:p>
            <a:r>
              <a:rPr lang="en-US" b="1" i="1" dirty="0"/>
              <a:t>CDA Coaching Continuing Education Program </a:t>
            </a:r>
            <a:endParaRPr lang="en-US" i="1" dirty="0"/>
          </a:p>
        </p:txBody>
      </p:sp>
      <p:sp>
        <p:nvSpPr>
          <p:cNvPr id="5" name="Arrow: Chevron 10">
            <a:extLst>
              <a:ext uri="{FF2B5EF4-FFF2-40B4-BE49-F238E27FC236}">
                <a16:creationId xmlns:a16="http://schemas.microsoft.com/office/drawing/2014/main" id="{0281DA57-69D9-BA43-A4A0-8DBCA32BD1C1}"/>
              </a:ext>
            </a:extLst>
          </p:cNvPr>
          <p:cNvSpPr/>
          <p:nvPr/>
        </p:nvSpPr>
        <p:spPr>
          <a:xfrm>
            <a:off x="609600" y="378965"/>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7" name="Rectangle 6">
            <a:extLst>
              <a:ext uri="{FF2B5EF4-FFF2-40B4-BE49-F238E27FC236}">
                <a16:creationId xmlns:a16="http://schemas.microsoft.com/office/drawing/2014/main" id="{2087DA93-DCAE-CD40-92D4-78F3D0C7356D}"/>
              </a:ext>
            </a:extLst>
          </p:cNvPr>
          <p:cNvSpPr/>
          <p:nvPr/>
        </p:nvSpPr>
        <p:spPr>
          <a:xfrm>
            <a:off x="8709821" y="1868083"/>
            <a:ext cx="3136478" cy="4401205"/>
          </a:xfrm>
          <a:prstGeom prst="rect">
            <a:avLst/>
          </a:prstGeom>
        </p:spPr>
        <p:txBody>
          <a:bodyPr wrap="square">
            <a:spAutoFit/>
          </a:bodyPr>
          <a:lstStyle/>
          <a:p>
            <a:pPr algn="ctr"/>
            <a:r>
              <a:rPr lang="en-US" sz="2800" b="1" dirty="0"/>
              <a:t>GOAL:</a:t>
            </a:r>
          </a:p>
          <a:p>
            <a:pPr algn="ctr"/>
            <a:r>
              <a:rPr lang="en-US" sz="2800" dirty="0"/>
              <a:t>“To create a system which continuously encourages and develops engaged and motivated CDAs who are actively growing the Vested movement globally”</a:t>
            </a:r>
          </a:p>
          <a:p>
            <a:endParaRPr lang="en-US" sz="2800" dirty="0"/>
          </a:p>
        </p:txBody>
      </p:sp>
    </p:spTree>
    <p:extLst>
      <p:ext uri="{BB962C8B-B14F-4D97-AF65-F5344CB8AC3E}">
        <p14:creationId xmlns:p14="http://schemas.microsoft.com/office/powerpoint/2010/main" val="160008696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256ECC-864E-40B7-A419-EF4B75390E30}"/>
              </a:ext>
            </a:extLst>
          </p:cNvPr>
          <p:cNvSpPr>
            <a:spLocks noGrp="1"/>
          </p:cNvSpPr>
          <p:nvPr>
            <p:ph sz="half" idx="2"/>
          </p:nvPr>
        </p:nvSpPr>
        <p:spPr>
          <a:xfrm>
            <a:off x="3401103" y="1009318"/>
            <a:ext cx="7774900" cy="3323902"/>
          </a:xfrm>
        </p:spPr>
        <p:txBody>
          <a:bodyPr>
            <a:normAutofit/>
          </a:bodyPr>
          <a:lstStyle/>
          <a:p>
            <a:r>
              <a:rPr lang="en-US" sz="2000" dirty="0"/>
              <a:t>The CDA Coaching Program is an ongoing continuing education program which brings both on-demand and in-person learning opportunities to CDA’s</a:t>
            </a:r>
          </a:p>
          <a:p>
            <a:r>
              <a:rPr lang="en-US" sz="2000" dirty="0"/>
              <a:t>The program provides CDAs with the latest case studies, best practices, tools and resources </a:t>
            </a:r>
          </a:p>
          <a:p>
            <a:r>
              <a:rPr lang="en-US" sz="2000" dirty="0"/>
              <a:t>CDAs can participate in four ways based on a CDAs personal interest</a:t>
            </a:r>
          </a:p>
          <a:p>
            <a:r>
              <a:rPr lang="en-US" sz="2000" dirty="0"/>
              <a:t>Individuals seeking to become a Certified Vested Coach need to pass a comprehensive hard skills exam and soft skills assessment </a:t>
            </a:r>
          </a:p>
          <a:p>
            <a:endParaRPr lang="en-US" sz="2000" dirty="0"/>
          </a:p>
        </p:txBody>
      </p:sp>
      <p:pic>
        <p:nvPicPr>
          <p:cNvPr id="13" name="Content Placeholder 12">
            <a:extLst>
              <a:ext uri="{FF2B5EF4-FFF2-40B4-BE49-F238E27FC236}">
                <a16:creationId xmlns:a16="http://schemas.microsoft.com/office/drawing/2014/main" id="{D4DB096A-0444-4239-AB2E-8EACCFE27870}"/>
              </a:ext>
            </a:extLst>
          </p:cNvPr>
          <p:cNvPicPr>
            <a:picLocks noGrp="1" noChangeAspect="1"/>
          </p:cNvPicPr>
          <p:nvPr>
            <p:ph sz="half" idx="1"/>
          </p:nvPr>
        </p:nvPicPr>
        <p:blipFill>
          <a:blip r:embed="rId2"/>
          <a:stretch>
            <a:fillRect/>
          </a:stretch>
        </p:blipFill>
        <p:spPr>
          <a:xfrm>
            <a:off x="638735" y="1048068"/>
            <a:ext cx="2641042" cy="2605827"/>
          </a:xfrm>
          <a:prstGeom prst="rect">
            <a:avLst/>
          </a:prstGeom>
        </p:spPr>
      </p:pic>
      <p:sp>
        <p:nvSpPr>
          <p:cNvPr id="2" name="TextBox 1">
            <a:extLst>
              <a:ext uri="{FF2B5EF4-FFF2-40B4-BE49-F238E27FC236}">
                <a16:creationId xmlns:a16="http://schemas.microsoft.com/office/drawing/2014/main" id="{C7CE0E1F-C72F-554E-B729-B9894BD00481}"/>
              </a:ext>
            </a:extLst>
          </p:cNvPr>
          <p:cNvSpPr txBox="1"/>
          <p:nvPr/>
        </p:nvSpPr>
        <p:spPr>
          <a:xfrm>
            <a:off x="790638" y="4977790"/>
            <a:ext cx="2337237" cy="1200329"/>
          </a:xfrm>
          <a:prstGeom prst="rect">
            <a:avLst/>
          </a:prstGeom>
          <a:noFill/>
        </p:spPr>
        <p:txBody>
          <a:bodyPr wrap="square" rtlCol="0">
            <a:spAutoFit/>
          </a:bodyPr>
          <a:lstStyle/>
          <a:p>
            <a:pPr algn="ctr"/>
            <a:r>
              <a:rPr lang="en-US" dirty="0"/>
              <a:t>Online / On-demand Deep Dive </a:t>
            </a:r>
          </a:p>
          <a:p>
            <a:pPr algn="ctr"/>
            <a:r>
              <a:rPr lang="en-US" dirty="0"/>
              <a:t>Learning Topics</a:t>
            </a:r>
          </a:p>
          <a:p>
            <a:pPr algn="ctr"/>
            <a:r>
              <a:rPr lang="en-US" i="1" dirty="0"/>
              <a:t>(self paced)</a:t>
            </a:r>
          </a:p>
        </p:txBody>
      </p:sp>
      <p:sp>
        <p:nvSpPr>
          <p:cNvPr id="7" name="TextBox 6">
            <a:extLst>
              <a:ext uri="{FF2B5EF4-FFF2-40B4-BE49-F238E27FC236}">
                <a16:creationId xmlns:a16="http://schemas.microsoft.com/office/drawing/2014/main" id="{E2B357D0-FF73-6245-8CC8-742A6B50D540}"/>
              </a:ext>
            </a:extLst>
          </p:cNvPr>
          <p:cNvSpPr txBox="1"/>
          <p:nvPr/>
        </p:nvSpPr>
        <p:spPr>
          <a:xfrm>
            <a:off x="3650587" y="4949400"/>
            <a:ext cx="2393228" cy="1200329"/>
          </a:xfrm>
          <a:prstGeom prst="rect">
            <a:avLst/>
          </a:prstGeom>
          <a:noFill/>
        </p:spPr>
        <p:txBody>
          <a:bodyPr wrap="square" rtlCol="0">
            <a:spAutoFit/>
          </a:bodyPr>
          <a:lstStyle/>
          <a:p>
            <a:pPr algn="ctr"/>
            <a:r>
              <a:rPr lang="en-US" dirty="0"/>
              <a:t>Live Virtual Ask-the-Expert and Behind the Scenes Case Study </a:t>
            </a:r>
          </a:p>
          <a:p>
            <a:pPr algn="ctr"/>
            <a:r>
              <a:rPr lang="en-US" i="1" dirty="0"/>
              <a:t>(bi-monthly)</a:t>
            </a:r>
          </a:p>
        </p:txBody>
      </p:sp>
      <p:sp>
        <p:nvSpPr>
          <p:cNvPr id="8" name="TextBox 7">
            <a:extLst>
              <a:ext uri="{FF2B5EF4-FFF2-40B4-BE49-F238E27FC236}">
                <a16:creationId xmlns:a16="http://schemas.microsoft.com/office/drawing/2014/main" id="{08816486-45A3-F941-8293-347597CD190B}"/>
              </a:ext>
            </a:extLst>
          </p:cNvPr>
          <p:cNvSpPr txBox="1"/>
          <p:nvPr/>
        </p:nvSpPr>
        <p:spPr>
          <a:xfrm>
            <a:off x="6568855" y="4970543"/>
            <a:ext cx="2320386" cy="923330"/>
          </a:xfrm>
          <a:prstGeom prst="rect">
            <a:avLst/>
          </a:prstGeom>
          <a:noFill/>
        </p:spPr>
        <p:txBody>
          <a:bodyPr wrap="square" rtlCol="0">
            <a:spAutoFit/>
          </a:bodyPr>
          <a:lstStyle/>
          <a:p>
            <a:pPr algn="ctr"/>
            <a:r>
              <a:rPr lang="en-US" dirty="0"/>
              <a:t>In–Person CDA Conference</a:t>
            </a:r>
          </a:p>
          <a:p>
            <a:pPr algn="ctr"/>
            <a:r>
              <a:rPr lang="en-US" i="1" dirty="0"/>
              <a:t>(annually) </a:t>
            </a:r>
          </a:p>
        </p:txBody>
      </p:sp>
      <p:sp>
        <p:nvSpPr>
          <p:cNvPr id="12" name="TextBox 11">
            <a:extLst>
              <a:ext uri="{FF2B5EF4-FFF2-40B4-BE49-F238E27FC236}">
                <a16:creationId xmlns:a16="http://schemas.microsoft.com/office/drawing/2014/main" id="{69D1ED9D-9487-244C-805A-DA73D72A5AC4}"/>
              </a:ext>
            </a:extLst>
          </p:cNvPr>
          <p:cNvSpPr txBox="1"/>
          <p:nvPr/>
        </p:nvSpPr>
        <p:spPr>
          <a:xfrm>
            <a:off x="9171475" y="4949400"/>
            <a:ext cx="2928165" cy="1200329"/>
          </a:xfrm>
          <a:prstGeom prst="rect">
            <a:avLst/>
          </a:prstGeom>
          <a:noFill/>
        </p:spPr>
        <p:txBody>
          <a:bodyPr wrap="square" rtlCol="0">
            <a:spAutoFit/>
          </a:bodyPr>
          <a:lstStyle/>
          <a:p>
            <a:pPr algn="ctr"/>
            <a:r>
              <a:rPr lang="en-US" dirty="0"/>
              <a:t>Certified Coach Exam</a:t>
            </a:r>
          </a:p>
          <a:p>
            <a:pPr algn="ctr"/>
            <a:r>
              <a:rPr lang="en-US" dirty="0"/>
              <a:t>(Comprehensive Hard and Soft Skills Development</a:t>
            </a:r>
          </a:p>
          <a:p>
            <a:pPr algn="ctr"/>
            <a:r>
              <a:rPr lang="en-US" i="1" dirty="0"/>
              <a:t>with 1:1 Mentor)</a:t>
            </a:r>
          </a:p>
        </p:txBody>
      </p:sp>
      <p:grpSp>
        <p:nvGrpSpPr>
          <p:cNvPr id="22" name="Group 21">
            <a:extLst>
              <a:ext uri="{FF2B5EF4-FFF2-40B4-BE49-F238E27FC236}">
                <a16:creationId xmlns:a16="http://schemas.microsoft.com/office/drawing/2014/main" id="{2163A1AE-ECB0-EE4D-BBBF-56241A8A9410}"/>
              </a:ext>
            </a:extLst>
          </p:cNvPr>
          <p:cNvGrpSpPr/>
          <p:nvPr/>
        </p:nvGrpSpPr>
        <p:grpSpPr>
          <a:xfrm>
            <a:off x="6857942" y="3857660"/>
            <a:ext cx="1742211" cy="1110769"/>
            <a:chOff x="1154544" y="182880"/>
            <a:chExt cx="9913045" cy="6492240"/>
          </a:xfrm>
        </p:grpSpPr>
        <p:pic>
          <p:nvPicPr>
            <p:cNvPr id="23" name="Picture 22">
              <a:extLst>
                <a:ext uri="{FF2B5EF4-FFF2-40B4-BE49-F238E27FC236}">
                  <a16:creationId xmlns:a16="http://schemas.microsoft.com/office/drawing/2014/main" id="{6AD77B55-41F0-F04C-A7B8-8D568935B5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4544" y="182880"/>
              <a:ext cx="4941455" cy="6492240"/>
            </a:xfrm>
            <a:prstGeom prst="rect">
              <a:avLst/>
            </a:prstGeom>
          </p:spPr>
        </p:pic>
        <p:pic>
          <p:nvPicPr>
            <p:cNvPr id="24" name="Picture 23">
              <a:extLst>
                <a:ext uri="{FF2B5EF4-FFF2-40B4-BE49-F238E27FC236}">
                  <a16:creationId xmlns:a16="http://schemas.microsoft.com/office/drawing/2014/main" id="{D1ACDC56-E4C7-CD4E-BB71-9B2CF2443AA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6002" y="182880"/>
              <a:ext cx="4971587" cy="6492240"/>
            </a:xfrm>
            <a:prstGeom prst="rect">
              <a:avLst/>
            </a:prstGeom>
          </p:spPr>
        </p:pic>
      </p:grpSp>
      <p:pic>
        <p:nvPicPr>
          <p:cNvPr id="15" name="Picture 14">
            <a:extLst>
              <a:ext uri="{FF2B5EF4-FFF2-40B4-BE49-F238E27FC236}">
                <a16:creationId xmlns:a16="http://schemas.microsoft.com/office/drawing/2014/main" id="{466AA312-4514-4C86-8A5A-3FADB5E0A506}"/>
              </a:ext>
            </a:extLst>
          </p:cNvPr>
          <p:cNvPicPr>
            <a:picLocks noChangeAspect="1"/>
          </p:cNvPicPr>
          <p:nvPr/>
        </p:nvPicPr>
        <p:blipFill>
          <a:blip r:embed="rId5"/>
          <a:stretch>
            <a:fillRect/>
          </a:stretch>
        </p:blipFill>
        <p:spPr>
          <a:xfrm>
            <a:off x="1227673" y="3743027"/>
            <a:ext cx="1463167" cy="1225402"/>
          </a:xfrm>
          <a:prstGeom prst="rect">
            <a:avLst/>
          </a:prstGeom>
        </p:spPr>
      </p:pic>
      <p:pic>
        <p:nvPicPr>
          <p:cNvPr id="18" name="Picture 17">
            <a:extLst>
              <a:ext uri="{FF2B5EF4-FFF2-40B4-BE49-F238E27FC236}">
                <a16:creationId xmlns:a16="http://schemas.microsoft.com/office/drawing/2014/main" id="{0071C33F-F639-4007-B898-8649C95F0B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23646" y="3779709"/>
            <a:ext cx="1247111" cy="1188720"/>
          </a:xfrm>
          <a:prstGeom prst="rect">
            <a:avLst/>
          </a:prstGeom>
        </p:spPr>
      </p:pic>
      <p:pic>
        <p:nvPicPr>
          <p:cNvPr id="31" name="Picture 30">
            <a:extLst>
              <a:ext uri="{FF2B5EF4-FFF2-40B4-BE49-F238E27FC236}">
                <a16:creationId xmlns:a16="http://schemas.microsoft.com/office/drawing/2014/main" id="{D17560BC-9303-41C1-8A7E-527821BC02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42726" y="3688269"/>
            <a:ext cx="1185663" cy="1280160"/>
          </a:xfrm>
          <a:prstGeom prst="rect">
            <a:avLst/>
          </a:prstGeom>
        </p:spPr>
      </p:pic>
      <p:sp>
        <p:nvSpPr>
          <p:cNvPr id="19" name="Title 1">
            <a:extLst>
              <a:ext uri="{FF2B5EF4-FFF2-40B4-BE49-F238E27FC236}">
                <a16:creationId xmlns:a16="http://schemas.microsoft.com/office/drawing/2014/main" id="{A37366DD-545E-4E60-AC2D-1E0961935264}"/>
              </a:ext>
            </a:extLst>
          </p:cNvPr>
          <p:cNvSpPr>
            <a:spLocks noGrp="1"/>
          </p:cNvSpPr>
          <p:nvPr>
            <p:ph type="title"/>
          </p:nvPr>
        </p:nvSpPr>
        <p:spPr>
          <a:xfrm>
            <a:off x="2529840" y="212710"/>
            <a:ext cx="8322887" cy="782637"/>
          </a:xfrm>
        </p:spPr>
        <p:txBody>
          <a:bodyPr>
            <a:normAutofit/>
          </a:bodyPr>
          <a:lstStyle/>
          <a:p>
            <a:r>
              <a:rPr lang="en-US" b="1" i="1" dirty="0"/>
              <a:t>CDA Coaching Continuing Education Program </a:t>
            </a:r>
            <a:endParaRPr lang="en-US" i="1" dirty="0"/>
          </a:p>
        </p:txBody>
      </p:sp>
      <p:sp>
        <p:nvSpPr>
          <p:cNvPr id="20" name="Arrow: Chevron 10">
            <a:extLst>
              <a:ext uri="{FF2B5EF4-FFF2-40B4-BE49-F238E27FC236}">
                <a16:creationId xmlns:a16="http://schemas.microsoft.com/office/drawing/2014/main" id="{AF28396D-BF70-489A-9B87-6200AC0443BE}"/>
              </a:ext>
            </a:extLst>
          </p:cNvPr>
          <p:cNvSpPr/>
          <p:nvPr/>
        </p:nvSpPr>
        <p:spPr>
          <a:xfrm>
            <a:off x="609600" y="378965"/>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Tree>
    <p:extLst>
      <p:ext uri="{BB962C8B-B14F-4D97-AF65-F5344CB8AC3E}">
        <p14:creationId xmlns:p14="http://schemas.microsoft.com/office/powerpoint/2010/main" val="279508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8D5AF60-1772-6243-B66C-300B85F8602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68D5AF60-1772-6243-B66C-300B85F8602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3" name="Rectangle 142">
            <a:extLst>
              <a:ext uri="{FF2B5EF4-FFF2-40B4-BE49-F238E27FC236}">
                <a16:creationId xmlns:a16="http://schemas.microsoft.com/office/drawing/2014/main" id="{BC69D643-F1EF-41BA-A7DB-F33DC46F14EF}"/>
              </a:ext>
            </a:extLst>
          </p:cNvPr>
          <p:cNvSpPr/>
          <p:nvPr/>
        </p:nvSpPr>
        <p:spPr>
          <a:xfrm>
            <a:off x="497262" y="1491830"/>
            <a:ext cx="1625061"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4" name="Title 2">
            <a:extLst>
              <a:ext uri="{FF2B5EF4-FFF2-40B4-BE49-F238E27FC236}">
                <a16:creationId xmlns:a16="http://schemas.microsoft.com/office/drawing/2014/main" id="{2315A5A2-B24A-48AF-9A94-7761C3DCA9D3}"/>
              </a:ext>
            </a:extLst>
          </p:cNvPr>
          <p:cNvSpPr txBox="1">
            <a:spLocks/>
          </p:cNvSpPr>
          <p:nvPr/>
        </p:nvSpPr>
        <p:spPr>
          <a:xfrm>
            <a:off x="594127" y="2325325"/>
            <a:ext cx="1431331" cy="42315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Orientation</a:t>
            </a:r>
          </a:p>
        </p:txBody>
      </p:sp>
      <p:pic>
        <p:nvPicPr>
          <p:cNvPr id="145" name="Picture 144">
            <a:extLst>
              <a:ext uri="{FF2B5EF4-FFF2-40B4-BE49-F238E27FC236}">
                <a16:creationId xmlns:a16="http://schemas.microsoft.com/office/drawing/2014/main" id="{85E6A589-BF51-4AB5-9875-93BBFF728F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968" y="2093491"/>
            <a:ext cx="1135649" cy="288334"/>
          </a:xfrm>
          <a:prstGeom prst="rect">
            <a:avLst/>
          </a:prstGeom>
        </p:spPr>
      </p:pic>
      <p:sp>
        <p:nvSpPr>
          <p:cNvPr id="146" name="TextBox 145">
            <a:extLst>
              <a:ext uri="{FF2B5EF4-FFF2-40B4-BE49-F238E27FC236}">
                <a16:creationId xmlns:a16="http://schemas.microsoft.com/office/drawing/2014/main" id="{CB944B16-C898-4AD2-9318-C12A654C42CB}"/>
              </a:ext>
            </a:extLst>
          </p:cNvPr>
          <p:cNvSpPr txBox="1"/>
          <p:nvPr/>
        </p:nvSpPr>
        <p:spPr>
          <a:xfrm>
            <a:off x="529476" y="2900091"/>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40" name="Rectangle 139">
            <a:extLst>
              <a:ext uri="{FF2B5EF4-FFF2-40B4-BE49-F238E27FC236}">
                <a16:creationId xmlns:a16="http://schemas.microsoft.com/office/drawing/2014/main" id="{C6EE79AB-7EDE-44D2-9710-EC65EAEE00C0}"/>
              </a:ext>
            </a:extLst>
          </p:cNvPr>
          <p:cNvSpPr/>
          <p:nvPr/>
        </p:nvSpPr>
        <p:spPr>
          <a:xfrm>
            <a:off x="7885162" y="33058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1" name="Title 2">
            <a:extLst>
              <a:ext uri="{FF2B5EF4-FFF2-40B4-BE49-F238E27FC236}">
                <a16:creationId xmlns:a16="http://schemas.microsoft.com/office/drawing/2014/main" id="{9A250ABC-199D-434A-A73C-1E2ED3699AE2}"/>
              </a:ext>
            </a:extLst>
          </p:cNvPr>
          <p:cNvSpPr txBox="1">
            <a:spLocks/>
          </p:cNvSpPr>
          <p:nvPr/>
        </p:nvSpPr>
        <p:spPr>
          <a:xfrm>
            <a:off x="7918360" y="3420401"/>
            <a:ext cx="1643532" cy="1240628"/>
          </a:xfrm>
          <a:prstGeom prst="rect">
            <a:avLst/>
          </a:prstGeom>
          <a:solidFill>
            <a:schemeClr val="bg1"/>
          </a:solidFill>
        </p:spPr>
        <p:txBody>
          <a:bodyPr vert="horz" lIns="27432" tIns="45720" rIns="27432"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Collaborative Contracting:</a:t>
            </a:r>
          </a:p>
          <a:p>
            <a:pPr algn="ctr">
              <a:defRPr/>
            </a:pPr>
            <a:r>
              <a:rPr lang="en-US" sz="1400" b="1" dirty="0">
                <a:solidFill>
                  <a:schemeClr val="tx1"/>
                </a:solidFill>
              </a:rPr>
              <a:t>2-Day Executive </a:t>
            </a:r>
          </a:p>
          <a:p>
            <a:pPr algn="ctr">
              <a:defRPr/>
            </a:pPr>
            <a:r>
              <a:rPr lang="en-US" sz="1400" b="1" dirty="0">
                <a:solidFill>
                  <a:schemeClr val="tx1"/>
                </a:solidFill>
              </a:rPr>
              <a:t>Education Course</a:t>
            </a:r>
          </a:p>
        </p:txBody>
      </p:sp>
      <p:sp>
        <p:nvSpPr>
          <p:cNvPr id="136" name="Rectangle 135">
            <a:extLst>
              <a:ext uri="{FF2B5EF4-FFF2-40B4-BE49-F238E27FC236}">
                <a16:creationId xmlns:a16="http://schemas.microsoft.com/office/drawing/2014/main" id="{F7EC281F-A274-4132-8505-687E7EE08F37}"/>
              </a:ext>
            </a:extLst>
          </p:cNvPr>
          <p:cNvSpPr/>
          <p:nvPr/>
        </p:nvSpPr>
        <p:spPr>
          <a:xfrm>
            <a:off x="2327531" y="33058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38" name="Picture 137">
            <a:extLst>
              <a:ext uri="{FF2B5EF4-FFF2-40B4-BE49-F238E27FC236}">
                <a16:creationId xmlns:a16="http://schemas.microsoft.com/office/drawing/2014/main" id="{C9DD7CA2-DFCC-46E5-A1DC-EF74766AAF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85017" y="3864431"/>
            <a:ext cx="1194956" cy="288334"/>
          </a:xfrm>
          <a:prstGeom prst="rect">
            <a:avLst/>
          </a:prstGeom>
          <a:solidFill>
            <a:schemeClr val="bg1"/>
          </a:solidFill>
        </p:spPr>
      </p:pic>
      <p:sp>
        <p:nvSpPr>
          <p:cNvPr id="139" name="TextBox 138">
            <a:extLst>
              <a:ext uri="{FF2B5EF4-FFF2-40B4-BE49-F238E27FC236}">
                <a16:creationId xmlns:a16="http://schemas.microsoft.com/office/drawing/2014/main" id="{A58BA930-57E8-44BC-B38F-AD880640B173}"/>
              </a:ext>
            </a:extLst>
          </p:cNvPr>
          <p:cNvSpPr txBox="1"/>
          <p:nvPr/>
        </p:nvSpPr>
        <p:spPr>
          <a:xfrm>
            <a:off x="2419247" y="4706753"/>
            <a:ext cx="1554480" cy="276999"/>
          </a:xfrm>
          <a:prstGeom prst="rect">
            <a:avLst/>
          </a:prstGeom>
          <a:solidFill>
            <a:schemeClr val="bg1"/>
          </a:solidFill>
        </p:spPr>
        <p:txBody>
          <a:bodyPr wrap="square" rtlCol="0">
            <a:spAutoFit/>
          </a:bodyPr>
          <a:lstStyle/>
          <a:p>
            <a:pPr algn="ctr">
              <a:defRPr/>
            </a:pPr>
            <a:r>
              <a:rPr lang="en-US" sz="1200" i="1" dirty="0">
                <a:solidFill>
                  <a:srgbClr val="5C5C5C"/>
                </a:solidFill>
                <a:latin typeface="Arial"/>
              </a:rPr>
              <a:t>Online Course</a:t>
            </a:r>
          </a:p>
        </p:txBody>
      </p:sp>
      <p:sp>
        <p:nvSpPr>
          <p:cNvPr id="127" name="Rectangle 126">
            <a:extLst>
              <a:ext uri="{FF2B5EF4-FFF2-40B4-BE49-F238E27FC236}">
                <a16:creationId xmlns:a16="http://schemas.microsoft.com/office/drawing/2014/main" id="{D3984F08-1B94-4732-929C-C1AFDF77C5FA}"/>
              </a:ext>
            </a:extLst>
          </p:cNvPr>
          <p:cNvSpPr/>
          <p:nvPr/>
        </p:nvSpPr>
        <p:spPr>
          <a:xfrm>
            <a:off x="4136650" y="3305806"/>
            <a:ext cx="1699209"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8" name="Title 2">
            <a:extLst>
              <a:ext uri="{FF2B5EF4-FFF2-40B4-BE49-F238E27FC236}">
                <a16:creationId xmlns:a16="http://schemas.microsoft.com/office/drawing/2014/main" id="{39AB5F4B-489C-468A-B3DA-36AB5587AE32}"/>
              </a:ext>
            </a:extLst>
          </p:cNvPr>
          <p:cNvSpPr txBox="1">
            <a:spLocks/>
          </p:cNvSpPr>
          <p:nvPr/>
        </p:nvSpPr>
        <p:spPr>
          <a:xfrm>
            <a:off x="4207582" y="3740067"/>
            <a:ext cx="1557345"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Getting Ready for Your </a:t>
            </a:r>
          </a:p>
        </p:txBody>
      </p:sp>
      <p:pic>
        <p:nvPicPr>
          <p:cNvPr id="129" name="Picture 128">
            <a:extLst>
              <a:ext uri="{FF2B5EF4-FFF2-40B4-BE49-F238E27FC236}">
                <a16:creationId xmlns:a16="http://schemas.microsoft.com/office/drawing/2014/main" id="{46E79625-D838-4172-B6CF-9EBC9F37DE9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92522" y="4170497"/>
            <a:ext cx="1187465" cy="288334"/>
          </a:xfrm>
          <a:prstGeom prst="rect">
            <a:avLst/>
          </a:prstGeom>
          <a:solidFill>
            <a:schemeClr val="bg1"/>
          </a:solidFill>
        </p:spPr>
      </p:pic>
      <p:sp>
        <p:nvSpPr>
          <p:cNvPr id="130" name="TextBox 129">
            <a:extLst>
              <a:ext uri="{FF2B5EF4-FFF2-40B4-BE49-F238E27FC236}">
                <a16:creationId xmlns:a16="http://schemas.microsoft.com/office/drawing/2014/main" id="{537A156F-4745-420D-B6D8-BCCDE3E49C8C}"/>
              </a:ext>
            </a:extLst>
          </p:cNvPr>
          <p:cNvSpPr txBox="1"/>
          <p:nvPr/>
        </p:nvSpPr>
        <p:spPr>
          <a:xfrm>
            <a:off x="4209014" y="4706753"/>
            <a:ext cx="1554480" cy="276999"/>
          </a:xfrm>
          <a:prstGeom prst="rect">
            <a:avLst/>
          </a:prstGeom>
          <a:solidFill>
            <a:schemeClr val="bg1"/>
          </a:solidFill>
        </p:spPr>
        <p:txBody>
          <a:bodyPr wrap="square" rtlCol="0">
            <a:spAutoFit/>
          </a:bodyPr>
          <a:lstStyle/>
          <a:p>
            <a:pPr algn="ctr">
              <a:defRPr/>
            </a:pPr>
            <a:r>
              <a:rPr lang="en-US" sz="1200" i="1" dirty="0">
                <a:solidFill>
                  <a:srgbClr val="5C5C5C"/>
                </a:solidFill>
                <a:latin typeface="Arial"/>
              </a:rPr>
              <a:t>Online Course</a:t>
            </a:r>
          </a:p>
        </p:txBody>
      </p:sp>
      <p:sp>
        <p:nvSpPr>
          <p:cNvPr id="131" name="Title 2">
            <a:extLst>
              <a:ext uri="{FF2B5EF4-FFF2-40B4-BE49-F238E27FC236}">
                <a16:creationId xmlns:a16="http://schemas.microsoft.com/office/drawing/2014/main" id="{C7CB80C9-FB3A-46FF-9A3B-89706D44F854}"/>
              </a:ext>
            </a:extLst>
          </p:cNvPr>
          <p:cNvSpPr txBox="1">
            <a:spLocks/>
          </p:cNvSpPr>
          <p:nvPr/>
        </p:nvSpPr>
        <p:spPr>
          <a:xfrm>
            <a:off x="4237934" y="4393732"/>
            <a:ext cx="1496640"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Journey</a:t>
            </a:r>
          </a:p>
        </p:txBody>
      </p:sp>
      <p:sp>
        <p:nvSpPr>
          <p:cNvPr id="123" name="Rectangle 122">
            <a:extLst>
              <a:ext uri="{FF2B5EF4-FFF2-40B4-BE49-F238E27FC236}">
                <a16:creationId xmlns:a16="http://schemas.microsoft.com/office/drawing/2014/main" id="{370CE71A-921B-48DA-B2AA-9011F297D6AC}"/>
              </a:ext>
            </a:extLst>
          </p:cNvPr>
          <p:cNvSpPr/>
          <p:nvPr/>
        </p:nvSpPr>
        <p:spPr>
          <a:xfrm>
            <a:off x="4131290" y="1491830"/>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4" name="Title 2">
            <a:extLst>
              <a:ext uri="{FF2B5EF4-FFF2-40B4-BE49-F238E27FC236}">
                <a16:creationId xmlns:a16="http://schemas.microsoft.com/office/drawing/2014/main" id="{3F095A8D-4671-4393-B04A-2B9916F6E6C2}"/>
              </a:ext>
            </a:extLst>
          </p:cNvPr>
          <p:cNvSpPr txBox="1">
            <a:spLocks/>
          </p:cNvSpPr>
          <p:nvPr/>
        </p:nvSpPr>
        <p:spPr>
          <a:xfrm>
            <a:off x="4183853" y="2096229"/>
            <a:ext cx="1604802" cy="90272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3-Day Executive </a:t>
            </a:r>
          </a:p>
          <a:p>
            <a:pPr algn="ctr">
              <a:defRPr/>
            </a:pPr>
            <a:r>
              <a:rPr lang="en-US" sz="1400" b="1" dirty="0">
                <a:solidFill>
                  <a:schemeClr val="tx1"/>
                </a:solidFill>
              </a:rPr>
              <a:t>Education </a:t>
            </a:r>
          </a:p>
          <a:p>
            <a:pPr algn="ctr">
              <a:defRPr/>
            </a:pPr>
            <a:r>
              <a:rPr lang="en-US" sz="1400" b="1" dirty="0">
                <a:solidFill>
                  <a:schemeClr val="tx1"/>
                </a:solidFill>
              </a:rPr>
              <a:t>Course</a:t>
            </a:r>
          </a:p>
          <a:p>
            <a:pPr algn="ctr">
              <a:defRPr/>
            </a:pPr>
            <a:endParaRPr lang="en-US" sz="1400" b="1" dirty="0">
              <a:solidFill>
                <a:schemeClr val="tx1"/>
              </a:solidFill>
            </a:endParaRPr>
          </a:p>
        </p:txBody>
      </p:sp>
      <p:pic>
        <p:nvPicPr>
          <p:cNvPr id="126" name="Picture 125">
            <a:extLst>
              <a:ext uri="{FF2B5EF4-FFF2-40B4-BE49-F238E27FC236}">
                <a16:creationId xmlns:a16="http://schemas.microsoft.com/office/drawing/2014/main" id="{ABB0C2F4-4585-4687-8825-32A659926A2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95166" y="1608939"/>
            <a:ext cx="1182176" cy="288334"/>
          </a:xfrm>
          <a:prstGeom prst="rect">
            <a:avLst/>
          </a:prstGeom>
          <a:solidFill>
            <a:schemeClr val="bg1"/>
          </a:solidFill>
        </p:spPr>
      </p:pic>
      <p:sp>
        <p:nvSpPr>
          <p:cNvPr id="119" name="Rectangle 118">
            <a:extLst>
              <a:ext uri="{FF2B5EF4-FFF2-40B4-BE49-F238E27FC236}">
                <a16:creationId xmlns:a16="http://schemas.microsoft.com/office/drawing/2014/main" id="{E223C59A-45E5-4D38-A829-4DE6B9ED722D}"/>
              </a:ext>
            </a:extLst>
          </p:cNvPr>
          <p:cNvSpPr/>
          <p:nvPr/>
        </p:nvSpPr>
        <p:spPr>
          <a:xfrm>
            <a:off x="6061920" y="1491830"/>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0" name="Title 2">
            <a:extLst>
              <a:ext uri="{FF2B5EF4-FFF2-40B4-BE49-F238E27FC236}">
                <a16:creationId xmlns:a16="http://schemas.microsoft.com/office/drawing/2014/main" id="{1144D63D-513B-4221-AC92-FEFD8DB3DEC2}"/>
              </a:ext>
            </a:extLst>
          </p:cNvPr>
          <p:cNvSpPr txBox="1">
            <a:spLocks/>
          </p:cNvSpPr>
          <p:nvPr/>
        </p:nvSpPr>
        <p:spPr>
          <a:xfrm>
            <a:off x="6078449" y="1663245"/>
            <a:ext cx="1676871" cy="10976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400"/>
              </a:lnSpc>
              <a:spcAft>
                <a:spcPts val="600"/>
              </a:spcAft>
              <a:defRPr/>
            </a:pPr>
            <a:r>
              <a:rPr lang="en-US" sz="1400" b="1" dirty="0">
                <a:solidFill>
                  <a:schemeClr val="tx1"/>
                </a:solidFill>
              </a:rPr>
              <a:t>Creating a</a:t>
            </a:r>
            <a:br>
              <a:rPr lang="en-US" sz="1400" b="1" dirty="0">
                <a:solidFill>
                  <a:schemeClr val="tx1"/>
                </a:solidFill>
              </a:rPr>
            </a:br>
            <a:br>
              <a:rPr lang="en-US" sz="1400" b="1" dirty="0">
                <a:solidFill>
                  <a:schemeClr val="tx1"/>
                </a:solidFill>
              </a:rPr>
            </a:br>
            <a:r>
              <a:rPr lang="en-US" sz="1400" b="1" dirty="0">
                <a:solidFill>
                  <a:schemeClr val="tx1"/>
                </a:solidFill>
              </a:rPr>
              <a:t> Agreement</a:t>
            </a:r>
          </a:p>
        </p:txBody>
      </p:sp>
      <p:sp>
        <p:nvSpPr>
          <p:cNvPr id="121" name="TextBox 120">
            <a:extLst>
              <a:ext uri="{FF2B5EF4-FFF2-40B4-BE49-F238E27FC236}">
                <a16:creationId xmlns:a16="http://schemas.microsoft.com/office/drawing/2014/main" id="{D3F75710-C180-426D-AC51-D6C84802D46C}"/>
              </a:ext>
            </a:extLst>
          </p:cNvPr>
          <p:cNvSpPr txBox="1"/>
          <p:nvPr/>
        </p:nvSpPr>
        <p:spPr>
          <a:xfrm>
            <a:off x="6150957" y="2900091"/>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22" name="Picture 121">
            <a:extLst>
              <a:ext uri="{FF2B5EF4-FFF2-40B4-BE49-F238E27FC236}">
                <a16:creationId xmlns:a16="http://schemas.microsoft.com/office/drawing/2014/main" id="{78836DB9-5114-45F4-A3C9-AAA2E9C52A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25796" y="2093491"/>
            <a:ext cx="1182176" cy="288334"/>
          </a:xfrm>
          <a:prstGeom prst="rect">
            <a:avLst/>
          </a:prstGeom>
        </p:spPr>
      </p:pic>
      <p:sp>
        <p:nvSpPr>
          <p:cNvPr id="116" name="Rectangle 115">
            <a:extLst>
              <a:ext uri="{FF2B5EF4-FFF2-40B4-BE49-F238E27FC236}">
                <a16:creationId xmlns:a16="http://schemas.microsoft.com/office/drawing/2014/main" id="{A374A2CD-BFC7-484F-9A92-307949ED7E24}"/>
              </a:ext>
            </a:extLst>
          </p:cNvPr>
          <p:cNvSpPr/>
          <p:nvPr/>
        </p:nvSpPr>
        <p:spPr>
          <a:xfrm>
            <a:off x="2327531" y="1491830"/>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17" name="Title 2">
            <a:extLst>
              <a:ext uri="{FF2B5EF4-FFF2-40B4-BE49-F238E27FC236}">
                <a16:creationId xmlns:a16="http://schemas.microsoft.com/office/drawing/2014/main" id="{DA99B95D-3E42-4170-96A2-40BE362FFF6E}"/>
              </a:ext>
            </a:extLst>
          </p:cNvPr>
          <p:cNvSpPr txBox="1">
            <a:spLocks/>
          </p:cNvSpPr>
          <p:nvPr/>
        </p:nvSpPr>
        <p:spPr>
          <a:xfrm>
            <a:off x="2417311" y="1893255"/>
            <a:ext cx="1554480" cy="1271600"/>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Five Rules That Will Transform</a:t>
            </a:r>
          </a:p>
          <a:p>
            <a:pPr algn="ctr">
              <a:defRPr/>
            </a:pPr>
            <a:r>
              <a:rPr lang="en-US" sz="1400" b="1" dirty="0">
                <a:solidFill>
                  <a:schemeClr val="tx1"/>
                </a:solidFill>
              </a:rPr>
              <a:t> Business Relationships</a:t>
            </a:r>
          </a:p>
          <a:p>
            <a:pPr algn="ctr">
              <a:defRPr/>
            </a:pPr>
            <a:endParaRPr lang="en-US" sz="1400" b="1" dirty="0">
              <a:solidFill>
                <a:schemeClr val="tx1"/>
              </a:solidFill>
            </a:endParaRPr>
          </a:p>
        </p:txBody>
      </p:sp>
      <p:sp>
        <p:nvSpPr>
          <p:cNvPr id="118" name="TextBox 117">
            <a:extLst>
              <a:ext uri="{FF2B5EF4-FFF2-40B4-BE49-F238E27FC236}">
                <a16:creationId xmlns:a16="http://schemas.microsoft.com/office/drawing/2014/main" id="{6A431C5F-A36F-4AAC-B8F1-9FCD816BB4FD}"/>
              </a:ext>
            </a:extLst>
          </p:cNvPr>
          <p:cNvSpPr txBox="1"/>
          <p:nvPr/>
        </p:nvSpPr>
        <p:spPr>
          <a:xfrm>
            <a:off x="2407238" y="2900091"/>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15" name="Picture 114">
            <a:extLst>
              <a:ext uri="{FF2B5EF4-FFF2-40B4-BE49-F238E27FC236}">
                <a16:creationId xmlns:a16="http://schemas.microsoft.com/office/drawing/2014/main" id="{C92DEAFC-68F7-43BD-9369-88C6A72661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91407" y="1608351"/>
            <a:ext cx="1182176" cy="288334"/>
          </a:xfrm>
          <a:prstGeom prst="rect">
            <a:avLst/>
          </a:prstGeom>
          <a:solidFill>
            <a:schemeClr val="bg1"/>
          </a:solidFill>
        </p:spPr>
      </p:pic>
      <p:sp>
        <p:nvSpPr>
          <p:cNvPr id="11" name="Arrow: Chevron 10">
            <a:extLst>
              <a:ext uri="{FF2B5EF4-FFF2-40B4-BE49-F238E27FC236}">
                <a16:creationId xmlns:a16="http://schemas.microsoft.com/office/drawing/2014/main" id="{DF9F9595-8420-4490-B940-0D1447B6E490}"/>
              </a:ext>
            </a:extLst>
          </p:cNvPr>
          <p:cNvSpPr/>
          <p:nvPr/>
        </p:nvSpPr>
        <p:spPr>
          <a:xfrm>
            <a:off x="445667" y="946939"/>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Awareness</a:t>
            </a:r>
          </a:p>
        </p:txBody>
      </p:sp>
      <p:sp>
        <p:nvSpPr>
          <p:cNvPr id="88" name="Arrow: Chevron 87">
            <a:extLst>
              <a:ext uri="{FF2B5EF4-FFF2-40B4-BE49-F238E27FC236}">
                <a16:creationId xmlns:a16="http://schemas.microsoft.com/office/drawing/2014/main" id="{E5A700FC-7327-4DDD-B0F2-6FF5A95EBD47}"/>
              </a:ext>
            </a:extLst>
          </p:cNvPr>
          <p:cNvSpPr/>
          <p:nvPr/>
        </p:nvSpPr>
        <p:spPr>
          <a:xfrm>
            <a:off x="2302348" y="946939"/>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111" name="Arrow: Chevron 110">
            <a:extLst>
              <a:ext uri="{FF2B5EF4-FFF2-40B4-BE49-F238E27FC236}">
                <a16:creationId xmlns:a16="http://schemas.microsoft.com/office/drawing/2014/main" id="{C890A2AA-F218-47C5-8CDF-65783DDBCF21}"/>
              </a:ext>
            </a:extLst>
          </p:cNvPr>
          <p:cNvSpPr/>
          <p:nvPr/>
        </p:nvSpPr>
        <p:spPr>
          <a:xfrm>
            <a:off x="6034885" y="946939"/>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150" name="Arrow: Chevron 149">
            <a:extLst>
              <a:ext uri="{FF2B5EF4-FFF2-40B4-BE49-F238E27FC236}">
                <a16:creationId xmlns:a16="http://schemas.microsoft.com/office/drawing/2014/main" id="{E77C567A-C835-41FD-96EC-B28354A152D4}"/>
              </a:ext>
            </a:extLst>
          </p:cNvPr>
          <p:cNvSpPr/>
          <p:nvPr/>
        </p:nvSpPr>
        <p:spPr>
          <a:xfrm>
            <a:off x="9767917" y="946939"/>
            <a:ext cx="1920241"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147" name="Rectangle 146">
            <a:extLst>
              <a:ext uri="{FF2B5EF4-FFF2-40B4-BE49-F238E27FC236}">
                <a16:creationId xmlns:a16="http://schemas.microsoft.com/office/drawing/2014/main" id="{C6731121-BB6C-4DAF-B974-12D7BCD26918}"/>
              </a:ext>
            </a:extLst>
          </p:cNvPr>
          <p:cNvSpPr/>
          <p:nvPr/>
        </p:nvSpPr>
        <p:spPr>
          <a:xfrm>
            <a:off x="7885162" y="1491830"/>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8" name="Title 2">
            <a:extLst>
              <a:ext uri="{FF2B5EF4-FFF2-40B4-BE49-F238E27FC236}">
                <a16:creationId xmlns:a16="http://schemas.microsoft.com/office/drawing/2014/main" id="{3C0368E2-72BE-43BB-9C9C-266C84215EA0}"/>
              </a:ext>
            </a:extLst>
          </p:cNvPr>
          <p:cNvSpPr txBox="1">
            <a:spLocks/>
          </p:cNvSpPr>
          <p:nvPr/>
        </p:nvSpPr>
        <p:spPr>
          <a:xfrm>
            <a:off x="8055009" y="2378609"/>
            <a:ext cx="1370235" cy="423928"/>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chemeClr val="tx1"/>
                </a:solidFill>
              </a:rPr>
              <a:t>Validation</a:t>
            </a:r>
          </a:p>
        </p:txBody>
      </p:sp>
      <p:pic>
        <p:nvPicPr>
          <p:cNvPr id="149" name="Picture 148">
            <a:extLst>
              <a:ext uri="{FF2B5EF4-FFF2-40B4-BE49-F238E27FC236}">
                <a16:creationId xmlns:a16="http://schemas.microsoft.com/office/drawing/2014/main" id="{33D6252A-E04C-4FE5-853C-66A613C0477C}"/>
              </a:ext>
            </a:extLst>
          </p:cNvPr>
          <p:cNvPicPr>
            <a:picLocks noChangeAspect="1"/>
          </p:cNvPicPr>
          <p:nvPr/>
        </p:nvPicPr>
        <p:blipFill>
          <a:blip r:embed="rId6"/>
          <a:stretch>
            <a:fillRect/>
          </a:stretch>
        </p:blipFill>
        <p:spPr>
          <a:xfrm>
            <a:off x="7949903" y="1562021"/>
            <a:ext cx="1580446" cy="657373"/>
          </a:xfrm>
          <a:prstGeom prst="rect">
            <a:avLst/>
          </a:prstGeom>
          <a:solidFill>
            <a:schemeClr val="bg1"/>
          </a:solidFill>
        </p:spPr>
      </p:pic>
      <p:sp>
        <p:nvSpPr>
          <p:cNvPr id="152" name="TextBox 151">
            <a:extLst>
              <a:ext uri="{FF2B5EF4-FFF2-40B4-BE49-F238E27FC236}">
                <a16:creationId xmlns:a16="http://schemas.microsoft.com/office/drawing/2014/main" id="{EE23EDC1-FFCB-449C-8E32-F859D3E39D8B}"/>
              </a:ext>
            </a:extLst>
          </p:cNvPr>
          <p:cNvSpPr txBox="1"/>
          <p:nvPr/>
        </p:nvSpPr>
        <p:spPr>
          <a:xfrm>
            <a:off x="7961018" y="2900091"/>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75" name="Rectangle 74">
            <a:extLst>
              <a:ext uri="{FF2B5EF4-FFF2-40B4-BE49-F238E27FC236}">
                <a16:creationId xmlns:a16="http://schemas.microsoft.com/office/drawing/2014/main" id="{3948FA07-5E29-4173-8CA5-0316D84FF5A4}"/>
              </a:ext>
            </a:extLst>
          </p:cNvPr>
          <p:cNvSpPr/>
          <p:nvPr/>
        </p:nvSpPr>
        <p:spPr>
          <a:xfrm>
            <a:off x="6066944" y="3305806"/>
            <a:ext cx="1709928" cy="1691640"/>
          </a:xfrm>
          <a:prstGeom prst="rect">
            <a:avLst/>
          </a:prstGeom>
          <a:solidFill>
            <a:schemeClr val="bg1">
              <a:lumMod val="85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a:solidFill>
                  <a:prstClr val="white"/>
                </a:solidFill>
                <a:latin typeface="Arial"/>
              </a:rPr>
              <a:t>`</a:t>
            </a:r>
          </a:p>
        </p:txBody>
      </p:sp>
      <p:sp>
        <p:nvSpPr>
          <p:cNvPr id="78" name="TextBox 77">
            <a:extLst>
              <a:ext uri="{FF2B5EF4-FFF2-40B4-BE49-F238E27FC236}">
                <a16:creationId xmlns:a16="http://schemas.microsoft.com/office/drawing/2014/main" id="{09A8C149-10F2-4D4B-8900-77B7F95DC292}"/>
              </a:ext>
            </a:extLst>
          </p:cNvPr>
          <p:cNvSpPr txBox="1"/>
          <p:nvPr/>
        </p:nvSpPr>
        <p:spPr>
          <a:xfrm>
            <a:off x="6143388" y="4706753"/>
            <a:ext cx="1554480" cy="276999"/>
          </a:xfrm>
          <a:prstGeom prst="rect">
            <a:avLst/>
          </a:prstGeom>
          <a:noFill/>
        </p:spPr>
        <p:txBody>
          <a:bodyPr wrap="square" rtlCol="0">
            <a:spAutoFit/>
          </a:bodyPr>
          <a:lstStyle/>
          <a:p>
            <a:pPr algn="ctr">
              <a:defRPr/>
            </a:pPr>
            <a:r>
              <a:rPr lang="en-US" sz="1200" i="1" dirty="0">
                <a:solidFill>
                  <a:srgbClr val="5C5C5C"/>
                </a:solidFill>
                <a:latin typeface="Arial" panose="020B0604020202020204" pitchFamily="34" charset="0"/>
                <a:cs typeface="Arial" panose="020B0604020202020204" pitchFamily="34" charset="0"/>
              </a:rPr>
              <a:t>Online Course</a:t>
            </a:r>
          </a:p>
        </p:txBody>
      </p:sp>
      <p:sp>
        <p:nvSpPr>
          <p:cNvPr id="12" name="Rectangle 11">
            <a:extLst>
              <a:ext uri="{FF2B5EF4-FFF2-40B4-BE49-F238E27FC236}">
                <a16:creationId xmlns:a16="http://schemas.microsoft.com/office/drawing/2014/main" id="{D1654720-A70E-9E4A-992E-B0FE154C65F7}"/>
              </a:ext>
            </a:extLst>
          </p:cNvPr>
          <p:cNvSpPr/>
          <p:nvPr/>
        </p:nvSpPr>
        <p:spPr>
          <a:xfrm>
            <a:off x="5996354" y="3362039"/>
            <a:ext cx="1851108" cy="523220"/>
          </a:xfrm>
          <a:prstGeom prst="rect">
            <a:avLst/>
          </a:prstGeom>
        </p:spPr>
        <p:txBody>
          <a:bodyPr wrap="square">
            <a:spAutoFit/>
          </a:bodyPr>
          <a:lstStyle/>
          <a:p>
            <a:pPr algn="ctr"/>
            <a:r>
              <a:rPr lang="en-US" sz="1400" b="1" dirty="0"/>
              <a:t>Not Ready for Vested?</a:t>
            </a:r>
          </a:p>
          <a:p>
            <a:pPr algn="ctr"/>
            <a:r>
              <a:rPr lang="en-US" sz="1400" b="1" dirty="0"/>
              <a:t>Register for…</a:t>
            </a:r>
          </a:p>
        </p:txBody>
      </p:sp>
      <p:sp>
        <p:nvSpPr>
          <p:cNvPr id="3" name="Isosceles Triangle 2">
            <a:extLst>
              <a:ext uri="{FF2B5EF4-FFF2-40B4-BE49-F238E27FC236}">
                <a16:creationId xmlns:a16="http://schemas.microsoft.com/office/drawing/2014/main" id="{A99B19D5-A0C8-4B11-B659-A03B75CA6CF4}"/>
              </a:ext>
            </a:extLst>
          </p:cNvPr>
          <p:cNvSpPr/>
          <p:nvPr/>
        </p:nvSpPr>
        <p:spPr>
          <a:xfrm rot="16200000">
            <a:off x="2167001" y="3520571"/>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7A475B81-3F84-4EE7-A648-25D475E0906B}"/>
              </a:ext>
            </a:extLst>
          </p:cNvPr>
          <p:cNvSpPr/>
          <p:nvPr/>
        </p:nvSpPr>
        <p:spPr>
          <a:xfrm>
            <a:off x="2208488" y="3292536"/>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4" name="Isosceles Triangle 93">
            <a:extLst>
              <a:ext uri="{FF2B5EF4-FFF2-40B4-BE49-F238E27FC236}">
                <a16:creationId xmlns:a16="http://schemas.microsoft.com/office/drawing/2014/main" id="{84BC6856-06E2-435D-9641-63DEE05E12FE}"/>
              </a:ext>
            </a:extLst>
          </p:cNvPr>
          <p:cNvSpPr/>
          <p:nvPr/>
        </p:nvSpPr>
        <p:spPr>
          <a:xfrm rot="16200000">
            <a:off x="337238" y="1709448"/>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308969F-3AF3-42A9-84B9-4889F4681A9F}"/>
              </a:ext>
            </a:extLst>
          </p:cNvPr>
          <p:cNvSpPr/>
          <p:nvPr/>
        </p:nvSpPr>
        <p:spPr>
          <a:xfrm>
            <a:off x="378725" y="1481413"/>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7" name="Isosceles Triangle 96">
            <a:extLst>
              <a:ext uri="{FF2B5EF4-FFF2-40B4-BE49-F238E27FC236}">
                <a16:creationId xmlns:a16="http://schemas.microsoft.com/office/drawing/2014/main" id="{4403E343-60CC-461A-9264-58DA637043AD}"/>
              </a:ext>
            </a:extLst>
          </p:cNvPr>
          <p:cNvSpPr/>
          <p:nvPr/>
        </p:nvSpPr>
        <p:spPr>
          <a:xfrm rot="16200000">
            <a:off x="3989387" y="3523678"/>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BD36F53C-2761-430F-B7E7-55B241F69B03}"/>
              </a:ext>
            </a:extLst>
          </p:cNvPr>
          <p:cNvSpPr/>
          <p:nvPr/>
        </p:nvSpPr>
        <p:spPr>
          <a:xfrm>
            <a:off x="4021349" y="3295643"/>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6" name="TextBox 5">
            <a:extLst>
              <a:ext uri="{FF2B5EF4-FFF2-40B4-BE49-F238E27FC236}">
                <a16:creationId xmlns:a16="http://schemas.microsoft.com/office/drawing/2014/main" id="{9273B76B-DA89-4E6E-A29A-993F794412A6}"/>
              </a:ext>
            </a:extLst>
          </p:cNvPr>
          <p:cNvSpPr txBox="1"/>
          <p:nvPr/>
        </p:nvSpPr>
        <p:spPr>
          <a:xfrm>
            <a:off x="2878662" y="5116200"/>
            <a:ext cx="6273833" cy="400110"/>
          </a:xfrm>
          <a:prstGeom prst="rect">
            <a:avLst/>
          </a:prstGeom>
          <a:noFill/>
        </p:spPr>
        <p:txBody>
          <a:bodyPr wrap="none" rtlCol="0">
            <a:spAutoFit/>
          </a:bodyPr>
          <a:lstStyle/>
          <a:p>
            <a:r>
              <a:rPr lang="en-US" sz="2000" dirty="0">
                <a:solidFill>
                  <a:schemeClr val="accent1"/>
                </a:solidFill>
              </a:rPr>
              <a:t>* Prerequisites for </a:t>
            </a:r>
            <a:r>
              <a:rPr lang="en-US" sz="2000" b="1" i="1" dirty="0">
                <a:solidFill>
                  <a:schemeClr val="accent1"/>
                </a:solidFill>
              </a:rPr>
              <a:t>Creating a Vested Agreement </a:t>
            </a:r>
            <a:r>
              <a:rPr lang="en-US" sz="2000" dirty="0">
                <a:solidFill>
                  <a:schemeClr val="accent1"/>
                </a:solidFill>
              </a:rPr>
              <a:t>class are:</a:t>
            </a:r>
          </a:p>
        </p:txBody>
      </p:sp>
      <p:sp>
        <p:nvSpPr>
          <p:cNvPr id="99" name="TextBox 98">
            <a:extLst>
              <a:ext uri="{FF2B5EF4-FFF2-40B4-BE49-F238E27FC236}">
                <a16:creationId xmlns:a16="http://schemas.microsoft.com/office/drawing/2014/main" id="{D96EB443-C2A6-43F2-82F8-8A85BC500C9C}"/>
              </a:ext>
            </a:extLst>
          </p:cNvPr>
          <p:cNvSpPr txBox="1"/>
          <p:nvPr/>
        </p:nvSpPr>
        <p:spPr>
          <a:xfrm>
            <a:off x="880762" y="5557902"/>
            <a:ext cx="4699428" cy="646331"/>
          </a:xfrm>
          <a:prstGeom prst="rect">
            <a:avLst/>
          </a:prstGeom>
          <a:noFill/>
        </p:spPr>
        <p:txBody>
          <a:bodyPr wrap="none" rtlCol="0">
            <a:spAutoFit/>
          </a:bodyPr>
          <a:lstStyle/>
          <a:p>
            <a:r>
              <a:rPr lang="en-US" b="1" i="1" dirty="0"/>
              <a:t>Five Rules</a:t>
            </a:r>
            <a:r>
              <a:rPr lang="en-US" dirty="0"/>
              <a:t>, </a:t>
            </a:r>
            <a:r>
              <a:rPr lang="en-US" b="1" i="1" dirty="0"/>
              <a:t>Is Vested Right?</a:t>
            </a:r>
            <a:r>
              <a:rPr lang="en-US" dirty="0"/>
              <a:t>, </a:t>
            </a:r>
            <a:r>
              <a:rPr lang="en-US" b="1" i="1" dirty="0"/>
              <a:t>Getting Ready</a:t>
            </a:r>
            <a:r>
              <a:rPr lang="en-US" dirty="0"/>
              <a:t>, and</a:t>
            </a:r>
          </a:p>
          <a:p>
            <a:r>
              <a:rPr lang="en-US" dirty="0"/>
              <a:t>the </a:t>
            </a:r>
            <a:r>
              <a:rPr lang="en-US" b="1" i="1" dirty="0"/>
              <a:t>Vested 3-Day Executive Education Course</a:t>
            </a:r>
          </a:p>
        </p:txBody>
      </p:sp>
      <p:sp>
        <p:nvSpPr>
          <p:cNvPr id="101" name="TextBox 100">
            <a:extLst>
              <a:ext uri="{FF2B5EF4-FFF2-40B4-BE49-F238E27FC236}">
                <a16:creationId xmlns:a16="http://schemas.microsoft.com/office/drawing/2014/main" id="{1E0B6CB4-E2DD-4106-B218-78CBF573CBDD}"/>
              </a:ext>
            </a:extLst>
          </p:cNvPr>
          <p:cNvSpPr txBox="1"/>
          <p:nvPr/>
        </p:nvSpPr>
        <p:spPr>
          <a:xfrm>
            <a:off x="6562977" y="5696401"/>
            <a:ext cx="4573047" cy="369332"/>
          </a:xfrm>
          <a:prstGeom prst="rect">
            <a:avLst/>
          </a:prstGeom>
          <a:noFill/>
        </p:spPr>
        <p:txBody>
          <a:bodyPr wrap="none" rtlCol="0">
            <a:spAutoFit/>
          </a:bodyPr>
          <a:lstStyle/>
          <a:p>
            <a:r>
              <a:rPr lang="en-US" dirty="0"/>
              <a:t>Be working with a </a:t>
            </a:r>
            <a:r>
              <a:rPr lang="en-US" b="1" dirty="0"/>
              <a:t>Vested Center of Excellence</a:t>
            </a:r>
          </a:p>
        </p:txBody>
      </p:sp>
      <p:sp>
        <p:nvSpPr>
          <p:cNvPr id="7" name="Oval 6">
            <a:extLst>
              <a:ext uri="{FF2B5EF4-FFF2-40B4-BE49-F238E27FC236}">
                <a16:creationId xmlns:a16="http://schemas.microsoft.com/office/drawing/2014/main" id="{FB1B55F3-2027-47D3-8D03-274179DBF4A4}"/>
              </a:ext>
            </a:extLst>
          </p:cNvPr>
          <p:cNvSpPr/>
          <p:nvPr/>
        </p:nvSpPr>
        <p:spPr>
          <a:xfrm>
            <a:off x="5711113" y="5583887"/>
            <a:ext cx="594360" cy="594360"/>
          </a:xfrm>
          <a:prstGeom prst="ellipse">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dirty="0">
                <a:solidFill>
                  <a:schemeClr val="bg1"/>
                </a:solidFill>
              </a:rPr>
              <a:t>OR</a:t>
            </a:r>
          </a:p>
        </p:txBody>
      </p:sp>
      <p:sp>
        <p:nvSpPr>
          <p:cNvPr id="77" name="Rectangle 76">
            <a:extLst>
              <a:ext uri="{FF2B5EF4-FFF2-40B4-BE49-F238E27FC236}">
                <a16:creationId xmlns:a16="http://schemas.microsoft.com/office/drawing/2014/main" id="{0E6D4BCE-3EB8-9F4F-8D6A-0648750EB2CA}"/>
              </a:ext>
            </a:extLst>
          </p:cNvPr>
          <p:cNvSpPr/>
          <p:nvPr/>
        </p:nvSpPr>
        <p:spPr>
          <a:xfrm>
            <a:off x="9778767" y="1491830"/>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2" name="Title 2">
            <a:extLst>
              <a:ext uri="{FF2B5EF4-FFF2-40B4-BE49-F238E27FC236}">
                <a16:creationId xmlns:a16="http://schemas.microsoft.com/office/drawing/2014/main" id="{06D724CE-0187-5C40-8E1E-36FF9EABEEB3}"/>
              </a:ext>
            </a:extLst>
          </p:cNvPr>
          <p:cNvSpPr txBox="1">
            <a:spLocks/>
          </p:cNvSpPr>
          <p:nvPr/>
        </p:nvSpPr>
        <p:spPr>
          <a:xfrm>
            <a:off x="10152376" y="1888258"/>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bg1">
                    <a:lumMod val="50000"/>
                  </a:schemeClr>
                </a:solidFill>
              </a:rPr>
              <a:t>CDA Coach</a:t>
            </a:r>
          </a:p>
        </p:txBody>
      </p:sp>
      <p:pic>
        <p:nvPicPr>
          <p:cNvPr id="14" name="Picture 13">
            <a:extLst>
              <a:ext uri="{FF2B5EF4-FFF2-40B4-BE49-F238E27FC236}">
                <a16:creationId xmlns:a16="http://schemas.microsoft.com/office/drawing/2014/main" id="{A753DEED-2BF7-4738-95D0-55DFD8C24BA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0830" y="1589921"/>
            <a:ext cx="1207008" cy="325213"/>
          </a:xfrm>
          <a:prstGeom prst="rect">
            <a:avLst/>
          </a:prstGeom>
        </p:spPr>
      </p:pic>
      <p:pic>
        <p:nvPicPr>
          <p:cNvPr id="71" name="Picture 70">
            <a:extLst>
              <a:ext uri="{FF2B5EF4-FFF2-40B4-BE49-F238E27FC236}">
                <a16:creationId xmlns:a16="http://schemas.microsoft.com/office/drawing/2014/main" id="{AC7D66BF-2E59-4517-8045-DD15DEC9DAA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77240"/>
          <a:stretch/>
        </p:blipFill>
        <p:spPr>
          <a:xfrm>
            <a:off x="9851092" y="1563926"/>
            <a:ext cx="359707" cy="657373"/>
          </a:xfrm>
          <a:prstGeom prst="rect">
            <a:avLst/>
          </a:prstGeom>
          <a:solidFill>
            <a:schemeClr val="bg1"/>
          </a:solidFill>
        </p:spPr>
      </p:pic>
      <p:sp>
        <p:nvSpPr>
          <p:cNvPr id="73" name="TextBox 72">
            <a:extLst>
              <a:ext uri="{FF2B5EF4-FFF2-40B4-BE49-F238E27FC236}">
                <a16:creationId xmlns:a16="http://schemas.microsoft.com/office/drawing/2014/main" id="{73A25F81-F14B-4B36-87D4-9C900865DA54}"/>
              </a:ext>
            </a:extLst>
          </p:cNvPr>
          <p:cNvSpPr txBox="1"/>
          <p:nvPr/>
        </p:nvSpPr>
        <p:spPr>
          <a:xfrm>
            <a:off x="9858246" y="2900091"/>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70" name="Title 2">
            <a:extLst>
              <a:ext uri="{FF2B5EF4-FFF2-40B4-BE49-F238E27FC236}">
                <a16:creationId xmlns:a16="http://schemas.microsoft.com/office/drawing/2014/main" id="{014837DF-C26D-BB49-9C05-14A2060FC3D6}"/>
              </a:ext>
            </a:extLst>
          </p:cNvPr>
          <p:cNvSpPr txBox="1">
            <a:spLocks/>
          </p:cNvSpPr>
          <p:nvPr/>
        </p:nvSpPr>
        <p:spPr>
          <a:xfrm>
            <a:off x="9777129" y="2378609"/>
            <a:ext cx="1710739" cy="423928"/>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chemeClr val="tx1"/>
                </a:solidFill>
              </a:rPr>
              <a:t>Continuing Education</a:t>
            </a:r>
          </a:p>
        </p:txBody>
      </p:sp>
      <p:pic>
        <p:nvPicPr>
          <p:cNvPr id="83" name="Picture 82">
            <a:extLst>
              <a:ext uri="{FF2B5EF4-FFF2-40B4-BE49-F238E27FC236}">
                <a16:creationId xmlns:a16="http://schemas.microsoft.com/office/drawing/2014/main" id="{5BCAA4E4-B494-4819-B380-9AE1D622B3C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19875" y="3866046"/>
            <a:ext cx="804067" cy="837851"/>
          </a:xfrm>
          <a:prstGeom prst="rect">
            <a:avLst/>
          </a:prstGeom>
        </p:spPr>
      </p:pic>
      <p:sp>
        <p:nvSpPr>
          <p:cNvPr id="137" name="Title 2">
            <a:extLst>
              <a:ext uri="{FF2B5EF4-FFF2-40B4-BE49-F238E27FC236}">
                <a16:creationId xmlns:a16="http://schemas.microsoft.com/office/drawing/2014/main" id="{E3F33D17-EF3B-41E5-BAFF-0958E16166B3}"/>
              </a:ext>
            </a:extLst>
          </p:cNvPr>
          <p:cNvSpPr txBox="1">
            <a:spLocks/>
          </p:cNvSpPr>
          <p:nvPr/>
        </p:nvSpPr>
        <p:spPr>
          <a:xfrm>
            <a:off x="2429455" y="3443776"/>
            <a:ext cx="1506081" cy="1363485"/>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spcAft>
                <a:spcPts val="600"/>
              </a:spcAft>
              <a:defRPr/>
            </a:pPr>
            <a:r>
              <a:rPr lang="en-US" sz="1400" b="1" dirty="0">
                <a:solidFill>
                  <a:schemeClr val="tx1"/>
                </a:solidFill>
              </a:rPr>
              <a:t>Is </a:t>
            </a:r>
          </a:p>
          <a:p>
            <a:pPr algn="ctr">
              <a:spcAft>
                <a:spcPts val="600"/>
              </a:spcAft>
              <a:defRPr/>
            </a:pPr>
            <a:endParaRPr lang="en-US" sz="1400" b="1" dirty="0">
              <a:solidFill>
                <a:schemeClr val="tx1"/>
              </a:solidFill>
            </a:endParaRPr>
          </a:p>
          <a:p>
            <a:pPr algn="ctr">
              <a:spcAft>
                <a:spcPts val="600"/>
              </a:spcAft>
              <a:defRPr/>
            </a:pPr>
            <a:r>
              <a:rPr lang="en-US" sz="1400" b="1" dirty="0">
                <a:solidFill>
                  <a:schemeClr val="tx1"/>
                </a:solidFill>
              </a:rPr>
              <a:t>Right for Your Situation?</a:t>
            </a:r>
          </a:p>
        </p:txBody>
      </p:sp>
      <p:sp>
        <p:nvSpPr>
          <p:cNvPr id="4" name="Title 3">
            <a:extLst>
              <a:ext uri="{FF2B5EF4-FFF2-40B4-BE49-F238E27FC236}">
                <a16:creationId xmlns:a16="http://schemas.microsoft.com/office/drawing/2014/main" id="{0CDB136A-398D-4EAE-9364-384520205050}"/>
              </a:ext>
            </a:extLst>
          </p:cNvPr>
          <p:cNvSpPr>
            <a:spLocks noGrp="1"/>
          </p:cNvSpPr>
          <p:nvPr>
            <p:ph type="title"/>
          </p:nvPr>
        </p:nvSpPr>
        <p:spPr/>
        <p:txBody>
          <a:bodyPr/>
          <a:lstStyle/>
          <a:p>
            <a:r>
              <a:rPr lang="en-US" dirty="0"/>
              <a:t>Ten Courses in the Certified Deal Architect Program</a:t>
            </a:r>
          </a:p>
        </p:txBody>
      </p:sp>
      <p:sp>
        <p:nvSpPr>
          <p:cNvPr id="5" name="Rectangle 4">
            <a:extLst>
              <a:ext uri="{FF2B5EF4-FFF2-40B4-BE49-F238E27FC236}">
                <a16:creationId xmlns:a16="http://schemas.microsoft.com/office/drawing/2014/main" id="{4AB7CD64-B449-40F5-8ED7-CA9AACDC7A26}"/>
              </a:ext>
            </a:extLst>
          </p:cNvPr>
          <p:cNvSpPr/>
          <p:nvPr/>
        </p:nvSpPr>
        <p:spPr>
          <a:xfrm>
            <a:off x="7972312" y="4512794"/>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
        <p:nvSpPr>
          <p:cNvPr id="9" name="Rectangle 8">
            <a:extLst>
              <a:ext uri="{FF2B5EF4-FFF2-40B4-BE49-F238E27FC236}">
                <a16:creationId xmlns:a16="http://schemas.microsoft.com/office/drawing/2014/main" id="{C77FB875-16AC-4E54-A130-14ADC11DAD1E}"/>
              </a:ext>
            </a:extLst>
          </p:cNvPr>
          <p:cNvSpPr/>
          <p:nvPr/>
        </p:nvSpPr>
        <p:spPr>
          <a:xfrm>
            <a:off x="4211941" y="2715371"/>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Tree>
    <p:extLst>
      <p:ext uri="{BB962C8B-B14F-4D97-AF65-F5344CB8AC3E}">
        <p14:creationId xmlns:p14="http://schemas.microsoft.com/office/powerpoint/2010/main" val="70786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40D8EEDB-D8BA-4D9F-9FAB-7FD854DF2BF7}"/>
              </a:ext>
            </a:extLst>
          </p:cNvPr>
          <p:cNvSpPr>
            <a:spLocks noGrp="1"/>
          </p:cNvSpPr>
          <p:nvPr>
            <p:ph type="title"/>
          </p:nvPr>
        </p:nvSpPr>
        <p:spPr/>
        <p:txBody>
          <a:bodyPr>
            <a:normAutofit/>
          </a:bodyPr>
          <a:lstStyle/>
          <a:p>
            <a:r>
              <a:rPr lang="en-US" b="1" i="1" dirty="0"/>
              <a:t>Summary: What, When, Where, How Much and Who</a:t>
            </a:r>
          </a:p>
        </p:txBody>
      </p:sp>
      <p:grpSp>
        <p:nvGrpSpPr>
          <p:cNvPr id="22" name="Group 21">
            <a:extLst>
              <a:ext uri="{FF2B5EF4-FFF2-40B4-BE49-F238E27FC236}">
                <a16:creationId xmlns:a16="http://schemas.microsoft.com/office/drawing/2014/main" id="{2163A1AE-ECB0-EE4D-BBBF-56241A8A9410}"/>
              </a:ext>
            </a:extLst>
          </p:cNvPr>
          <p:cNvGrpSpPr/>
          <p:nvPr/>
        </p:nvGrpSpPr>
        <p:grpSpPr>
          <a:xfrm>
            <a:off x="6415824" y="1210140"/>
            <a:ext cx="1742211" cy="1110769"/>
            <a:chOff x="1154544" y="182880"/>
            <a:chExt cx="9913045" cy="6492240"/>
          </a:xfrm>
        </p:grpSpPr>
        <p:pic>
          <p:nvPicPr>
            <p:cNvPr id="23" name="Picture 22">
              <a:extLst>
                <a:ext uri="{FF2B5EF4-FFF2-40B4-BE49-F238E27FC236}">
                  <a16:creationId xmlns:a16="http://schemas.microsoft.com/office/drawing/2014/main" id="{6AD77B55-41F0-F04C-A7B8-8D568935B5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54544" y="182880"/>
              <a:ext cx="4941455" cy="6492240"/>
            </a:xfrm>
            <a:prstGeom prst="rect">
              <a:avLst/>
            </a:prstGeom>
          </p:spPr>
        </p:pic>
        <p:pic>
          <p:nvPicPr>
            <p:cNvPr id="24" name="Picture 23">
              <a:extLst>
                <a:ext uri="{FF2B5EF4-FFF2-40B4-BE49-F238E27FC236}">
                  <a16:creationId xmlns:a16="http://schemas.microsoft.com/office/drawing/2014/main" id="{D1ACDC56-E4C7-CD4E-BB71-9B2CF2443A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2" y="182880"/>
              <a:ext cx="4971587" cy="6492240"/>
            </a:xfrm>
            <a:prstGeom prst="rect">
              <a:avLst/>
            </a:prstGeom>
          </p:spPr>
        </p:pic>
      </p:grpSp>
      <p:pic>
        <p:nvPicPr>
          <p:cNvPr id="15" name="Picture 14">
            <a:extLst>
              <a:ext uri="{FF2B5EF4-FFF2-40B4-BE49-F238E27FC236}">
                <a16:creationId xmlns:a16="http://schemas.microsoft.com/office/drawing/2014/main" id="{466AA312-4514-4C86-8A5A-3FADB5E0A506}"/>
              </a:ext>
            </a:extLst>
          </p:cNvPr>
          <p:cNvPicPr>
            <a:picLocks noChangeAspect="1"/>
          </p:cNvPicPr>
          <p:nvPr/>
        </p:nvPicPr>
        <p:blipFill>
          <a:blip r:embed="rId4"/>
          <a:stretch>
            <a:fillRect/>
          </a:stretch>
        </p:blipFill>
        <p:spPr>
          <a:xfrm>
            <a:off x="1674826" y="1095507"/>
            <a:ext cx="1463167" cy="1225402"/>
          </a:xfrm>
          <a:prstGeom prst="rect">
            <a:avLst/>
          </a:prstGeom>
        </p:spPr>
      </p:pic>
      <p:pic>
        <p:nvPicPr>
          <p:cNvPr id="18" name="Picture 17">
            <a:extLst>
              <a:ext uri="{FF2B5EF4-FFF2-40B4-BE49-F238E27FC236}">
                <a16:creationId xmlns:a16="http://schemas.microsoft.com/office/drawing/2014/main" id="{0071C33F-F639-4007-B898-8649C95F0B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83902" y="1132189"/>
            <a:ext cx="1247111" cy="1188720"/>
          </a:xfrm>
          <a:prstGeom prst="rect">
            <a:avLst/>
          </a:prstGeom>
        </p:spPr>
      </p:pic>
      <p:pic>
        <p:nvPicPr>
          <p:cNvPr id="31" name="Picture 30">
            <a:extLst>
              <a:ext uri="{FF2B5EF4-FFF2-40B4-BE49-F238E27FC236}">
                <a16:creationId xmlns:a16="http://schemas.microsoft.com/office/drawing/2014/main" id="{D17560BC-9303-41C1-8A7E-527821BC023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20187" y="1055706"/>
            <a:ext cx="1185663" cy="1280160"/>
          </a:xfrm>
          <a:prstGeom prst="rect">
            <a:avLst/>
          </a:prstGeom>
        </p:spPr>
      </p:pic>
      <p:graphicFrame>
        <p:nvGraphicFramePr>
          <p:cNvPr id="14" name="Table 15">
            <a:extLst>
              <a:ext uri="{FF2B5EF4-FFF2-40B4-BE49-F238E27FC236}">
                <a16:creationId xmlns:a16="http://schemas.microsoft.com/office/drawing/2014/main" id="{CE88ECCF-1EBC-3846-AEC8-0ECD212F537F}"/>
              </a:ext>
            </a:extLst>
          </p:cNvPr>
          <p:cNvGraphicFramePr>
            <a:graphicFrameLocks noGrp="1"/>
          </p:cNvGraphicFramePr>
          <p:nvPr/>
        </p:nvGraphicFramePr>
        <p:xfrm>
          <a:off x="565787" y="2533341"/>
          <a:ext cx="11155680" cy="347472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568221489"/>
                    </a:ext>
                  </a:extLst>
                </a:gridCol>
                <a:gridCol w="2286000">
                  <a:extLst>
                    <a:ext uri="{9D8B030D-6E8A-4147-A177-3AD203B41FA5}">
                      <a16:colId xmlns:a16="http://schemas.microsoft.com/office/drawing/2014/main" val="4051875231"/>
                    </a:ext>
                  </a:extLst>
                </a:gridCol>
                <a:gridCol w="2468880">
                  <a:extLst>
                    <a:ext uri="{9D8B030D-6E8A-4147-A177-3AD203B41FA5}">
                      <a16:colId xmlns:a16="http://schemas.microsoft.com/office/drawing/2014/main" val="1880685598"/>
                    </a:ext>
                  </a:extLst>
                </a:gridCol>
                <a:gridCol w="2380613">
                  <a:extLst>
                    <a:ext uri="{9D8B030D-6E8A-4147-A177-3AD203B41FA5}">
                      <a16:colId xmlns:a16="http://schemas.microsoft.com/office/drawing/2014/main" val="3808706437"/>
                    </a:ext>
                  </a:extLst>
                </a:gridCol>
                <a:gridCol w="3288667">
                  <a:extLst>
                    <a:ext uri="{9D8B030D-6E8A-4147-A177-3AD203B41FA5}">
                      <a16:colId xmlns:a16="http://schemas.microsoft.com/office/drawing/2014/main" val="1456535547"/>
                    </a:ext>
                  </a:extLst>
                </a:gridCol>
              </a:tblGrid>
              <a:tr h="370840">
                <a:tc>
                  <a:txBody>
                    <a:bodyPr/>
                    <a:lstStyle/>
                    <a:p>
                      <a:pPr algn="ctr"/>
                      <a:r>
                        <a:rPr lang="en-US" sz="1600" b="1" dirty="0">
                          <a:solidFill>
                            <a:schemeClr val="bg1"/>
                          </a:solidFill>
                        </a:rPr>
                        <a:t>What</a:t>
                      </a:r>
                    </a:p>
                  </a:txBody>
                  <a:tcPr marL="0" marR="0" marT="0" marB="0" vert="vert270" anchor="ctr">
                    <a:solidFill>
                      <a:schemeClr val="accent1"/>
                    </a:solidFill>
                  </a:tcPr>
                </a:tc>
                <a:tc>
                  <a:txBody>
                    <a:bodyPr/>
                    <a:lstStyle/>
                    <a:p>
                      <a:pPr algn="ctr"/>
                      <a:r>
                        <a:rPr lang="en-US" dirty="0">
                          <a:solidFill>
                            <a:schemeClr val="bg1"/>
                          </a:solidFill>
                        </a:rPr>
                        <a:t>Online</a:t>
                      </a:r>
                    </a:p>
                    <a:p>
                      <a:pPr algn="ctr"/>
                      <a:r>
                        <a:rPr lang="en-US" dirty="0">
                          <a:solidFill>
                            <a:schemeClr val="bg1"/>
                          </a:solidFill>
                        </a:rPr>
                        <a:t>Deep Dive Learning Topics</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Live Virtual Ask-the-Expert and Behind the Scenes Case Study </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In–Person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CDA Conference</a:t>
                      </a:r>
                    </a:p>
                  </a:txBody>
                  <a:tcPr anchor="ctr">
                    <a:lnR w="38100" cap="flat" cmpd="sng" algn="ctr">
                      <a:solidFill>
                        <a:schemeClr val="tx1"/>
                      </a:solidFill>
                      <a:prstDash val="solid"/>
                      <a:round/>
                      <a:headEnd type="none" w="med" len="med"/>
                      <a:tailEnd type="none" w="med" len="med"/>
                    </a:lnR>
                    <a:solidFill>
                      <a:schemeClr val="accent1"/>
                    </a:solidFill>
                  </a:tcPr>
                </a:tc>
                <a:tc>
                  <a:txBody>
                    <a:bodyPr/>
                    <a:lstStyle/>
                    <a:p>
                      <a:pPr algn="ctr"/>
                      <a:r>
                        <a:rPr lang="en-US" dirty="0">
                          <a:solidFill>
                            <a:schemeClr val="bg1"/>
                          </a:solidFill>
                        </a:rPr>
                        <a:t>Certified Coach Exam</a:t>
                      </a:r>
                    </a:p>
                    <a:p>
                      <a:pPr algn="ctr"/>
                      <a:r>
                        <a:rPr lang="en-US" dirty="0">
                          <a:solidFill>
                            <a:schemeClr val="bg1"/>
                          </a:solidFill>
                        </a:rPr>
                        <a:t>(Comprehensive Hard and Soft Skills Development)</a:t>
                      </a:r>
                    </a:p>
                  </a:txBody>
                  <a:tcPr anchor="ctr">
                    <a:lnL w="381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3374736900"/>
                  </a:ext>
                </a:extLst>
              </a:tr>
              <a:tr h="370840">
                <a:tc>
                  <a:txBody>
                    <a:bodyPr/>
                    <a:lstStyle/>
                    <a:p>
                      <a:pPr algn="ctr"/>
                      <a:r>
                        <a:rPr lang="en-US" sz="1600" b="1" dirty="0">
                          <a:solidFill>
                            <a:schemeClr val="tx1"/>
                          </a:solidFill>
                        </a:rPr>
                        <a:t>When</a:t>
                      </a:r>
                    </a:p>
                  </a:txBody>
                  <a:tcPr marL="0" marR="0" marT="0" marB="0" vert="vert270" anchor="ctr">
                    <a:solidFill>
                      <a:schemeClr val="accent1">
                        <a:lumMod val="20000"/>
                        <a:lumOff val="80000"/>
                      </a:schemeClr>
                    </a:solidFill>
                  </a:tcPr>
                </a:tc>
                <a:tc>
                  <a:txBody>
                    <a:bodyPr/>
                    <a:lstStyle/>
                    <a:p>
                      <a:pPr algn="ctr"/>
                      <a:r>
                        <a:rPr lang="en-US" dirty="0">
                          <a:solidFill>
                            <a:schemeClr val="tx1"/>
                          </a:solidFill>
                        </a:rPr>
                        <a:t>On Demand </a:t>
                      </a:r>
                    </a:p>
                    <a:p>
                      <a:pPr algn="ctr"/>
                      <a:r>
                        <a:rPr lang="en-US" dirty="0">
                          <a:solidFill>
                            <a:schemeClr val="tx1"/>
                          </a:solidFill>
                        </a:rPr>
                        <a:t>24x7x365</a:t>
                      </a:r>
                    </a:p>
                  </a:txBody>
                  <a:tcPr anchor="ctr">
                    <a:solidFill>
                      <a:schemeClr val="accent1">
                        <a:lumMod val="20000"/>
                        <a:lumOff val="80000"/>
                      </a:schemeClr>
                    </a:solidFill>
                  </a:tcPr>
                </a:tc>
                <a:tc>
                  <a:txBody>
                    <a:bodyPr/>
                    <a:lstStyle/>
                    <a:p>
                      <a:pPr algn="ctr"/>
                      <a:r>
                        <a:rPr lang="en-US" dirty="0">
                          <a:solidFill>
                            <a:schemeClr val="tx1"/>
                          </a:solidFill>
                        </a:rPr>
                        <a:t>Bi-Monthly</a:t>
                      </a:r>
                    </a:p>
                  </a:txBody>
                  <a:tcPr anchor="ctr">
                    <a:solidFill>
                      <a:schemeClr val="accent1">
                        <a:lumMod val="20000"/>
                        <a:lumOff val="80000"/>
                      </a:schemeClr>
                    </a:solidFill>
                  </a:tcPr>
                </a:tc>
                <a:tc>
                  <a:txBody>
                    <a:bodyPr/>
                    <a:lstStyle/>
                    <a:p>
                      <a:pPr algn="ctr"/>
                      <a:r>
                        <a:rPr lang="en-US" dirty="0">
                          <a:solidFill>
                            <a:schemeClr val="tx1"/>
                          </a:solidFill>
                        </a:rPr>
                        <a:t>Annual</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solidFill>
                            <a:schemeClr val="tx1"/>
                          </a:solidFill>
                        </a:rPr>
                        <a:t>Access to exam upon Enrollment</a:t>
                      </a:r>
                      <a:endParaRPr lang="en-US" dirty="0">
                        <a:solidFill>
                          <a:srgbClr val="FF0000"/>
                        </a:solidFill>
                      </a:endParaRP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26246278"/>
                  </a:ext>
                </a:extLst>
              </a:tr>
              <a:tr h="370840">
                <a:tc>
                  <a:txBody>
                    <a:bodyPr/>
                    <a:lstStyle/>
                    <a:p>
                      <a:pPr algn="ctr"/>
                      <a:r>
                        <a:rPr lang="en-US" sz="1600" b="1" dirty="0">
                          <a:solidFill>
                            <a:schemeClr val="tx1"/>
                          </a:solidFill>
                        </a:rPr>
                        <a:t>Where</a:t>
                      </a:r>
                    </a:p>
                  </a:txBody>
                  <a:tcPr marL="0" marR="0" marT="0" marB="0" vert="vert270" anchor="ctr">
                    <a:solidFill>
                      <a:schemeClr val="accent1">
                        <a:lumMod val="20000"/>
                        <a:lumOff val="80000"/>
                      </a:schemeClr>
                    </a:solidFill>
                  </a:tcPr>
                </a:tc>
                <a:tc gridSpan="2">
                  <a:txBody>
                    <a:bodyPr/>
                    <a:lstStyle/>
                    <a:p>
                      <a:pPr algn="ctr"/>
                      <a:r>
                        <a:rPr lang="en-US" dirty="0">
                          <a:solidFill>
                            <a:schemeClr val="tx1"/>
                          </a:solidFill>
                        </a:rPr>
                        <a:t>MY ACCOUNT on </a:t>
                      </a:r>
                      <a:r>
                        <a:rPr lang="en-US" dirty="0">
                          <a:solidFill>
                            <a:schemeClr val="tx1"/>
                          </a:solidFill>
                          <a:hlinkClick r:id="rId7"/>
                        </a:rPr>
                        <a:t>www.vestedway.com</a:t>
                      </a:r>
                      <a:r>
                        <a:rPr lang="en-US" dirty="0">
                          <a:solidFill>
                            <a:schemeClr val="tx1"/>
                          </a:solidFill>
                        </a:rPr>
                        <a:t> </a:t>
                      </a:r>
                    </a:p>
                    <a:p>
                      <a:pPr algn="ctr"/>
                      <a:r>
                        <a:rPr lang="en-US" dirty="0">
                          <a:solidFill>
                            <a:schemeClr val="tx1"/>
                          </a:solidFill>
                        </a:rPr>
                        <a:t>Learning Management System</a:t>
                      </a:r>
                    </a:p>
                  </a:txBody>
                  <a:tcPr anchor="ctr">
                    <a:solidFill>
                      <a:schemeClr val="accent1">
                        <a:lumMod val="20000"/>
                        <a:lumOff val="80000"/>
                      </a:schemeClr>
                    </a:solidFill>
                  </a:tcPr>
                </a:tc>
                <a:tc hMerge="1">
                  <a:txBody>
                    <a:bodyPr/>
                    <a:lstStyle/>
                    <a:p>
                      <a:endParaRPr lang="en-US" dirty="0">
                        <a:solidFill>
                          <a:schemeClr val="tx1"/>
                        </a:solidFill>
                      </a:endParaRPr>
                    </a:p>
                  </a:txBody>
                  <a:tcPr>
                    <a:solidFill>
                      <a:schemeClr val="accent1">
                        <a:lumMod val="20000"/>
                        <a:lumOff val="80000"/>
                      </a:schemeClr>
                    </a:solidFill>
                  </a:tcPr>
                </a:tc>
                <a:tc>
                  <a:txBody>
                    <a:bodyPr/>
                    <a:lstStyle/>
                    <a:p>
                      <a:pPr algn="ctr"/>
                      <a:r>
                        <a:rPr lang="en-US" dirty="0">
                          <a:solidFill>
                            <a:schemeClr val="tx1"/>
                          </a:solidFill>
                        </a:rPr>
                        <a:t>University of Tennessee (Knoxville)</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solidFill>
                            <a:schemeClr val="tx1"/>
                          </a:solidFill>
                        </a:rPr>
                        <a:t>Live Distance Learning with 1:1 Certified Coach Mentor</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500307795"/>
                  </a:ext>
                </a:extLst>
              </a:tr>
              <a:tr h="640080">
                <a:tc>
                  <a:txBody>
                    <a:bodyPr/>
                    <a:lstStyle/>
                    <a:p>
                      <a:pPr algn="ctr"/>
                      <a:r>
                        <a:rPr lang="en-US" sz="1600" b="1" dirty="0">
                          <a:solidFill>
                            <a:schemeClr val="tx1"/>
                          </a:solidFill>
                        </a:rPr>
                        <a:t>How Much</a:t>
                      </a:r>
                    </a:p>
                  </a:txBody>
                  <a:tcPr marL="0" marR="0" marT="0" marB="0" vert="vert270" anchor="ctr">
                    <a:solidFill>
                      <a:schemeClr val="accent1">
                        <a:lumMod val="20000"/>
                        <a:lumOff val="80000"/>
                      </a:schemeClr>
                    </a:solidFill>
                  </a:tcPr>
                </a:tc>
                <a:tc gridSpan="2">
                  <a:txBody>
                    <a:bodyPr/>
                    <a:lstStyle/>
                    <a:p>
                      <a:pPr algn="ctr"/>
                      <a:r>
                        <a:rPr lang="en-US" dirty="0">
                          <a:solidFill>
                            <a:schemeClr val="tx1"/>
                          </a:solidFill>
                        </a:rPr>
                        <a:t>$150 Per Year</a:t>
                      </a:r>
                    </a:p>
                  </a:txBody>
                  <a:tcPr anchor="ctr">
                    <a:solidFill>
                      <a:schemeClr val="accent1">
                        <a:lumMod val="20000"/>
                        <a:lumOff val="80000"/>
                      </a:schemeClr>
                    </a:solidFill>
                  </a:tcPr>
                </a:tc>
                <a:tc hMerge="1">
                  <a:txBody>
                    <a:bodyPr/>
                    <a:lstStyle/>
                    <a:p>
                      <a:pPr algn="ctr"/>
                      <a:endParaRPr lang="en-US" dirty="0">
                        <a:solidFill>
                          <a:schemeClr val="tx1"/>
                        </a:solidFill>
                      </a:endParaRPr>
                    </a:p>
                  </a:txBody>
                  <a:tcPr anchor="ctr">
                    <a:solidFill>
                      <a:schemeClr val="accent1">
                        <a:lumMod val="20000"/>
                        <a:lumOff val="80000"/>
                      </a:schemeClr>
                    </a:solidFill>
                  </a:tcPr>
                </a:tc>
                <a:tc>
                  <a:txBody>
                    <a:bodyPr/>
                    <a:lstStyle/>
                    <a:p>
                      <a:pPr algn="ctr"/>
                      <a:r>
                        <a:rPr lang="en-US" dirty="0">
                          <a:solidFill>
                            <a:schemeClr val="tx1"/>
                          </a:solidFill>
                        </a:rPr>
                        <a:t>Varies/Cost Recovery </a:t>
                      </a:r>
                    </a:p>
                    <a:p>
                      <a:pPr algn="ctr"/>
                      <a:r>
                        <a:rPr lang="en-US" sz="1400" dirty="0">
                          <a:solidFill>
                            <a:schemeClr val="tx1"/>
                          </a:solidFill>
                        </a:rPr>
                        <a:t>($375 in 2020)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solidFill>
                            <a:schemeClr val="tx1"/>
                          </a:solidFill>
                        </a:rPr>
                        <a:t>$500 1-Time Enrollment Fee</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011306993"/>
                  </a:ext>
                </a:extLst>
              </a:tr>
              <a:tr h="370840">
                <a:tc>
                  <a:txBody>
                    <a:bodyPr/>
                    <a:lstStyle/>
                    <a:p>
                      <a:pPr algn="ctr"/>
                      <a:r>
                        <a:rPr lang="en-US" sz="1600" b="1" dirty="0">
                          <a:solidFill>
                            <a:schemeClr val="tx1"/>
                          </a:solidFill>
                        </a:rPr>
                        <a:t>Who</a:t>
                      </a:r>
                    </a:p>
                  </a:txBody>
                  <a:tcPr marL="0" marR="0" marT="0" marB="0" vert="vert270" anchor="ctr">
                    <a:solidFill>
                      <a:schemeClr val="accent1">
                        <a:lumMod val="20000"/>
                        <a:lumOff val="80000"/>
                      </a:schemeClr>
                    </a:solidFill>
                  </a:tcPr>
                </a:tc>
                <a:tc gridSpan="3">
                  <a:txBody>
                    <a:bodyPr/>
                    <a:lstStyle/>
                    <a:p>
                      <a:pPr algn="ctr"/>
                      <a:r>
                        <a:rPr lang="en-US" dirty="0">
                          <a:solidFill>
                            <a:schemeClr val="tx1"/>
                          </a:solidFill>
                        </a:rPr>
                        <a:t>All CDAs </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algn="ctr"/>
                      <a:endParaRPr lang="en-US" dirty="0">
                        <a:solidFill>
                          <a:schemeClr val="tx1"/>
                        </a:solidFill>
                      </a:endParaRPr>
                    </a:p>
                  </a:txBody>
                  <a:tcPr anchor="ctr">
                    <a:solidFill>
                      <a:schemeClr val="accent1">
                        <a:lumMod val="20000"/>
                        <a:lumOff val="80000"/>
                      </a:schemeClr>
                    </a:solidFill>
                  </a:tcPr>
                </a:tc>
                <a:tc hMerge="1">
                  <a:txBody>
                    <a:bodyPr/>
                    <a:lstStyle/>
                    <a:p>
                      <a:pPr algn="ctr"/>
                      <a:endParaRPr lang="en-US" dirty="0">
                        <a:solidFill>
                          <a:schemeClr val="tx1"/>
                        </a:solidFill>
                      </a:endParaRPr>
                    </a:p>
                  </a:txBody>
                  <a:tcPr anchor="ctr">
                    <a:solidFill>
                      <a:schemeClr val="accent1">
                        <a:lumMod val="20000"/>
                        <a:lumOff val="80000"/>
                      </a:schemeClr>
                    </a:solidFill>
                  </a:tcPr>
                </a:tc>
                <a:tc>
                  <a:txBody>
                    <a:bodyPr/>
                    <a:lstStyle/>
                    <a:p>
                      <a:pPr algn="ctr"/>
                      <a:r>
                        <a:rPr lang="en-US" dirty="0">
                          <a:solidFill>
                            <a:schemeClr val="tx1"/>
                          </a:solidFill>
                        </a:rPr>
                        <a:t>CDAs wanting to pursue Certified Vested Coach credentials</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598669231"/>
                  </a:ext>
                </a:extLst>
              </a:tr>
            </a:tbl>
          </a:graphicData>
        </a:graphic>
      </p:graphicFrame>
      <p:sp>
        <p:nvSpPr>
          <p:cNvPr id="19" name="TextBox 18">
            <a:extLst>
              <a:ext uri="{FF2B5EF4-FFF2-40B4-BE49-F238E27FC236}">
                <a16:creationId xmlns:a16="http://schemas.microsoft.com/office/drawing/2014/main" id="{90B99113-9DE0-7F41-8876-7DE31717066B}"/>
              </a:ext>
            </a:extLst>
          </p:cNvPr>
          <p:cNvSpPr txBox="1"/>
          <p:nvPr/>
        </p:nvSpPr>
        <p:spPr>
          <a:xfrm>
            <a:off x="638735" y="6293580"/>
            <a:ext cx="8675953" cy="523220"/>
          </a:xfrm>
          <a:prstGeom prst="rect">
            <a:avLst/>
          </a:prstGeom>
          <a:noFill/>
        </p:spPr>
        <p:txBody>
          <a:bodyPr wrap="square" rtlCol="0">
            <a:spAutoFit/>
          </a:bodyPr>
          <a:lstStyle/>
          <a:p>
            <a:pPr marL="180975" indent="-180975"/>
            <a:r>
              <a:rPr lang="en-US" sz="1400" i="1" dirty="0"/>
              <a:t>*  if CDA Coach Candidate needs physical support with delivery there would be an extra costs negotiated directly between the CDA Coach Candidate and their Mentor or Center of Excellence providing the support `</a:t>
            </a:r>
          </a:p>
        </p:txBody>
      </p:sp>
    </p:spTree>
    <p:extLst>
      <p:ext uri="{BB962C8B-B14F-4D97-AF65-F5344CB8AC3E}">
        <p14:creationId xmlns:p14="http://schemas.microsoft.com/office/powerpoint/2010/main" val="1060786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Courses</a:t>
            </a:r>
          </a:p>
        </p:txBody>
      </p:sp>
      <p:sp>
        <p:nvSpPr>
          <p:cNvPr id="6" name="Text Placeholder 5">
            <a:extLst>
              <a:ext uri="{FF2B5EF4-FFF2-40B4-BE49-F238E27FC236}">
                <a16:creationId xmlns:a16="http://schemas.microsoft.com/office/drawing/2014/main" id="{01CE6706-0333-084B-93D4-5A423140E476}"/>
              </a:ext>
            </a:extLst>
          </p:cNvPr>
          <p:cNvSpPr>
            <a:spLocks noGrp="1"/>
          </p:cNvSpPr>
          <p:nvPr>
            <p:ph type="body" sz="quarter" idx="16"/>
          </p:nvPr>
        </p:nvSpPr>
        <p:spPr>
          <a:xfrm>
            <a:off x="609599" y="6227258"/>
            <a:ext cx="7786256" cy="542997"/>
          </a:xfrm>
        </p:spPr>
        <p:txBody>
          <a:bodyPr/>
          <a:lstStyle/>
          <a:p>
            <a:pPr>
              <a:spcBef>
                <a:spcPts val="0"/>
              </a:spcBef>
            </a:pPr>
            <a:r>
              <a:rPr lang="en-US" sz="1100" dirty="0">
                <a:solidFill>
                  <a:schemeClr val="tx1"/>
                </a:solidFill>
              </a:rPr>
              <a:t>* Meals and lodging are included in the course offering at the University of Tennessee in Knoxville.  </a:t>
            </a:r>
          </a:p>
          <a:p>
            <a:pPr>
              <a:spcBef>
                <a:spcPts val="0"/>
              </a:spcBef>
            </a:pPr>
            <a:r>
              <a:rPr lang="en-US" sz="1100" dirty="0">
                <a:solidFill>
                  <a:schemeClr val="tx1"/>
                </a:solidFill>
              </a:rPr>
              <a:t>   Lodging is not included in the Stockholm and Amsterdam course offerings</a:t>
            </a:r>
          </a:p>
          <a:p>
            <a:pPr>
              <a:spcBef>
                <a:spcPts val="0"/>
              </a:spcBef>
            </a:pPr>
            <a:r>
              <a:rPr lang="en-US" sz="1100" dirty="0">
                <a:solidFill>
                  <a:schemeClr val="accent1"/>
                </a:solidFill>
              </a:rPr>
              <a:t>   Courses are also offered as private on-site or virtual classroom settings with a substantial savings for over 15 people</a:t>
            </a:r>
          </a:p>
        </p:txBody>
      </p:sp>
      <p:sp>
        <p:nvSpPr>
          <p:cNvPr id="9" name="Chevron 8"/>
          <p:cNvSpPr/>
          <p:nvPr/>
        </p:nvSpPr>
        <p:spPr bwMode="auto">
          <a:xfrm>
            <a:off x="385546" y="1067866"/>
            <a:ext cx="1353312" cy="548640"/>
          </a:xfrm>
          <a:prstGeom prst="chevron">
            <a:avLst>
              <a:gd name="adj" fmla="val 33871"/>
            </a:avLst>
          </a:prstGeom>
          <a:solidFill>
            <a:srgbClr val="F77C0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algn="ctr"/>
            <a:r>
              <a:rPr lang="en-US" sz="1400" b="1" dirty="0">
                <a:solidFill>
                  <a:schemeClr val="bg1"/>
                </a:solidFill>
                <a:latin typeface="Arial" pitchFamily="34" charset="0"/>
              </a:rPr>
              <a:t>Awareness</a:t>
            </a:r>
          </a:p>
        </p:txBody>
      </p:sp>
      <p:sp>
        <p:nvSpPr>
          <p:cNvPr id="10" name="Chevron 9"/>
          <p:cNvSpPr/>
          <p:nvPr/>
        </p:nvSpPr>
        <p:spPr bwMode="auto">
          <a:xfrm>
            <a:off x="1641048" y="1067866"/>
            <a:ext cx="3388000" cy="548640"/>
          </a:xfrm>
          <a:prstGeom prst="chevron">
            <a:avLst>
              <a:gd name="adj" fmla="val 32079"/>
            </a:avLst>
          </a:prstGeom>
          <a:solidFill>
            <a:srgbClr val="F77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400" b="1" dirty="0">
                <a:solidFill>
                  <a:schemeClr val="bg1"/>
                </a:solidFill>
                <a:latin typeface="Arial" pitchFamily="34" charset="0"/>
              </a:rPr>
              <a:t>Understanding</a:t>
            </a:r>
          </a:p>
        </p:txBody>
      </p:sp>
      <p:sp>
        <p:nvSpPr>
          <p:cNvPr id="11" name="Chevron 10"/>
          <p:cNvSpPr/>
          <p:nvPr/>
        </p:nvSpPr>
        <p:spPr bwMode="auto">
          <a:xfrm>
            <a:off x="4925960" y="1067866"/>
            <a:ext cx="5532120" cy="548640"/>
          </a:xfrm>
          <a:prstGeom prst="chevron">
            <a:avLst>
              <a:gd name="adj" fmla="val 30287"/>
            </a:avLst>
          </a:prstGeom>
          <a:solidFill>
            <a:srgbClr val="F77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400" b="1" dirty="0">
                <a:solidFill>
                  <a:schemeClr val="bg1"/>
                </a:solidFill>
                <a:latin typeface="Arial" pitchFamily="34" charset="0"/>
              </a:rPr>
              <a:t>Implementation</a:t>
            </a:r>
          </a:p>
        </p:txBody>
      </p:sp>
      <p:graphicFrame>
        <p:nvGraphicFramePr>
          <p:cNvPr id="14" name="Table 13"/>
          <p:cNvGraphicFramePr>
            <a:graphicFrameLocks noGrp="1"/>
          </p:cNvGraphicFramePr>
          <p:nvPr>
            <p:extLst>
              <p:ext uri="{D42A27DB-BD31-4B8C-83A1-F6EECF244321}">
                <p14:modId xmlns:p14="http://schemas.microsoft.com/office/powerpoint/2010/main" val="2997967333"/>
              </p:ext>
            </p:extLst>
          </p:nvPr>
        </p:nvGraphicFramePr>
        <p:xfrm>
          <a:off x="424873" y="1721584"/>
          <a:ext cx="11309911" cy="4358640"/>
        </p:xfrm>
        <a:graphic>
          <a:graphicData uri="http://schemas.openxmlformats.org/drawingml/2006/table">
            <a:tbl>
              <a:tblPr firstRow="1" bandRow="1">
                <a:tableStyleId>{08FB837D-C827-4EFA-A057-4D05807E0F7C}</a:tableStyleId>
              </a:tblPr>
              <a:tblGrid>
                <a:gridCol w="1138723">
                  <a:extLst>
                    <a:ext uri="{9D8B030D-6E8A-4147-A177-3AD203B41FA5}">
                      <a16:colId xmlns:a16="http://schemas.microsoft.com/office/drawing/2014/main" val="3864734978"/>
                    </a:ext>
                  </a:extLst>
                </a:gridCol>
                <a:gridCol w="1261097">
                  <a:extLst>
                    <a:ext uri="{9D8B030D-6E8A-4147-A177-3AD203B41FA5}">
                      <a16:colId xmlns:a16="http://schemas.microsoft.com/office/drawing/2014/main" val="1065977340"/>
                    </a:ext>
                  </a:extLst>
                </a:gridCol>
                <a:gridCol w="1052634">
                  <a:extLst>
                    <a:ext uri="{9D8B030D-6E8A-4147-A177-3AD203B41FA5}">
                      <a16:colId xmlns:a16="http://schemas.microsoft.com/office/drawing/2014/main" val="20000"/>
                    </a:ext>
                  </a:extLst>
                </a:gridCol>
                <a:gridCol w="1052634">
                  <a:extLst>
                    <a:ext uri="{9D8B030D-6E8A-4147-A177-3AD203B41FA5}">
                      <a16:colId xmlns:a16="http://schemas.microsoft.com/office/drawing/2014/main" val="20001"/>
                    </a:ext>
                  </a:extLst>
                </a:gridCol>
                <a:gridCol w="1229624">
                  <a:extLst>
                    <a:ext uri="{9D8B030D-6E8A-4147-A177-3AD203B41FA5}">
                      <a16:colId xmlns:a16="http://schemas.microsoft.com/office/drawing/2014/main" val="20002"/>
                    </a:ext>
                  </a:extLst>
                </a:gridCol>
                <a:gridCol w="1386903">
                  <a:extLst>
                    <a:ext uri="{9D8B030D-6E8A-4147-A177-3AD203B41FA5}">
                      <a16:colId xmlns:a16="http://schemas.microsoft.com/office/drawing/2014/main" val="20003"/>
                    </a:ext>
                  </a:extLst>
                </a:gridCol>
                <a:gridCol w="1243922">
                  <a:extLst>
                    <a:ext uri="{9D8B030D-6E8A-4147-A177-3AD203B41FA5}">
                      <a16:colId xmlns:a16="http://schemas.microsoft.com/office/drawing/2014/main" val="20004"/>
                    </a:ext>
                  </a:extLst>
                </a:gridCol>
                <a:gridCol w="1572774">
                  <a:extLst>
                    <a:ext uri="{9D8B030D-6E8A-4147-A177-3AD203B41FA5}">
                      <a16:colId xmlns:a16="http://schemas.microsoft.com/office/drawing/2014/main" val="20005"/>
                    </a:ext>
                  </a:extLst>
                </a:gridCol>
                <a:gridCol w="1371600">
                  <a:extLst>
                    <a:ext uri="{9D8B030D-6E8A-4147-A177-3AD203B41FA5}">
                      <a16:colId xmlns:a16="http://schemas.microsoft.com/office/drawing/2014/main" val="3710762107"/>
                    </a:ext>
                  </a:extLst>
                </a:gridCol>
              </a:tblGrid>
              <a:tr h="370840">
                <a:tc>
                  <a:txBody>
                    <a:bodyPr/>
                    <a:lstStyle/>
                    <a:p>
                      <a:pPr algn="ctr"/>
                      <a:r>
                        <a:rPr lang="en-US" sz="1400" dirty="0"/>
                        <a:t>Vested Orientation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5 Rules that will Transform Business</a:t>
                      </a:r>
                      <a:r>
                        <a:rPr lang="en-US" sz="1400" baseline="0" dirty="0"/>
                        <a:t> Relationships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Is Vested Right For Your Situation?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Getting Ready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3 Day Executive</a:t>
                      </a:r>
                      <a:r>
                        <a:rPr lang="en-US" sz="1400" baseline="0" dirty="0"/>
                        <a:t> Education Course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Creating a Vested Agreement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2 Day Collaborative Contracting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Certified Deal Architect</a:t>
                      </a:r>
                      <a:r>
                        <a:rPr lang="en-US" sz="1400" baseline="0" dirty="0"/>
                        <a:t> Validation</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CDA Coaching Program</a:t>
                      </a:r>
                    </a:p>
                  </a:txBody>
                  <a:tcPr marL="45720" marR="457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dirty="0"/>
                        <a:t>online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online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online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online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Knoxville, TN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online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Knoxville, TN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Faculty</a:t>
                      </a:r>
                      <a:r>
                        <a:rPr lang="en-US" sz="1600" baseline="0" dirty="0"/>
                        <a:t> Calls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Distance Learning</a:t>
                      </a:r>
                    </a:p>
                  </a:txBody>
                  <a:tcPr marL="45720" marR="457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1600" dirty="0"/>
                        <a:t>FREE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a:t>$475</a:t>
                      </a:r>
                      <a:endParaRPr lang="en-US" sz="1600" dirty="0"/>
                    </a:p>
                    <a:p>
                      <a:pPr algn="ctr"/>
                      <a:r>
                        <a:rPr lang="en-US" sz="1600" dirty="0"/>
                        <a:t>No charge</a:t>
                      </a:r>
                      <a:r>
                        <a:rPr lang="en-US" sz="1600" baseline="0" dirty="0"/>
                        <a:t> if registering for any of the other paid courses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FREE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FREE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$3,500 (includes meals and lodging</a:t>
                      </a:r>
                      <a:r>
                        <a:rPr lang="en-US" sz="1600" dirty="0">
                          <a:solidFill>
                            <a:schemeClr val="tx1"/>
                          </a:solidFill>
                        </a:rPr>
                        <a:t>*</a:t>
                      </a:r>
                      <a:r>
                        <a:rPr lang="en-US" sz="1600" dirty="0"/>
                        <a:t>)</a:t>
                      </a:r>
                    </a:p>
                    <a:p>
                      <a:pPr algn="ctr"/>
                      <a:endParaRPr lang="en-US" dirty="0"/>
                    </a:p>
                    <a:p>
                      <a:pPr algn="ctr"/>
                      <a:r>
                        <a:rPr lang="en-US" sz="1400" dirty="0"/>
                        <a:t>$3150</a:t>
                      </a:r>
                      <a:r>
                        <a:rPr lang="en-US" sz="1400" baseline="0" dirty="0"/>
                        <a:t> for a group of 3-4 </a:t>
                      </a:r>
                    </a:p>
                    <a:p>
                      <a:pPr algn="ctr"/>
                      <a:endParaRPr lang="en-US" sz="1400" dirty="0"/>
                    </a:p>
                    <a:p>
                      <a:pPr algn="ctr"/>
                      <a:r>
                        <a:rPr lang="en-US" sz="1400" dirty="0"/>
                        <a:t>$2975</a:t>
                      </a:r>
                      <a:r>
                        <a:rPr lang="en-US" sz="1400" baseline="0" dirty="0"/>
                        <a:t> </a:t>
                      </a:r>
                      <a:r>
                        <a:rPr lang="en-US" sz="1400" dirty="0"/>
                        <a:t>for a group of 5 </a:t>
                      </a:r>
                    </a:p>
                    <a:p>
                      <a:pPr algn="ctr"/>
                      <a:r>
                        <a:rPr lang="en-US" sz="1400" dirty="0"/>
                        <a:t>or</a:t>
                      </a:r>
                      <a:r>
                        <a:rPr lang="en-US" sz="1400" baseline="0" dirty="0"/>
                        <a:t> more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$3500</a:t>
                      </a:r>
                    </a:p>
                    <a:p>
                      <a:pPr algn="ctr"/>
                      <a:r>
                        <a:rPr lang="en-US" sz="1600" dirty="0"/>
                        <a:t>(includes 8</a:t>
                      </a:r>
                      <a:r>
                        <a:rPr lang="en-US" sz="1600" baseline="0" dirty="0"/>
                        <a:t> hours of support)</a:t>
                      </a:r>
                    </a:p>
                    <a:p>
                      <a:pPr algn="ctr"/>
                      <a:endParaRPr lang="en-US" sz="1600" baseline="0" dirty="0"/>
                    </a:p>
                    <a:p>
                      <a:pPr algn="ctr"/>
                      <a:r>
                        <a:rPr lang="en-US" sz="1400" baseline="0" dirty="0"/>
                        <a:t>Group and Corporate License Rates available upon request</a:t>
                      </a:r>
                      <a:endParaRPr lang="en-US" sz="16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chemeClr val="tx1"/>
                          </a:solidFill>
                        </a:rPr>
                        <a:t>$2250</a:t>
                      </a:r>
                      <a:r>
                        <a:rPr lang="en-US" sz="1600" baseline="0" dirty="0">
                          <a:solidFill>
                            <a:schemeClr val="tx1"/>
                          </a:solidFill>
                        </a:rPr>
                        <a:t> </a:t>
                      </a:r>
                      <a:r>
                        <a:rPr lang="en-US" sz="1600" dirty="0">
                          <a:solidFill>
                            <a:schemeClr val="tx1"/>
                          </a:solidFill>
                        </a:rPr>
                        <a:t>(includes</a:t>
                      </a:r>
                      <a:r>
                        <a:rPr lang="en-US" sz="1600" baseline="0" dirty="0">
                          <a:solidFill>
                            <a:schemeClr val="tx1"/>
                          </a:solidFill>
                        </a:rPr>
                        <a:t> meals and lodging*)</a:t>
                      </a:r>
                    </a:p>
                    <a:p>
                      <a:pPr algn="ctr"/>
                      <a:endParaRPr lang="en-US" sz="1400" baseline="0" dirty="0">
                        <a:solidFill>
                          <a:schemeClr val="tx1"/>
                        </a:solidFill>
                      </a:endParaRPr>
                    </a:p>
                    <a:p>
                      <a:pPr algn="ctr"/>
                      <a:r>
                        <a:rPr lang="en-US" sz="1400" baseline="0" dirty="0">
                          <a:solidFill>
                            <a:schemeClr val="tx1"/>
                          </a:solidFill>
                        </a:rPr>
                        <a:t>$1800 for a group of 3-4</a:t>
                      </a:r>
                    </a:p>
                    <a:p>
                      <a:pPr algn="ctr"/>
                      <a:endParaRPr lang="en-US" sz="1400" baseline="0" dirty="0">
                        <a:solidFill>
                          <a:schemeClr val="tx1"/>
                        </a:solidFill>
                      </a:endParaRPr>
                    </a:p>
                    <a:p>
                      <a:pPr algn="ctr"/>
                      <a:r>
                        <a:rPr lang="en-US" sz="1400" baseline="0" dirty="0">
                          <a:solidFill>
                            <a:schemeClr val="tx1"/>
                          </a:solidFill>
                        </a:rPr>
                        <a:t>$1700 for a group of 5 </a:t>
                      </a:r>
                    </a:p>
                    <a:p>
                      <a:pPr algn="ctr"/>
                      <a:r>
                        <a:rPr lang="en-US" sz="1400" baseline="0" dirty="0">
                          <a:solidFill>
                            <a:schemeClr val="tx1"/>
                          </a:solidFill>
                        </a:rPr>
                        <a:t>or more</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$8500 </a:t>
                      </a:r>
                    </a:p>
                    <a:p>
                      <a:pPr algn="ctr"/>
                      <a:r>
                        <a:rPr lang="en-US" sz="1600" dirty="0"/>
                        <a:t>(4 days to</a:t>
                      </a:r>
                      <a:r>
                        <a:rPr lang="en-US" sz="1600" baseline="0" dirty="0"/>
                        <a:t> validate CDA Candidate implemented skills)</a:t>
                      </a:r>
                      <a:endParaRPr lang="en-US" baseline="0" dirty="0"/>
                    </a:p>
                    <a:p>
                      <a:pPr algn="ctr"/>
                      <a:r>
                        <a:rPr lang="en-US" sz="1400" baseline="0" dirty="0"/>
                        <a:t>If working on the same project…</a:t>
                      </a:r>
                    </a:p>
                    <a:p>
                      <a:pPr algn="ctr"/>
                      <a:r>
                        <a:rPr lang="en-US" sz="1400" baseline="0" dirty="0"/>
                        <a:t>first person is $8500 and additional are $500 each</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600"/>
                        </a:spcAft>
                      </a:pPr>
                      <a:r>
                        <a:rPr lang="en-US" sz="1600" b="0" dirty="0"/>
                        <a:t>Annual Fees</a:t>
                      </a:r>
                    </a:p>
                    <a:p>
                      <a:pPr algn="ctr">
                        <a:spcAft>
                          <a:spcPts val="600"/>
                        </a:spcAft>
                      </a:pPr>
                      <a:r>
                        <a:rPr lang="en-US" sz="1600" b="0" dirty="0"/>
                        <a:t>$150 per individual for Continuing Education</a:t>
                      </a:r>
                    </a:p>
                    <a:p>
                      <a:pPr algn="ctr">
                        <a:spcAft>
                          <a:spcPts val="600"/>
                        </a:spcAft>
                      </a:pPr>
                      <a:endParaRPr lang="en-US" sz="1600" b="0" dirty="0"/>
                    </a:p>
                    <a:p>
                      <a:pPr algn="ctr">
                        <a:spcAft>
                          <a:spcPts val="600"/>
                        </a:spcAft>
                      </a:pPr>
                      <a:r>
                        <a:rPr lang="en-US" sz="1600" b="0" dirty="0"/>
                        <a:t>$500 one-time time fee for Certification</a:t>
                      </a:r>
                    </a:p>
                  </a:txBody>
                  <a:tcPr marL="45720" marR="457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Chevron 8">
            <a:extLst>
              <a:ext uri="{FF2B5EF4-FFF2-40B4-BE49-F238E27FC236}">
                <a16:creationId xmlns:a16="http://schemas.microsoft.com/office/drawing/2014/main" id="{8B385C25-F926-4FA0-A5FE-28EF168A8FC8}"/>
              </a:ext>
            </a:extLst>
          </p:cNvPr>
          <p:cNvSpPr/>
          <p:nvPr/>
        </p:nvSpPr>
        <p:spPr bwMode="auto">
          <a:xfrm>
            <a:off x="10363024" y="1067866"/>
            <a:ext cx="1508760" cy="548640"/>
          </a:xfrm>
          <a:prstGeom prst="chevron">
            <a:avLst>
              <a:gd name="adj" fmla="val 30287"/>
            </a:avLst>
          </a:prstGeom>
          <a:solidFill>
            <a:srgbClr val="F77C0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algn="ctr"/>
            <a:r>
              <a:rPr lang="en-US" sz="1400" b="1" dirty="0">
                <a:solidFill>
                  <a:schemeClr val="bg1"/>
                </a:solidFill>
                <a:latin typeface="Arial" pitchFamily="34" charset="0"/>
              </a:rPr>
              <a:t>Mastery</a:t>
            </a:r>
          </a:p>
        </p:txBody>
      </p:sp>
    </p:spTree>
    <p:extLst>
      <p:ext uri="{BB962C8B-B14F-4D97-AF65-F5344CB8AC3E}">
        <p14:creationId xmlns:p14="http://schemas.microsoft.com/office/powerpoint/2010/main" val="1469913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D776B-15D4-47A4-BEC0-2D422842FE14}"/>
              </a:ext>
            </a:extLst>
          </p:cNvPr>
          <p:cNvSpPr>
            <a:spLocks noGrp="1"/>
          </p:cNvSpPr>
          <p:nvPr>
            <p:ph type="title"/>
          </p:nvPr>
        </p:nvSpPr>
        <p:spPr/>
        <p:txBody>
          <a:bodyPr/>
          <a:lstStyle/>
          <a:p>
            <a:r>
              <a:rPr lang="en-US" dirty="0"/>
              <a:t>Cost of Each Certification</a:t>
            </a:r>
          </a:p>
        </p:txBody>
      </p:sp>
      <p:sp>
        <p:nvSpPr>
          <p:cNvPr id="5" name="Arrow: Chevron 87">
            <a:extLst>
              <a:ext uri="{FF2B5EF4-FFF2-40B4-BE49-F238E27FC236}">
                <a16:creationId xmlns:a16="http://schemas.microsoft.com/office/drawing/2014/main" id="{F9631828-1BC9-49D1-9528-DB8AF6FD35B7}"/>
              </a:ext>
            </a:extLst>
          </p:cNvPr>
          <p:cNvSpPr/>
          <p:nvPr/>
        </p:nvSpPr>
        <p:spPr>
          <a:xfrm>
            <a:off x="770822" y="968861"/>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6" name="Arrow: Chevron 110">
            <a:extLst>
              <a:ext uri="{FF2B5EF4-FFF2-40B4-BE49-F238E27FC236}">
                <a16:creationId xmlns:a16="http://schemas.microsoft.com/office/drawing/2014/main" id="{ADBFCEA7-3A9A-4AAA-8878-CF89F64DE5A7}"/>
              </a:ext>
            </a:extLst>
          </p:cNvPr>
          <p:cNvSpPr/>
          <p:nvPr/>
        </p:nvSpPr>
        <p:spPr>
          <a:xfrm>
            <a:off x="3163823" y="968861"/>
            <a:ext cx="4086721"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7" name="Arrow: Chevron 149">
            <a:extLst>
              <a:ext uri="{FF2B5EF4-FFF2-40B4-BE49-F238E27FC236}">
                <a16:creationId xmlns:a16="http://schemas.microsoft.com/office/drawing/2014/main" id="{D8F40C55-8E38-412E-AEA6-874FFB9A8198}"/>
              </a:ext>
            </a:extLst>
          </p:cNvPr>
          <p:cNvSpPr/>
          <p:nvPr/>
        </p:nvSpPr>
        <p:spPr>
          <a:xfrm>
            <a:off x="7905543" y="968861"/>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8" name="Rectangle 7">
            <a:extLst>
              <a:ext uri="{FF2B5EF4-FFF2-40B4-BE49-F238E27FC236}">
                <a16:creationId xmlns:a16="http://schemas.microsoft.com/office/drawing/2014/main" id="{C0AA5A90-C9A3-4CD3-BB5F-D29E5F468B2A}"/>
              </a:ext>
            </a:extLst>
          </p:cNvPr>
          <p:cNvSpPr/>
          <p:nvPr/>
        </p:nvSpPr>
        <p:spPr>
          <a:xfrm>
            <a:off x="3191023" y="1543893"/>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9" name="Title 2">
            <a:extLst>
              <a:ext uri="{FF2B5EF4-FFF2-40B4-BE49-F238E27FC236}">
                <a16:creationId xmlns:a16="http://schemas.microsoft.com/office/drawing/2014/main" id="{E9342B02-E557-45E2-BB3F-4BC80889EF62}"/>
              </a:ext>
            </a:extLst>
          </p:cNvPr>
          <p:cNvSpPr txBox="1">
            <a:spLocks/>
          </p:cNvSpPr>
          <p:nvPr/>
        </p:nvSpPr>
        <p:spPr>
          <a:xfrm>
            <a:off x="3218184" y="2230832"/>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Practitioner</a:t>
            </a:r>
          </a:p>
          <a:p>
            <a:pPr algn="ctr">
              <a:defRPr/>
            </a:pPr>
            <a:r>
              <a:rPr lang="en-US" sz="1600" b="1" dirty="0">
                <a:solidFill>
                  <a:srgbClr val="5C5C5C"/>
                </a:solidFill>
              </a:rPr>
              <a:t>Certificate</a:t>
            </a:r>
          </a:p>
        </p:txBody>
      </p:sp>
      <p:pic>
        <p:nvPicPr>
          <p:cNvPr id="10" name="Picture 9">
            <a:extLst>
              <a:ext uri="{FF2B5EF4-FFF2-40B4-BE49-F238E27FC236}">
                <a16:creationId xmlns:a16="http://schemas.microsoft.com/office/drawing/2014/main" id="{DF55639D-A366-4119-AB9D-09399AD00FA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46365" y="1866814"/>
            <a:ext cx="1182176" cy="288334"/>
          </a:xfrm>
          <a:prstGeom prst="rect">
            <a:avLst/>
          </a:prstGeom>
        </p:spPr>
      </p:pic>
      <p:grpSp>
        <p:nvGrpSpPr>
          <p:cNvPr id="11" name="Group 10">
            <a:extLst>
              <a:ext uri="{FF2B5EF4-FFF2-40B4-BE49-F238E27FC236}">
                <a16:creationId xmlns:a16="http://schemas.microsoft.com/office/drawing/2014/main" id="{89E680B1-F850-4754-8C34-D9BF77400D42}"/>
              </a:ext>
            </a:extLst>
          </p:cNvPr>
          <p:cNvGrpSpPr/>
          <p:nvPr/>
        </p:nvGrpSpPr>
        <p:grpSpPr>
          <a:xfrm>
            <a:off x="5297861" y="1543893"/>
            <a:ext cx="1709928" cy="1691640"/>
            <a:chOff x="4798562" y="1985046"/>
            <a:chExt cx="1709928" cy="1691640"/>
          </a:xfrm>
        </p:grpSpPr>
        <p:sp>
          <p:nvSpPr>
            <p:cNvPr id="12" name="Rectangle 11">
              <a:extLst>
                <a:ext uri="{FF2B5EF4-FFF2-40B4-BE49-F238E27FC236}">
                  <a16:creationId xmlns:a16="http://schemas.microsoft.com/office/drawing/2014/main" id="{ECECD966-77AB-44AE-A91C-E6A20EE25DFF}"/>
                </a:ext>
              </a:extLst>
            </p:cNvPr>
            <p:cNvSpPr/>
            <p:nvPr/>
          </p:nvSpPr>
          <p:spPr>
            <a:xfrm>
              <a:off x="4798562"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3" name="Picture 12">
              <a:extLst>
                <a:ext uri="{FF2B5EF4-FFF2-40B4-BE49-F238E27FC236}">
                  <a16:creationId xmlns:a16="http://schemas.microsoft.com/office/drawing/2014/main" id="{AC4FAE57-3EE3-412F-B28F-FA5119AF5895}"/>
                </a:ext>
              </a:extLst>
            </p:cNvPr>
            <p:cNvPicPr>
              <a:picLocks noChangeAspect="1"/>
            </p:cNvPicPr>
            <p:nvPr/>
          </p:nvPicPr>
          <p:blipFill>
            <a:blip r:embed="rId3"/>
            <a:stretch>
              <a:fillRect/>
            </a:stretch>
          </p:blipFill>
          <p:spPr>
            <a:xfrm>
              <a:off x="4863303" y="2264787"/>
              <a:ext cx="1580446" cy="657373"/>
            </a:xfrm>
            <a:prstGeom prst="rect">
              <a:avLst/>
            </a:prstGeom>
            <a:solidFill>
              <a:schemeClr val="bg1"/>
            </a:solidFill>
          </p:spPr>
        </p:pic>
        <p:sp>
          <p:nvSpPr>
            <p:cNvPr id="14" name="Title 2">
              <a:extLst>
                <a:ext uri="{FF2B5EF4-FFF2-40B4-BE49-F238E27FC236}">
                  <a16:creationId xmlns:a16="http://schemas.microsoft.com/office/drawing/2014/main" id="{BA46D8B2-5238-491C-8E08-BECDF274EBBC}"/>
                </a:ext>
              </a:extLst>
            </p:cNvPr>
            <p:cNvSpPr txBox="1">
              <a:spLocks/>
            </p:cNvSpPr>
            <p:nvPr/>
          </p:nvSpPr>
          <p:spPr>
            <a:xfrm>
              <a:off x="5254374" y="260417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latin typeface="+mn-lt"/>
                </a:rPr>
                <a:t>CERTIFIED DEAL</a:t>
              </a:r>
              <a:endParaRPr lang="en-US" sz="1600" b="1" dirty="0">
                <a:solidFill>
                  <a:srgbClr val="5C5C5C"/>
                </a:solidFill>
                <a:latin typeface="+mn-lt"/>
              </a:endParaRPr>
            </a:p>
            <a:p>
              <a:pPr algn="ctr">
                <a:lnSpc>
                  <a:spcPct val="80000"/>
                </a:lnSpc>
                <a:defRPr/>
              </a:pPr>
              <a:r>
                <a:rPr lang="en-US" sz="1600" b="1" dirty="0">
                  <a:solidFill>
                    <a:srgbClr val="5C5C5C"/>
                  </a:solidFill>
                </a:rPr>
                <a:t>ARCHITECT</a:t>
              </a:r>
            </a:p>
          </p:txBody>
        </p:sp>
      </p:grpSp>
      <p:grpSp>
        <p:nvGrpSpPr>
          <p:cNvPr id="15" name="Group 14">
            <a:extLst>
              <a:ext uri="{FF2B5EF4-FFF2-40B4-BE49-F238E27FC236}">
                <a16:creationId xmlns:a16="http://schemas.microsoft.com/office/drawing/2014/main" id="{DA104DC5-A7F1-47A3-A6C7-8079EB37441E}"/>
              </a:ext>
            </a:extLst>
          </p:cNvPr>
          <p:cNvGrpSpPr/>
          <p:nvPr/>
        </p:nvGrpSpPr>
        <p:grpSpPr>
          <a:xfrm>
            <a:off x="9740748" y="1543893"/>
            <a:ext cx="1709928" cy="1691640"/>
            <a:chOff x="8635938" y="1985046"/>
            <a:chExt cx="1709928" cy="1691640"/>
          </a:xfrm>
        </p:grpSpPr>
        <p:sp>
          <p:nvSpPr>
            <p:cNvPr id="16" name="Rectangle 15">
              <a:extLst>
                <a:ext uri="{FF2B5EF4-FFF2-40B4-BE49-F238E27FC236}">
                  <a16:creationId xmlns:a16="http://schemas.microsoft.com/office/drawing/2014/main" id="{F8F1118E-EFB4-4529-84E2-6163C3959B87}"/>
                </a:ext>
              </a:extLst>
            </p:cNvPr>
            <p:cNvSpPr/>
            <p:nvPr/>
          </p:nvSpPr>
          <p:spPr>
            <a:xfrm>
              <a:off x="8635938"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7" name="Picture 16">
              <a:extLst>
                <a:ext uri="{FF2B5EF4-FFF2-40B4-BE49-F238E27FC236}">
                  <a16:creationId xmlns:a16="http://schemas.microsoft.com/office/drawing/2014/main" id="{D7A167DE-77A3-413D-8524-F7A869A80594}"/>
                </a:ext>
              </a:extLst>
            </p:cNvPr>
            <p:cNvPicPr>
              <a:picLocks noChangeAspect="1"/>
            </p:cNvPicPr>
            <p:nvPr/>
          </p:nvPicPr>
          <p:blipFill>
            <a:blip r:embed="rId3"/>
            <a:stretch>
              <a:fillRect/>
            </a:stretch>
          </p:blipFill>
          <p:spPr>
            <a:xfrm>
              <a:off x="8700679" y="2283837"/>
              <a:ext cx="1580446" cy="657373"/>
            </a:xfrm>
            <a:prstGeom prst="rect">
              <a:avLst/>
            </a:prstGeom>
            <a:solidFill>
              <a:schemeClr val="bg1"/>
            </a:solidFill>
          </p:spPr>
        </p:pic>
        <p:sp>
          <p:nvSpPr>
            <p:cNvPr id="18" name="Title 2">
              <a:extLst>
                <a:ext uri="{FF2B5EF4-FFF2-40B4-BE49-F238E27FC236}">
                  <a16:creationId xmlns:a16="http://schemas.microsoft.com/office/drawing/2014/main" id="{F8EBB85F-1B18-4CAE-8925-68980EA0071F}"/>
                </a:ext>
              </a:extLst>
            </p:cNvPr>
            <p:cNvSpPr txBox="1">
              <a:spLocks/>
            </p:cNvSpPr>
            <p:nvPr/>
          </p:nvSpPr>
          <p:spPr>
            <a:xfrm>
              <a:off x="9092405" y="262322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rgbClr val="5C5C5C"/>
                  </a:solidFill>
                </a:rPr>
                <a:t>FACULTY</a:t>
              </a:r>
            </a:p>
          </p:txBody>
        </p:sp>
      </p:grpSp>
      <p:sp>
        <p:nvSpPr>
          <p:cNvPr id="19" name="Rectangle 18">
            <a:extLst>
              <a:ext uri="{FF2B5EF4-FFF2-40B4-BE49-F238E27FC236}">
                <a16:creationId xmlns:a16="http://schemas.microsoft.com/office/drawing/2014/main" id="{02207FE2-ECAA-48BA-8E55-ED5693E8FB0D}"/>
              </a:ext>
            </a:extLst>
          </p:cNvPr>
          <p:cNvSpPr/>
          <p:nvPr/>
        </p:nvSpPr>
        <p:spPr>
          <a:xfrm>
            <a:off x="791003" y="1543893"/>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pic>
        <p:nvPicPr>
          <p:cNvPr id="20" name="Picture 19">
            <a:extLst>
              <a:ext uri="{FF2B5EF4-FFF2-40B4-BE49-F238E27FC236}">
                <a16:creationId xmlns:a16="http://schemas.microsoft.com/office/drawing/2014/main" id="{16C16733-9FE5-4C29-8317-1D6855D6EF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6345" y="1866814"/>
            <a:ext cx="1182176" cy="288334"/>
          </a:xfrm>
          <a:prstGeom prst="rect">
            <a:avLst/>
          </a:prstGeom>
        </p:spPr>
      </p:pic>
      <p:sp>
        <p:nvSpPr>
          <p:cNvPr id="21" name="Title 2">
            <a:extLst>
              <a:ext uri="{FF2B5EF4-FFF2-40B4-BE49-F238E27FC236}">
                <a16:creationId xmlns:a16="http://schemas.microsoft.com/office/drawing/2014/main" id="{DE7BF083-11AD-47FE-821C-FCA80C640D10}"/>
              </a:ext>
            </a:extLst>
          </p:cNvPr>
          <p:cNvSpPr txBox="1">
            <a:spLocks/>
          </p:cNvSpPr>
          <p:nvPr/>
        </p:nvSpPr>
        <p:spPr>
          <a:xfrm>
            <a:off x="807531" y="2230832"/>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Foundation</a:t>
            </a:r>
          </a:p>
          <a:p>
            <a:pPr algn="ctr">
              <a:defRPr/>
            </a:pPr>
            <a:r>
              <a:rPr lang="en-US" sz="1600" b="1" dirty="0">
                <a:solidFill>
                  <a:srgbClr val="5C5C5C"/>
                </a:solidFill>
              </a:rPr>
              <a:t>Certificate</a:t>
            </a:r>
          </a:p>
        </p:txBody>
      </p:sp>
      <p:sp>
        <p:nvSpPr>
          <p:cNvPr id="22" name="Rectangle 21">
            <a:extLst>
              <a:ext uri="{FF2B5EF4-FFF2-40B4-BE49-F238E27FC236}">
                <a16:creationId xmlns:a16="http://schemas.microsoft.com/office/drawing/2014/main" id="{54926DC0-3E3D-48E9-BF26-F6246F841BB2}"/>
              </a:ext>
            </a:extLst>
          </p:cNvPr>
          <p:cNvSpPr/>
          <p:nvPr/>
        </p:nvSpPr>
        <p:spPr>
          <a:xfrm>
            <a:off x="7916559" y="1543893"/>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3" name="Title 2">
            <a:extLst>
              <a:ext uri="{FF2B5EF4-FFF2-40B4-BE49-F238E27FC236}">
                <a16:creationId xmlns:a16="http://schemas.microsoft.com/office/drawing/2014/main" id="{BC3FF7F9-B1DB-4B95-9826-A11DD59E1DDE}"/>
              </a:ext>
            </a:extLst>
          </p:cNvPr>
          <p:cNvSpPr txBox="1">
            <a:spLocks/>
          </p:cNvSpPr>
          <p:nvPr/>
        </p:nvSpPr>
        <p:spPr>
          <a:xfrm>
            <a:off x="8280643" y="2159396"/>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tx1"/>
                </a:solidFill>
              </a:rPr>
              <a:t>CDA COACH</a:t>
            </a:r>
          </a:p>
        </p:txBody>
      </p:sp>
      <p:pic>
        <p:nvPicPr>
          <p:cNvPr id="24" name="Picture 23">
            <a:extLst>
              <a:ext uri="{FF2B5EF4-FFF2-40B4-BE49-F238E27FC236}">
                <a16:creationId xmlns:a16="http://schemas.microsoft.com/office/drawing/2014/main" id="{09912676-7941-4B15-8C49-CF7DEA13982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68622" y="1861059"/>
            <a:ext cx="1207008" cy="325213"/>
          </a:xfrm>
          <a:prstGeom prst="rect">
            <a:avLst/>
          </a:prstGeom>
        </p:spPr>
      </p:pic>
      <p:pic>
        <p:nvPicPr>
          <p:cNvPr id="25" name="Picture 24">
            <a:extLst>
              <a:ext uri="{FF2B5EF4-FFF2-40B4-BE49-F238E27FC236}">
                <a16:creationId xmlns:a16="http://schemas.microsoft.com/office/drawing/2014/main" id="{89FCCC87-FDCE-48AE-B53F-DB6C06DF39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7240"/>
          <a:stretch/>
        </p:blipFill>
        <p:spPr>
          <a:xfrm>
            <a:off x="7988884" y="1835064"/>
            <a:ext cx="359707" cy="657373"/>
          </a:xfrm>
          <a:prstGeom prst="rect">
            <a:avLst/>
          </a:prstGeom>
          <a:solidFill>
            <a:schemeClr val="bg1"/>
          </a:solidFill>
        </p:spPr>
      </p:pic>
      <p:sp>
        <p:nvSpPr>
          <p:cNvPr id="27" name="TextBox 26">
            <a:extLst>
              <a:ext uri="{FF2B5EF4-FFF2-40B4-BE49-F238E27FC236}">
                <a16:creationId xmlns:a16="http://schemas.microsoft.com/office/drawing/2014/main" id="{A0A205B7-2DED-4FF0-8A56-684AF3C896C2}"/>
              </a:ext>
            </a:extLst>
          </p:cNvPr>
          <p:cNvSpPr txBox="1"/>
          <p:nvPr/>
        </p:nvSpPr>
        <p:spPr>
          <a:xfrm>
            <a:off x="1311061" y="3244299"/>
            <a:ext cx="652743" cy="369332"/>
          </a:xfrm>
          <a:prstGeom prst="rect">
            <a:avLst/>
          </a:prstGeom>
          <a:noFill/>
        </p:spPr>
        <p:txBody>
          <a:bodyPr wrap="none" rtlCol="0">
            <a:spAutoFit/>
          </a:bodyPr>
          <a:lstStyle/>
          <a:p>
            <a:r>
              <a:rPr lang="en-US" b="1" dirty="0"/>
              <a:t>$475</a:t>
            </a:r>
          </a:p>
        </p:txBody>
      </p:sp>
      <p:sp>
        <p:nvSpPr>
          <p:cNvPr id="28" name="TextBox 27">
            <a:extLst>
              <a:ext uri="{FF2B5EF4-FFF2-40B4-BE49-F238E27FC236}">
                <a16:creationId xmlns:a16="http://schemas.microsoft.com/office/drawing/2014/main" id="{8447658D-A100-4DBF-ABD3-329EEE76CD8F}"/>
              </a:ext>
            </a:extLst>
          </p:cNvPr>
          <p:cNvSpPr txBox="1"/>
          <p:nvPr/>
        </p:nvSpPr>
        <p:spPr>
          <a:xfrm>
            <a:off x="3191023" y="3271031"/>
            <a:ext cx="1704032" cy="1200329"/>
          </a:xfrm>
          <a:prstGeom prst="rect">
            <a:avLst/>
          </a:prstGeom>
          <a:noFill/>
        </p:spPr>
        <p:txBody>
          <a:bodyPr wrap="square" rtlCol="0">
            <a:spAutoFit/>
          </a:bodyPr>
          <a:lstStyle/>
          <a:p>
            <a:pPr algn="ctr"/>
            <a:r>
              <a:rPr lang="en-US" b="1"/>
              <a:t>$7000</a:t>
            </a:r>
            <a:endParaRPr lang="en-US" b="1" dirty="0"/>
          </a:p>
          <a:p>
            <a:pPr algn="ctr"/>
            <a:r>
              <a:rPr lang="en-US" dirty="0"/>
              <a:t>Group Rates begin with two or more people</a:t>
            </a:r>
          </a:p>
        </p:txBody>
      </p:sp>
      <p:sp>
        <p:nvSpPr>
          <p:cNvPr id="29" name="TextBox 28">
            <a:extLst>
              <a:ext uri="{FF2B5EF4-FFF2-40B4-BE49-F238E27FC236}">
                <a16:creationId xmlns:a16="http://schemas.microsoft.com/office/drawing/2014/main" id="{4F55E681-9D4A-491D-A31F-684515984457}"/>
              </a:ext>
            </a:extLst>
          </p:cNvPr>
          <p:cNvSpPr txBox="1"/>
          <p:nvPr/>
        </p:nvSpPr>
        <p:spPr>
          <a:xfrm>
            <a:off x="5297861" y="3271030"/>
            <a:ext cx="1704032" cy="2816156"/>
          </a:xfrm>
          <a:prstGeom prst="rect">
            <a:avLst/>
          </a:prstGeom>
          <a:noFill/>
        </p:spPr>
        <p:txBody>
          <a:bodyPr wrap="square" rtlCol="0">
            <a:spAutoFit/>
          </a:bodyPr>
          <a:lstStyle/>
          <a:p>
            <a:pPr algn="ctr"/>
            <a:r>
              <a:rPr lang="en-US" b="1" dirty="0"/>
              <a:t>$17,750</a:t>
            </a:r>
          </a:p>
          <a:p>
            <a:pPr algn="ctr">
              <a:spcAft>
                <a:spcPts val="600"/>
              </a:spcAft>
            </a:pPr>
            <a:r>
              <a:rPr lang="en-US" dirty="0"/>
              <a:t>For one person</a:t>
            </a:r>
          </a:p>
          <a:p>
            <a:pPr algn="ctr">
              <a:spcAft>
                <a:spcPts val="600"/>
              </a:spcAft>
            </a:pPr>
            <a:r>
              <a:rPr lang="en-US" dirty="0"/>
              <a:t>Group Rates begin with two or more people</a:t>
            </a:r>
          </a:p>
          <a:p>
            <a:pPr algn="ctr">
              <a:spcAft>
                <a:spcPts val="600"/>
              </a:spcAft>
            </a:pPr>
            <a:r>
              <a:rPr lang="en-US" dirty="0"/>
              <a:t>A Four Person Deal Team would be </a:t>
            </a:r>
            <a:r>
              <a:rPr lang="en-US" b="1" dirty="0"/>
              <a:t>$10,175 </a:t>
            </a:r>
            <a:r>
              <a:rPr lang="en-US" dirty="0"/>
              <a:t>each</a:t>
            </a:r>
          </a:p>
        </p:txBody>
      </p:sp>
      <p:sp>
        <p:nvSpPr>
          <p:cNvPr id="30" name="TextBox 29">
            <a:extLst>
              <a:ext uri="{FF2B5EF4-FFF2-40B4-BE49-F238E27FC236}">
                <a16:creationId xmlns:a16="http://schemas.microsoft.com/office/drawing/2014/main" id="{7709FB5A-DF85-4858-9BAF-4954D75F7B89}"/>
              </a:ext>
            </a:extLst>
          </p:cNvPr>
          <p:cNvSpPr txBox="1"/>
          <p:nvPr/>
        </p:nvSpPr>
        <p:spPr>
          <a:xfrm>
            <a:off x="7923131" y="3271031"/>
            <a:ext cx="1704032" cy="2462213"/>
          </a:xfrm>
          <a:prstGeom prst="rect">
            <a:avLst/>
          </a:prstGeom>
          <a:noFill/>
        </p:spPr>
        <p:txBody>
          <a:bodyPr wrap="square" rtlCol="0">
            <a:spAutoFit/>
          </a:bodyPr>
          <a:lstStyle/>
          <a:p>
            <a:pPr algn="ctr">
              <a:spcAft>
                <a:spcPts val="600"/>
              </a:spcAft>
            </a:pPr>
            <a:r>
              <a:rPr lang="en-US" dirty="0"/>
              <a:t>Annual Fees</a:t>
            </a:r>
          </a:p>
          <a:p>
            <a:pPr algn="ctr">
              <a:spcAft>
                <a:spcPts val="600"/>
              </a:spcAft>
            </a:pPr>
            <a:r>
              <a:rPr lang="en-US" b="1" dirty="0"/>
              <a:t>$150 </a:t>
            </a:r>
            <a:r>
              <a:rPr lang="en-US" dirty="0"/>
              <a:t>per individual for Continuing Education</a:t>
            </a:r>
          </a:p>
          <a:p>
            <a:pPr algn="ctr">
              <a:spcAft>
                <a:spcPts val="600"/>
              </a:spcAft>
            </a:pPr>
            <a:r>
              <a:rPr lang="en-US" b="1" dirty="0"/>
              <a:t>$500 </a:t>
            </a:r>
            <a:r>
              <a:rPr lang="en-US" dirty="0"/>
              <a:t>one-time time fee for Certification</a:t>
            </a:r>
          </a:p>
        </p:txBody>
      </p:sp>
      <p:sp>
        <p:nvSpPr>
          <p:cNvPr id="2" name="Right Brace 1">
            <a:extLst>
              <a:ext uri="{FF2B5EF4-FFF2-40B4-BE49-F238E27FC236}">
                <a16:creationId xmlns:a16="http://schemas.microsoft.com/office/drawing/2014/main" id="{8858EE11-6512-4B4E-B940-1CA2F067D6D5}"/>
              </a:ext>
            </a:extLst>
          </p:cNvPr>
          <p:cNvSpPr/>
          <p:nvPr/>
        </p:nvSpPr>
        <p:spPr>
          <a:xfrm>
            <a:off x="4904514" y="3362039"/>
            <a:ext cx="328789" cy="1025236"/>
          </a:xfrm>
          <a:prstGeom prst="rightBrace">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ight Brace 30">
            <a:extLst>
              <a:ext uri="{FF2B5EF4-FFF2-40B4-BE49-F238E27FC236}">
                <a16:creationId xmlns:a16="http://schemas.microsoft.com/office/drawing/2014/main" id="{3F9C657E-942B-498F-B87E-FBD913A0DC36}"/>
              </a:ext>
            </a:extLst>
          </p:cNvPr>
          <p:cNvSpPr/>
          <p:nvPr/>
        </p:nvSpPr>
        <p:spPr>
          <a:xfrm>
            <a:off x="2498438" y="3366660"/>
            <a:ext cx="328789" cy="1025236"/>
          </a:xfrm>
          <a:prstGeom prst="rightBrace">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43E8B8F6-C68B-4620-8CC5-69DB614070F3}"/>
              </a:ext>
            </a:extLst>
          </p:cNvPr>
          <p:cNvSpPr txBox="1"/>
          <p:nvPr/>
        </p:nvSpPr>
        <p:spPr>
          <a:xfrm>
            <a:off x="807531" y="4615984"/>
            <a:ext cx="4334313" cy="1615827"/>
          </a:xfrm>
          <a:prstGeom prst="rect">
            <a:avLst/>
          </a:prstGeom>
          <a:noFill/>
        </p:spPr>
        <p:txBody>
          <a:bodyPr wrap="square" rtlCol="0">
            <a:spAutoFit/>
          </a:bodyPr>
          <a:lstStyle/>
          <a:p>
            <a:pPr algn="ctr">
              <a:spcAft>
                <a:spcPts val="600"/>
              </a:spcAft>
            </a:pPr>
            <a:r>
              <a:rPr lang="en-US" sz="2000" b="1" dirty="0">
                <a:solidFill>
                  <a:schemeClr val="accent1"/>
                </a:solidFill>
                <a:latin typeface="Calibri" panose="020F0502020204030204" pitchFamily="34" charset="0"/>
                <a:ea typeface="Times New Roman" panose="02020603050405020304" pitchFamily="18" charset="0"/>
              </a:rPr>
              <a:t>T</a:t>
            </a:r>
            <a:r>
              <a:rPr lang="en-US" sz="2000" b="1" dirty="0">
                <a:solidFill>
                  <a:schemeClr val="accent1"/>
                </a:solidFill>
                <a:effectLst/>
                <a:latin typeface="Calibri" panose="020F0502020204030204" pitchFamily="34" charset="0"/>
                <a:ea typeface="Times New Roman" panose="02020603050405020304" pitchFamily="18" charset="0"/>
              </a:rPr>
              <a:t>he costs shown for each level includes the cost of the previous level</a:t>
            </a:r>
            <a:endParaRPr lang="en-US" sz="2000" b="1" dirty="0">
              <a:solidFill>
                <a:schemeClr val="accent1"/>
              </a:solidFill>
              <a:latin typeface="Calibri" panose="020F0502020204030204" pitchFamily="34" charset="0"/>
            </a:endParaRPr>
          </a:p>
          <a:p>
            <a:pPr algn="ctr">
              <a:spcAft>
                <a:spcPts val="600"/>
              </a:spcAft>
            </a:pPr>
            <a:r>
              <a:rPr lang="en-US" dirty="0">
                <a:solidFill>
                  <a:schemeClr val="accent1"/>
                </a:solidFill>
                <a:latin typeface="Calibri" panose="020F0502020204030204" pitchFamily="34" charset="0"/>
              </a:rPr>
              <a:t>The total cost to receive the Foundation, Practitioner and Certified Deal Architect Certifications for one individual is $17,750</a:t>
            </a:r>
            <a:endParaRPr lang="en-US" dirty="0">
              <a:solidFill>
                <a:schemeClr val="accent1"/>
              </a:solidFill>
            </a:endParaRPr>
          </a:p>
        </p:txBody>
      </p:sp>
    </p:spTree>
    <p:extLst>
      <p:ext uri="{BB962C8B-B14F-4D97-AF65-F5344CB8AC3E}">
        <p14:creationId xmlns:p14="http://schemas.microsoft.com/office/powerpoint/2010/main" val="2333803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26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4C7244-0B9C-453E-9FFD-E0B4A46FBBF1}"/>
              </a:ext>
            </a:extLst>
          </p:cNvPr>
          <p:cNvSpPr>
            <a:spLocks noGrp="1"/>
          </p:cNvSpPr>
          <p:nvPr>
            <p:ph idx="1"/>
          </p:nvPr>
        </p:nvSpPr>
        <p:spPr>
          <a:xfrm>
            <a:off x="628021" y="754504"/>
            <a:ext cx="10189372" cy="4985561"/>
          </a:xfrm>
        </p:spPr>
        <p:txBody>
          <a:bodyPr>
            <a:noAutofit/>
          </a:bodyPr>
          <a:lstStyle/>
          <a:p>
            <a:pPr marL="0" indent="0">
              <a:buNone/>
            </a:pPr>
            <a:r>
              <a:rPr lang="en-US" sz="2400" dirty="0"/>
              <a:t>The Certified Deal Architect program is very similar to a Six Sigma Black Belt and other certification programs, consisting of five levels of certification.</a:t>
            </a:r>
          </a:p>
        </p:txBody>
      </p:sp>
      <p:sp>
        <p:nvSpPr>
          <p:cNvPr id="3" name="Title 2"/>
          <p:cNvSpPr>
            <a:spLocks noGrp="1"/>
          </p:cNvSpPr>
          <p:nvPr>
            <p:ph type="title"/>
          </p:nvPr>
        </p:nvSpPr>
        <p:spPr/>
        <p:txBody>
          <a:bodyPr/>
          <a:lstStyle/>
          <a:p>
            <a:r>
              <a:rPr lang="en-US" dirty="0"/>
              <a:t>How the Program Works</a:t>
            </a:r>
          </a:p>
        </p:txBody>
      </p:sp>
      <p:sp>
        <p:nvSpPr>
          <p:cNvPr id="8" name="Arrow: Chevron 87">
            <a:extLst>
              <a:ext uri="{FF2B5EF4-FFF2-40B4-BE49-F238E27FC236}">
                <a16:creationId xmlns:a16="http://schemas.microsoft.com/office/drawing/2014/main" id="{B5A88BD7-C941-AF40-8876-AEA5744B2B7C}"/>
              </a:ext>
            </a:extLst>
          </p:cNvPr>
          <p:cNvSpPr/>
          <p:nvPr/>
        </p:nvSpPr>
        <p:spPr>
          <a:xfrm>
            <a:off x="2156275" y="1772422"/>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9" name="Arrow: Chevron 110">
            <a:extLst>
              <a:ext uri="{FF2B5EF4-FFF2-40B4-BE49-F238E27FC236}">
                <a16:creationId xmlns:a16="http://schemas.microsoft.com/office/drawing/2014/main" id="{7B0073D7-DF98-F64F-BC4D-7E2895A76599}"/>
              </a:ext>
            </a:extLst>
          </p:cNvPr>
          <p:cNvSpPr/>
          <p:nvPr/>
        </p:nvSpPr>
        <p:spPr>
          <a:xfrm>
            <a:off x="4161350" y="1772422"/>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10" name="Arrow: Chevron 149">
            <a:extLst>
              <a:ext uri="{FF2B5EF4-FFF2-40B4-BE49-F238E27FC236}">
                <a16:creationId xmlns:a16="http://schemas.microsoft.com/office/drawing/2014/main" id="{9AD25E84-5C52-A848-9532-3911C2697A6E}"/>
              </a:ext>
            </a:extLst>
          </p:cNvPr>
          <p:cNvSpPr/>
          <p:nvPr/>
        </p:nvSpPr>
        <p:spPr>
          <a:xfrm>
            <a:off x="7970207" y="1772422"/>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11" name="Rectangle 10">
            <a:extLst>
              <a:ext uri="{FF2B5EF4-FFF2-40B4-BE49-F238E27FC236}">
                <a16:creationId xmlns:a16="http://schemas.microsoft.com/office/drawing/2014/main" id="{5213C247-591C-B54A-8162-B91522869E7F}"/>
              </a:ext>
            </a:extLst>
          </p:cNvPr>
          <p:cNvSpPr/>
          <p:nvPr/>
        </p:nvSpPr>
        <p:spPr>
          <a:xfrm>
            <a:off x="4170075" y="2347454"/>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 name="Title 2">
            <a:extLst>
              <a:ext uri="{FF2B5EF4-FFF2-40B4-BE49-F238E27FC236}">
                <a16:creationId xmlns:a16="http://schemas.microsoft.com/office/drawing/2014/main" id="{6FA6B0E4-88F9-3745-BB09-AB1DED1640A6}"/>
              </a:ext>
            </a:extLst>
          </p:cNvPr>
          <p:cNvSpPr txBox="1">
            <a:spLocks/>
          </p:cNvSpPr>
          <p:nvPr/>
        </p:nvSpPr>
        <p:spPr>
          <a:xfrm>
            <a:off x="4197236" y="3034393"/>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Practitioner</a:t>
            </a:r>
          </a:p>
          <a:p>
            <a:pPr algn="ctr">
              <a:defRPr/>
            </a:pPr>
            <a:r>
              <a:rPr lang="en-US" sz="1600" b="1" dirty="0">
                <a:solidFill>
                  <a:srgbClr val="5C5C5C"/>
                </a:solidFill>
              </a:rPr>
              <a:t>Certificate</a:t>
            </a:r>
          </a:p>
        </p:txBody>
      </p:sp>
      <p:pic>
        <p:nvPicPr>
          <p:cNvPr id="13" name="Picture 12">
            <a:extLst>
              <a:ext uri="{FF2B5EF4-FFF2-40B4-BE49-F238E27FC236}">
                <a16:creationId xmlns:a16="http://schemas.microsoft.com/office/drawing/2014/main" id="{89D359F9-5B99-5740-AE4F-01125A01F8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25417" y="2670375"/>
            <a:ext cx="1182176" cy="288334"/>
          </a:xfrm>
          <a:prstGeom prst="rect">
            <a:avLst/>
          </a:prstGeom>
        </p:spPr>
      </p:pic>
      <p:grpSp>
        <p:nvGrpSpPr>
          <p:cNvPr id="14" name="Group 13">
            <a:extLst>
              <a:ext uri="{FF2B5EF4-FFF2-40B4-BE49-F238E27FC236}">
                <a16:creationId xmlns:a16="http://schemas.microsoft.com/office/drawing/2014/main" id="{CAA85ABB-2F58-BB4B-A404-E9E7B133A7D0}"/>
              </a:ext>
            </a:extLst>
          </p:cNvPr>
          <p:cNvGrpSpPr/>
          <p:nvPr/>
        </p:nvGrpSpPr>
        <p:grpSpPr>
          <a:xfrm>
            <a:off x="5999833" y="2347454"/>
            <a:ext cx="1709928" cy="1691640"/>
            <a:chOff x="4798562" y="1985046"/>
            <a:chExt cx="1709928" cy="1691640"/>
          </a:xfrm>
        </p:grpSpPr>
        <p:sp>
          <p:nvSpPr>
            <p:cNvPr id="15" name="Rectangle 14">
              <a:extLst>
                <a:ext uri="{FF2B5EF4-FFF2-40B4-BE49-F238E27FC236}">
                  <a16:creationId xmlns:a16="http://schemas.microsoft.com/office/drawing/2014/main" id="{58218E1A-A027-AD4B-A050-DDAF99A3EC8F}"/>
                </a:ext>
              </a:extLst>
            </p:cNvPr>
            <p:cNvSpPr/>
            <p:nvPr/>
          </p:nvSpPr>
          <p:spPr>
            <a:xfrm>
              <a:off x="4798562"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6" name="Picture 15">
              <a:extLst>
                <a:ext uri="{FF2B5EF4-FFF2-40B4-BE49-F238E27FC236}">
                  <a16:creationId xmlns:a16="http://schemas.microsoft.com/office/drawing/2014/main" id="{84356A4B-878B-2B4B-8748-F49C6A27219E}"/>
                </a:ext>
              </a:extLst>
            </p:cNvPr>
            <p:cNvPicPr>
              <a:picLocks noChangeAspect="1"/>
            </p:cNvPicPr>
            <p:nvPr/>
          </p:nvPicPr>
          <p:blipFill>
            <a:blip r:embed="rId4"/>
            <a:stretch>
              <a:fillRect/>
            </a:stretch>
          </p:blipFill>
          <p:spPr>
            <a:xfrm>
              <a:off x="4863303" y="2264787"/>
              <a:ext cx="1580446" cy="657373"/>
            </a:xfrm>
            <a:prstGeom prst="rect">
              <a:avLst/>
            </a:prstGeom>
            <a:solidFill>
              <a:schemeClr val="bg1"/>
            </a:solidFill>
          </p:spPr>
        </p:pic>
        <p:sp>
          <p:nvSpPr>
            <p:cNvPr id="17" name="Title 2">
              <a:extLst>
                <a:ext uri="{FF2B5EF4-FFF2-40B4-BE49-F238E27FC236}">
                  <a16:creationId xmlns:a16="http://schemas.microsoft.com/office/drawing/2014/main" id="{07D788D5-203F-6A4F-BB5B-A42AA7196AD1}"/>
                </a:ext>
              </a:extLst>
            </p:cNvPr>
            <p:cNvSpPr txBox="1">
              <a:spLocks/>
            </p:cNvSpPr>
            <p:nvPr/>
          </p:nvSpPr>
          <p:spPr>
            <a:xfrm>
              <a:off x="5254374" y="260417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latin typeface="+mn-lt"/>
                </a:rPr>
                <a:t>CERTIFIED DEAL</a:t>
              </a:r>
              <a:endParaRPr lang="en-US" sz="1600" b="1" dirty="0">
                <a:solidFill>
                  <a:srgbClr val="5C5C5C"/>
                </a:solidFill>
                <a:latin typeface="+mn-lt"/>
              </a:endParaRPr>
            </a:p>
            <a:p>
              <a:pPr algn="ctr">
                <a:lnSpc>
                  <a:spcPct val="80000"/>
                </a:lnSpc>
                <a:defRPr/>
              </a:pPr>
              <a:r>
                <a:rPr lang="en-US" sz="1600" b="1" dirty="0">
                  <a:solidFill>
                    <a:srgbClr val="5C5C5C"/>
                  </a:solidFill>
                </a:rPr>
                <a:t>ARCHITECT</a:t>
              </a:r>
            </a:p>
          </p:txBody>
        </p:sp>
      </p:grpSp>
      <p:grpSp>
        <p:nvGrpSpPr>
          <p:cNvPr id="19" name="Group 18">
            <a:extLst>
              <a:ext uri="{FF2B5EF4-FFF2-40B4-BE49-F238E27FC236}">
                <a16:creationId xmlns:a16="http://schemas.microsoft.com/office/drawing/2014/main" id="{CDE99D6C-5012-8842-BF03-93E60BE22401}"/>
              </a:ext>
            </a:extLst>
          </p:cNvPr>
          <p:cNvGrpSpPr/>
          <p:nvPr/>
        </p:nvGrpSpPr>
        <p:grpSpPr>
          <a:xfrm>
            <a:off x="9805412" y="2347454"/>
            <a:ext cx="1709928" cy="1691640"/>
            <a:chOff x="8635938" y="1985046"/>
            <a:chExt cx="1709928" cy="1691640"/>
          </a:xfrm>
        </p:grpSpPr>
        <p:sp>
          <p:nvSpPr>
            <p:cNvPr id="20" name="Rectangle 19">
              <a:extLst>
                <a:ext uri="{FF2B5EF4-FFF2-40B4-BE49-F238E27FC236}">
                  <a16:creationId xmlns:a16="http://schemas.microsoft.com/office/drawing/2014/main" id="{F4B60DC1-EBBB-CD4F-9A03-4BDA36E30CAB}"/>
                </a:ext>
              </a:extLst>
            </p:cNvPr>
            <p:cNvSpPr/>
            <p:nvPr/>
          </p:nvSpPr>
          <p:spPr>
            <a:xfrm>
              <a:off x="8635938"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21" name="Picture 20">
              <a:extLst>
                <a:ext uri="{FF2B5EF4-FFF2-40B4-BE49-F238E27FC236}">
                  <a16:creationId xmlns:a16="http://schemas.microsoft.com/office/drawing/2014/main" id="{3F5DC9E1-54BB-2A48-B5A2-DB970D9FF586}"/>
                </a:ext>
              </a:extLst>
            </p:cNvPr>
            <p:cNvPicPr>
              <a:picLocks noChangeAspect="1"/>
            </p:cNvPicPr>
            <p:nvPr/>
          </p:nvPicPr>
          <p:blipFill>
            <a:blip r:embed="rId4"/>
            <a:stretch>
              <a:fillRect/>
            </a:stretch>
          </p:blipFill>
          <p:spPr>
            <a:xfrm>
              <a:off x="8700679" y="2283837"/>
              <a:ext cx="1580446" cy="657373"/>
            </a:xfrm>
            <a:prstGeom prst="rect">
              <a:avLst/>
            </a:prstGeom>
            <a:solidFill>
              <a:schemeClr val="bg1"/>
            </a:solidFill>
          </p:spPr>
        </p:pic>
        <p:sp>
          <p:nvSpPr>
            <p:cNvPr id="22" name="Title 2">
              <a:extLst>
                <a:ext uri="{FF2B5EF4-FFF2-40B4-BE49-F238E27FC236}">
                  <a16:creationId xmlns:a16="http://schemas.microsoft.com/office/drawing/2014/main" id="{76C15F32-C5A0-EE43-8F5D-A2DB786E2BAF}"/>
                </a:ext>
              </a:extLst>
            </p:cNvPr>
            <p:cNvSpPr txBox="1">
              <a:spLocks/>
            </p:cNvSpPr>
            <p:nvPr/>
          </p:nvSpPr>
          <p:spPr>
            <a:xfrm>
              <a:off x="9092405" y="262322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rgbClr val="5C5C5C"/>
                  </a:solidFill>
                </a:rPr>
                <a:t>FACULTY</a:t>
              </a:r>
            </a:p>
          </p:txBody>
        </p:sp>
      </p:grpSp>
      <p:sp>
        <p:nvSpPr>
          <p:cNvPr id="23" name="Rectangle 22">
            <a:extLst>
              <a:ext uri="{FF2B5EF4-FFF2-40B4-BE49-F238E27FC236}">
                <a16:creationId xmlns:a16="http://schemas.microsoft.com/office/drawing/2014/main" id="{8DB8E733-B8C5-0741-BF48-3E70BD7A0845}"/>
              </a:ext>
            </a:extLst>
          </p:cNvPr>
          <p:cNvSpPr/>
          <p:nvPr/>
        </p:nvSpPr>
        <p:spPr>
          <a:xfrm>
            <a:off x="2176456" y="2347454"/>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24" name="Picture 23">
            <a:extLst>
              <a:ext uri="{FF2B5EF4-FFF2-40B4-BE49-F238E27FC236}">
                <a16:creationId xmlns:a16="http://schemas.microsoft.com/office/drawing/2014/main" id="{C09E210D-B561-A349-8302-8299D5EFCF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1798" y="2670375"/>
            <a:ext cx="1182176" cy="288334"/>
          </a:xfrm>
          <a:prstGeom prst="rect">
            <a:avLst/>
          </a:prstGeom>
        </p:spPr>
      </p:pic>
      <p:sp>
        <p:nvSpPr>
          <p:cNvPr id="25" name="Title 2">
            <a:extLst>
              <a:ext uri="{FF2B5EF4-FFF2-40B4-BE49-F238E27FC236}">
                <a16:creationId xmlns:a16="http://schemas.microsoft.com/office/drawing/2014/main" id="{E2D7903F-87BF-A643-A41C-6632750FB5B8}"/>
              </a:ext>
            </a:extLst>
          </p:cNvPr>
          <p:cNvSpPr txBox="1">
            <a:spLocks/>
          </p:cNvSpPr>
          <p:nvPr/>
        </p:nvSpPr>
        <p:spPr>
          <a:xfrm>
            <a:off x="2192984" y="3034393"/>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Foundation</a:t>
            </a:r>
          </a:p>
          <a:p>
            <a:pPr algn="ctr">
              <a:defRPr/>
            </a:pPr>
            <a:r>
              <a:rPr lang="en-US" sz="1600" b="1" dirty="0">
                <a:solidFill>
                  <a:srgbClr val="5C5C5C"/>
                </a:solidFill>
              </a:rPr>
              <a:t>Certificate</a:t>
            </a:r>
          </a:p>
        </p:txBody>
      </p:sp>
      <p:sp>
        <p:nvSpPr>
          <p:cNvPr id="26" name="Rectangle 25">
            <a:extLst>
              <a:ext uri="{FF2B5EF4-FFF2-40B4-BE49-F238E27FC236}">
                <a16:creationId xmlns:a16="http://schemas.microsoft.com/office/drawing/2014/main" id="{A3DFC84E-2273-1A4D-9D15-D04062B71C80}"/>
              </a:ext>
            </a:extLst>
          </p:cNvPr>
          <p:cNvSpPr/>
          <p:nvPr/>
        </p:nvSpPr>
        <p:spPr>
          <a:xfrm>
            <a:off x="7981223" y="2347454"/>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7" name="Title 2">
            <a:extLst>
              <a:ext uri="{FF2B5EF4-FFF2-40B4-BE49-F238E27FC236}">
                <a16:creationId xmlns:a16="http://schemas.microsoft.com/office/drawing/2014/main" id="{8525C2C2-7318-5D46-B441-4CAB5615683F}"/>
              </a:ext>
            </a:extLst>
          </p:cNvPr>
          <p:cNvSpPr txBox="1">
            <a:spLocks/>
          </p:cNvSpPr>
          <p:nvPr/>
        </p:nvSpPr>
        <p:spPr>
          <a:xfrm>
            <a:off x="8345307" y="2962957"/>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tx1"/>
                </a:solidFill>
              </a:rPr>
              <a:t>CDA COACH</a:t>
            </a:r>
          </a:p>
        </p:txBody>
      </p:sp>
      <p:pic>
        <p:nvPicPr>
          <p:cNvPr id="28" name="Picture 27">
            <a:extLst>
              <a:ext uri="{FF2B5EF4-FFF2-40B4-BE49-F238E27FC236}">
                <a16:creationId xmlns:a16="http://schemas.microsoft.com/office/drawing/2014/main" id="{4566832B-3588-2245-BACB-CA2DBA7A9F3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3286" y="2664620"/>
            <a:ext cx="1207008" cy="325213"/>
          </a:xfrm>
          <a:prstGeom prst="rect">
            <a:avLst/>
          </a:prstGeom>
        </p:spPr>
      </p:pic>
      <p:pic>
        <p:nvPicPr>
          <p:cNvPr id="29" name="Picture 28">
            <a:extLst>
              <a:ext uri="{FF2B5EF4-FFF2-40B4-BE49-F238E27FC236}">
                <a16:creationId xmlns:a16="http://schemas.microsoft.com/office/drawing/2014/main" id="{E81C2D26-D907-B04E-BC7B-404C29EEFA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77240"/>
          <a:stretch/>
        </p:blipFill>
        <p:spPr>
          <a:xfrm>
            <a:off x="8053548" y="2638625"/>
            <a:ext cx="359707" cy="657373"/>
          </a:xfrm>
          <a:prstGeom prst="rect">
            <a:avLst/>
          </a:prstGeom>
          <a:solidFill>
            <a:schemeClr val="bg1"/>
          </a:solidFill>
        </p:spPr>
      </p:pic>
      <p:graphicFrame>
        <p:nvGraphicFramePr>
          <p:cNvPr id="30" name="Table 29">
            <a:extLst>
              <a:ext uri="{FF2B5EF4-FFF2-40B4-BE49-F238E27FC236}">
                <a16:creationId xmlns:a16="http://schemas.microsoft.com/office/drawing/2014/main" id="{57B13E69-023F-964F-AD9D-3FF2FCC9634F}"/>
              </a:ext>
            </a:extLst>
          </p:cNvPr>
          <p:cNvGraphicFramePr>
            <a:graphicFrameLocks noGrp="1"/>
          </p:cNvGraphicFramePr>
          <p:nvPr>
            <p:extLst>
              <p:ext uri="{D42A27DB-BD31-4B8C-83A1-F6EECF244321}">
                <p14:modId xmlns:p14="http://schemas.microsoft.com/office/powerpoint/2010/main" val="301832163"/>
              </p:ext>
            </p:extLst>
          </p:nvPr>
        </p:nvGraphicFramePr>
        <p:xfrm>
          <a:off x="640489" y="4114778"/>
          <a:ext cx="10911023" cy="1925320"/>
        </p:xfrm>
        <a:graphic>
          <a:graphicData uri="http://schemas.openxmlformats.org/drawingml/2006/table">
            <a:tbl>
              <a:tblPr firstRow="1" bandRow="1">
                <a:tableStyleId>{5C22544A-7EE6-4342-B048-85BDC9FD1C3A}</a:tableStyleId>
              </a:tblPr>
              <a:tblGrid>
                <a:gridCol w="1528011">
                  <a:extLst>
                    <a:ext uri="{9D8B030D-6E8A-4147-A177-3AD203B41FA5}">
                      <a16:colId xmlns:a16="http://schemas.microsoft.com/office/drawing/2014/main" val="2139493187"/>
                    </a:ext>
                  </a:extLst>
                </a:gridCol>
                <a:gridCol w="1732547">
                  <a:extLst>
                    <a:ext uri="{9D8B030D-6E8A-4147-A177-3AD203B41FA5}">
                      <a16:colId xmlns:a16="http://schemas.microsoft.com/office/drawing/2014/main" val="3829663394"/>
                    </a:ext>
                  </a:extLst>
                </a:gridCol>
                <a:gridCol w="274320">
                  <a:extLst>
                    <a:ext uri="{9D8B030D-6E8A-4147-A177-3AD203B41FA5}">
                      <a16:colId xmlns:a16="http://schemas.microsoft.com/office/drawing/2014/main" val="4239047761"/>
                    </a:ext>
                  </a:extLst>
                </a:gridCol>
                <a:gridCol w="1783080">
                  <a:extLst>
                    <a:ext uri="{9D8B030D-6E8A-4147-A177-3AD203B41FA5}">
                      <a16:colId xmlns:a16="http://schemas.microsoft.com/office/drawing/2014/main" val="195591092"/>
                    </a:ext>
                  </a:extLst>
                </a:gridCol>
                <a:gridCol w="1752585">
                  <a:extLst>
                    <a:ext uri="{9D8B030D-6E8A-4147-A177-3AD203B41FA5}">
                      <a16:colId xmlns:a16="http://schemas.microsoft.com/office/drawing/2014/main" val="3087928861"/>
                    </a:ext>
                  </a:extLst>
                </a:gridCol>
                <a:gridCol w="274320">
                  <a:extLst>
                    <a:ext uri="{9D8B030D-6E8A-4147-A177-3AD203B41FA5}">
                      <a16:colId xmlns:a16="http://schemas.microsoft.com/office/drawing/2014/main" val="4031793737"/>
                    </a:ext>
                  </a:extLst>
                </a:gridCol>
                <a:gridCol w="1783080">
                  <a:extLst>
                    <a:ext uri="{9D8B030D-6E8A-4147-A177-3AD203B41FA5}">
                      <a16:colId xmlns:a16="http://schemas.microsoft.com/office/drawing/2014/main" val="1606758202"/>
                    </a:ext>
                  </a:extLst>
                </a:gridCol>
                <a:gridCol w="1783080">
                  <a:extLst>
                    <a:ext uri="{9D8B030D-6E8A-4147-A177-3AD203B41FA5}">
                      <a16:colId xmlns:a16="http://schemas.microsoft.com/office/drawing/2014/main" val="2460213533"/>
                    </a:ext>
                  </a:extLst>
                </a:gridCol>
              </a:tblGrid>
              <a:tr h="370840">
                <a:tc>
                  <a:txBody>
                    <a:bodyPr/>
                    <a:lstStyle/>
                    <a:p>
                      <a:r>
                        <a:rPr lang="en-US" dirty="0">
                          <a:solidFill>
                            <a:schemeClr val="tx1"/>
                          </a:solidFill>
                        </a:rPr>
                        <a:t>Six Sigma</a:t>
                      </a:r>
                    </a:p>
                  </a:txBody>
                  <a:tcPr>
                    <a:lnR w="76200" cap="flat" cmpd="sng" algn="ctr">
                      <a:solidFill>
                        <a:schemeClr val="bg1">
                          <a:lumMod val="95000"/>
                        </a:schemeClr>
                      </a:solidFill>
                      <a:prstDash val="solid"/>
                      <a:round/>
                      <a:headEnd type="none" w="med" len="med"/>
                      <a:tailEnd type="none" w="med" len="med"/>
                    </a:lnR>
                    <a:solidFill>
                      <a:schemeClr val="bg1">
                        <a:lumMod val="85000"/>
                      </a:schemeClr>
                    </a:solidFill>
                  </a:tcPr>
                </a:tc>
                <a:tc>
                  <a:txBody>
                    <a:bodyPr/>
                    <a:lstStyle/>
                    <a:p>
                      <a:pPr algn="ctr"/>
                      <a:r>
                        <a:rPr lang="en-US" dirty="0">
                          <a:solidFill>
                            <a:schemeClr val="tx1"/>
                          </a:solidFill>
                        </a:rPr>
                        <a:t>White Belt/ Yellow Belt</a:t>
                      </a:r>
                    </a:p>
                  </a:txBody>
                  <a:tcPr>
                    <a:lnL w="76200" cap="flat" cmpd="sng" algn="ctr">
                      <a:solidFill>
                        <a:schemeClr val="bg1">
                          <a:lumMod val="95000"/>
                        </a:schemeClr>
                      </a:solidFill>
                      <a:prstDash val="solid"/>
                      <a:round/>
                      <a:headEnd type="none" w="med" len="med"/>
                      <a:tailEnd type="none" w="med" len="med"/>
                    </a:lnL>
                    <a:solidFill>
                      <a:schemeClr val="bg1">
                        <a:lumMod val="85000"/>
                      </a:schemeClr>
                    </a:solidFill>
                  </a:tcPr>
                </a:tc>
                <a:tc>
                  <a:txBody>
                    <a:bodyPr/>
                    <a:lstStyle/>
                    <a:p>
                      <a:endParaRPr lang="en-US" dirty="0"/>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b="1" dirty="0">
                          <a:solidFill>
                            <a:schemeClr val="tx1"/>
                          </a:solidFill>
                        </a:rPr>
                        <a:t>Green Belt</a:t>
                      </a:r>
                    </a:p>
                  </a:txBody>
                  <a:tcPr>
                    <a:lnR w="76200" cap="flat" cmpd="sng" algn="ctr">
                      <a:solidFill>
                        <a:schemeClr val="bg1">
                          <a:lumMod val="95000"/>
                        </a:schemeClr>
                      </a:solidFill>
                      <a:prstDash val="solid"/>
                      <a:round/>
                      <a:headEnd type="none" w="med" len="med"/>
                      <a:tailEnd type="none" w="med" len="med"/>
                    </a:lnR>
                    <a:solidFill>
                      <a:schemeClr val="bg1">
                        <a:lumMod val="85000"/>
                      </a:schemeClr>
                    </a:solidFill>
                  </a:tcPr>
                </a:tc>
                <a:tc>
                  <a:txBody>
                    <a:bodyPr/>
                    <a:lstStyle/>
                    <a:p>
                      <a:pPr algn="ctr"/>
                      <a:r>
                        <a:rPr lang="en-US" b="1" dirty="0">
                          <a:solidFill>
                            <a:schemeClr val="tx1"/>
                          </a:solidFill>
                        </a:rPr>
                        <a:t>Black Belt</a:t>
                      </a:r>
                    </a:p>
                  </a:txBody>
                  <a:tcPr>
                    <a:lnL w="76200" cap="flat" cmpd="sng" algn="ctr">
                      <a:solidFill>
                        <a:schemeClr val="bg1">
                          <a:lumMod val="95000"/>
                        </a:schemeClr>
                      </a:solidFill>
                      <a:prstDash val="solid"/>
                      <a:round/>
                      <a:headEnd type="none" w="med" len="med"/>
                      <a:tailEnd type="none" w="med" len="med"/>
                    </a:lnL>
                    <a:solidFill>
                      <a:schemeClr val="bg1">
                        <a:lumMod val="85000"/>
                      </a:schemeClr>
                    </a:solidFill>
                  </a:tcPr>
                </a:tc>
                <a:tc>
                  <a:txBody>
                    <a:bodyPr/>
                    <a:lstStyle/>
                    <a:p>
                      <a:endParaRPr lang="en-US" b="1" dirty="0">
                        <a:solidFill>
                          <a:schemeClr val="tx1"/>
                        </a:solidFill>
                      </a:endParaRP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b="1" dirty="0">
                          <a:solidFill>
                            <a:schemeClr val="tx1"/>
                          </a:solidFill>
                        </a:rPr>
                        <a:t>Master Black Belt</a:t>
                      </a:r>
                    </a:p>
                  </a:txBody>
                  <a:tcPr>
                    <a:lnR w="76200" cap="flat" cmpd="sng" algn="ctr">
                      <a:solidFill>
                        <a:schemeClr val="bg1">
                          <a:lumMod val="95000"/>
                        </a:schemeClr>
                      </a:solidFill>
                      <a:prstDash val="solid"/>
                      <a:round/>
                      <a:headEnd type="none" w="med" len="med"/>
                      <a:tailEnd type="none" w="med" len="med"/>
                    </a:lnR>
                    <a:solidFill>
                      <a:schemeClr val="bg1">
                        <a:lumMod val="85000"/>
                      </a:schemeClr>
                    </a:solidFill>
                  </a:tcPr>
                </a:tc>
                <a:tc>
                  <a:txBody>
                    <a:bodyPr/>
                    <a:lstStyle/>
                    <a:p>
                      <a:pPr algn="ctr"/>
                      <a:r>
                        <a:rPr lang="en-US" b="1" dirty="0">
                          <a:solidFill>
                            <a:schemeClr val="tx1"/>
                          </a:solidFill>
                        </a:rPr>
                        <a:t>Sensei</a:t>
                      </a:r>
                    </a:p>
                  </a:txBody>
                  <a:tcPr>
                    <a:lnL w="76200" cap="flat" cmpd="sng" algn="ctr">
                      <a:solidFill>
                        <a:schemeClr val="bg1">
                          <a:lumMod val="9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294943003"/>
                  </a:ext>
                </a:extLst>
              </a:tr>
              <a:tr h="370840">
                <a:tc>
                  <a:txBody>
                    <a:bodyPr/>
                    <a:lstStyle/>
                    <a:p>
                      <a:r>
                        <a:rPr lang="en-US" b="1" dirty="0"/>
                        <a:t>Agile</a:t>
                      </a:r>
                    </a:p>
                  </a:txBody>
                  <a:tcPr>
                    <a:lnR w="76200" cap="flat" cmpd="sng" algn="ctr">
                      <a:solidFill>
                        <a:schemeClr val="bg1">
                          <a:lumMod val="95000"/>
                        </a:schemeClr>
                      </a:solidFill>
                      <a:prstDash val="solid"/>
                      <a:round/>
                      <a:headEnd type="none" w="med" len="med"/>
                      <a:tailEnd type="none" w="med" len="med"/>
                    </a:lnR>
                    <a:solidFill>
                      <a:schemeClr val="bg1">
                        <a:lumMod val="75000"/>
                      </a:schemeClr>
                    </a:solidFill>
                  </a:tcPr>
                </a:tc>
                <a:tc>
                  <a:txBody>
                    <a:bodyPr/>
                    <a:lstStyle/>
                    <a:p>
                      <a:pPr algn="ctr"/>
                      <a:r>
                        <a:rPr lang="en-US" b="1" dirty="0"/>
                        <a:t>Agile Scrum Foundation</a:t>
                      </a:r>
                    </a:p>
                  </a:txBody>
                  <a:tcPr>
                    <a:lnL w="76200" cap="flat" cmpd="sng" algn="ctr">
                      <a:solidFill>
                        <a:schemeClr val="bg1">
                          <a:lumMod val="95000"/>
                        </a:schemeClr>
                      </a:solidFill>
                      <a:prstDash val="solid"/>
                      <a:round/>
                      <a:headEnd type="none" w="med" len="med"/>
                      <a:tailEnd type="none" w="med" len="med"/>
                    </a:lnL>
                    <a:solidFill>
                      <a:schemeClr val="bg1">
                        <a:lumMod val="75000"/>
                      </a:schemeClr>
                    </a:solidFill>
                  </a:tcPr>
                </a:tc>
                <a:tc>
                  <a:txBody>
                    <a:bodyPr/>
                    <a:lstStyle/>
                    <a:p>
                      <a:endParaRPr lang="en-US" dirty="0"/>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b="1" dirty="0"/>
                        <a:t>Practitioner</a:t>
                      </a:r>
                    </a:p>
                  </a:txBody>
                  <a:tcPr>
                    <a:lnR w="76200" cap="flat" cmpd="sng" algn="ctr">
                      <a:solidFill>
                        <a:schemeClr val="bg1">
                          <a:lumMod val="95000"/>
                        </a:schemeClr>
                      </a:solidFill>
                      <a:prstDash val="solid"/>
                      <a:round/>
                      <a:headEnd type="none" w="med" len="med"/>
                      <a:tailEnd type="none" w="med" len="med"/>
                    </a:lnR>
                    <a:solidFill>
                      <a:schemeClr val="bg1">
                        <a:lumMod val="75000"/>
                      </a:schemeClr>
                    </a:solidFill>
                  </a:tcPr>
                </a:tc>
                <a:tc>
                  <a:txBody>
                    <a:bodyPr/>
                    <a:lstStyle/>
                    <a:p>
                      <a:pPr algn="ctr"/>
                      <a:r>
                        <a:rPr lang="en-US" b="1" dirty="0"/>
                        <a:t>Scrum Master</a:t>
                      </a:r>
                    </a:p>
                  </a:txBody>
                  <a:tcPr>
                    <a:lnL w="76200" cap="flat" cmpd="sng" algn="ctr">
                      <a:solidFill>
                        <a:schemeClr val="bg1">
                          <a:lumMod val="95000"/>
                        </a:schemeClr>
                      </a:solidFill>
                      <a:prstDash val="solid"/>
                      <a:round/>
                      <a:headEnd type="none" w="med" len="med"/>
                      <a:tailEnd type="none" w="med" len="med"/>
                    </a:lnL>
                    <a:solidFill>
                      <a:schemeClr val="bg1">
                        <a:lumMod val="75000"/>
                      </a:schemeClr>
                    </a:solidFill>
                  </a:tcPr>
                </a:tc>
                <a:tc>
                  <a:txBody>
                    <a:bodyPr/>
                    <a:lstStyle/>
                    <a:p>
                      <a:endParaRPr lang="en-US" b="1" dirty="0"/>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b="1" dirty="0"/>
                        <a:t>Agile Coach</a:t>
                      </a:r>
                    </a:p>
                  </a:txBody>
                  <a:tcPr>
                    <a:lnR w="76200" cap="flat" cmpd="sng" algn="ctr">
                      <a:solidFill>
                        <a:schemeClr val="bg1">
                          <a:lumMod val="95000"/>
                        </a:schemeClr>
                      </a:solidFill>
                      <a:prstDash val="solid"/>
                      <a:round/>
                      <a:headEnd type="none" w="med" len="med"/>
                      <a:tailEnd type="none" w="med" len="med"/>
                    </a:lnR>
                    <a:solidFill>
                      <a:schemeClr val="bg1">
                        <a:lumMod val="75000"/>
                      </a:schemeClr>
                    </a:solidFill>
                  </a:tcPr>
                </a:tc>
                <a:tc>
                  <a:txBody>
                    <a:bodyPr/>
                    <a:lstStyle/>
                    <a:p>
                      <a:pPr algn="ctr"/>
                      <a:r>
                        <a:rPr lang="en-US" b="1" dirty="0"/>
                        <a:t>Professional Scrum Master/ Scrum Trainer</a:t>
                      </a:r>
                    </a:p>
                  </a:txBody>
                  <a:tcPr>
                    <a:lnL w="76200" cap="flat" cmpd="sng" algn="ctr">
                      <a:solidFill>
                        <a:schemeClr val="bg1">
                          <a:lumMod val="95000"/>
                        </a:schemeClr>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778724277"/>
                  </a:ext>
                </a:extLst>
              </a:tr>
              <a:tr h="370840">
                <a:tc>
                  <a:txBody>
                    <a:bodyPr/>
                    <a:lstStyle/>
                    <a:p>
                      <a:r>
                        <a:rPr lang="en-US" dirty="0">
                          <a:solidFill>
                            <a:schemeClr val="bg1"/>
                          </a:solidFill>
                        </a:rPr>
                        <a:t>ITIL</a:t>
                      </a:r>
                    </a:p>
                  </a:txBody>
                  <a:tcPr>
                    <a:lnR w="76200" cap="flat" cmpd="sng" algn="ctr">
                      <a:solidFill>
                        <a:schemeClr val="bg1">
                          <a:lumMod val="95000"/>
                        </a:schemeClr>
                      </a:solidFill>
                      <a:prstDash val="solid"/>
                      <a:round/>
                      <a:headEnd type="none" w="med" len="med"/>
                      <a:tailEnd type="none" w="med" len="med"/>
                    </a:lnR>
                    <a:solidFill>
                      <a:schemeClr val="bg1">
                        <a:lumMod val="50000"/>
                      </a:schemeClr>
                    </a:solidFill>
                  </a:tcPr>
                </a:tc>
                <a:tc>
                  <a:txBody>
                    <a:bodyPr/>
                    <a:lstStyle/>
                    <a:p>
                      <a:pPr algn="ctr"/>
                      <a:r>
                        <a:rPr lang="en-US" dirty="0">
                          <a:solidFill>
                            <a:schemeClr val="bg1"/>
                          </a:solidFill>
                        </a:rPr>
                        <a:t>ITIL Foundation</a:t>
                      </a:r>
                    </a:p>
                  </a:txBody>
                  <a:tcPr>
                    <a:lnL w="76200" cap="flat" cmpd="sng" algn="ctr">
                      <a:solidFill>
                        <a:schemeClr val="bg1">
                          <a:lumMod val="95000"/>
                        </a:schemeClr>
                      </a:solidFill>
                      <a:prstDash val="solid"/>
                      <a:round/>
                      <a:headEnd type="none" w="med" len="med"/>
                      <a:tailEnd type="none" w="med" len="med"/>
                    </a:lnL>
                    <a:solidFill>
                      <a:schemeClr val="bg1">
                        <a:lumMod val="50000"/>
                      </a:schemeClr>
                    </a:solidFill>
                  </a:tcPr>
                </a:tc>
                <a:tc>
                  <a:txBody>
                    <a:bodyPr/>
                    <a:lstStyle/>
                    <a:p>
                      <a:endParaRPr lang="en-US" dirty="0"/>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dirty="0">
                          <a:solidFill>
                            <a:schemeClr val="bg1"/>
                          </a:solidFill>
                        </a:rPr>
                        <a:t>Practitioner</a:t>
                      </a:r>
                    </a:p>
                  </a:txBody>
                  <a:tcPr>
                    <a:lnR w="76200" cap="flat" cmpd="sng" algn="ctr">
                      <a:solidFill>
                        <a:schemeClr val="bg1">
                          <a:lumMod val="95000"/>
                        </a:schemeClr>
                      </a:solidFill>
                      <a:prstDash val="solid"/>
                      <a:round/>
                      <a:headEnd type="none" w="med" len="med"/>
                      <a:tailEnd type="none" w="med" len="med"/>
                    </a:lnR>
                    <a:solidFill>
                      <a:schemeClr val="bg1">
                        <a:lumMod val="50000"/>
                      </a:schemeClr>
                    </a:solidFill>
                  </a:tcPr>
                </a:tc>
                <a:tc>
                  <a:txBody>
                    <a:bodyPr/>
                    <a:lstStyle/>
                    <a:p>
                      <a:pPr algn="ctr"/>
                      <a:r>
                        <a:rPr lang="en-US" dirty="0">
                          <a:solidFill>
                            <a:schemeClr val="bg1"/>
                          </a:solidFill>
                        </a:rPr>
                        <a:t>Intermediate</a:t>
                      </a:r>
                    </a:p>
                  </a:txBody>
                  <a:tcPr>
                    <a:lnL w="76200" cap="flat" cmpd="sng" algn="ctr">
                      <a:solidFill>
                        <a:schemeClr val="bg1">
                          <a:lumMod val="95000"/>
                        </a:schemeClr>
                      </a:solidFill>
                      <a:prstDash val="solid"/>
                      <a:round/>
                      <a:headEnd type="none" w="med" len="med"/>
                      <a:tailEnd type="none" w="med" len="med"/>
                    </a:lnL>
                    <a:solidFill>
                      <a:schemeClr val="bg1">
                        <a:lumMod val="50000"/>
                      </a:schemeClr>
                    </a:solidFill>
                  </a:tcPr>
                </a:tc>
                <a:tc>
                  <a:txBody>
                    <a:bodyPr/>
                    <a:lstStyle/>
                    <a:p>
                      <a:endParaRPr lang="en-US" dirty="0">
                        <a:solidFill>
                          <a:schemeClr val="bg1"/>
                        </a:solidFill>
                      </a:endParaRP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dirty="0">
                          <a:solidFill>
                            <a:schemeClr val="bg1"/>
                          </a:solidFill>
                        </a:rPr>
                        <a:t>Expert</a:t>
                      </a:r>
                    </a:p>
                  </a:txBody>
                  <a:tcPr>
                    <a:lnR w="76200" cap="flat" cmpd="sng" algn="ctr">
                      <a:solidFill>
                        <a:schemeClr val="bg1">
                          <a:lumMod val="95000"/>
                        </a:schemeClr>
                      </a:solidFill>
                      <a:prstDash val="solid"/>
                      <a:round/>
                      <a:headEnd type="none" w="med" len="med"/>
                      <a:tailEnd type="none" w="med" len="med"/>
                    </a:lnR>
                    <a:solidFill>
                      <a:schemeClr val="bg1">
                        <a:lumMod val="50000"/>
                      </a:schemeClr>
                    </a:solidFill>
                  </a:tcPr>
                </a:tc>
                <a:tc>
                  <a:txBody>
                    <a:bodyPr/>
                    <a:lstStyle/>
                    <a:p>
                      <a:pPr algn="ctr"/>
                      <a:r>
                        <a:rPr lang="en-US" dirty="0">
                          <a:solidFill>
                            <a:schemeClr val="bg1"/>
                          </a:solidFill>
                        </a:rPr>
                        <a:t>Master</a:t>
                      </a:r>
                    </a:p>
                  </a:txBody>
                  <a:tcPr>
                    <a:lnL w="76200" cap="flat" cmpd="sng" algn="ctr">
                      <a:solidFill>
                        <a:schemeClr val="bg1">
                          <a:lumMod val="95000"/>
                        </a:schemeClr>
                      </a:solidFill>
                      <a:prstDash val="solid"/>
                      <a:round/>
                      <a:headEnd type="none" w="med" len="med"/>
                      <a:tailEnd type="none" w="med" len="med"/>
                    </a:lnL>
                    <a:solidFill>
                      <a:schemeClr val="bg1">
                        <a:lumMod val="50000"/>
                      </a:schemeClr>
                    </a:solidFill>
                  </a:tcPr>
                </a:tc>
                <a:extLst>
                  <a:ext uri="{0D108BD9-81ED-4DB2-BD59-A6C34878D82A}">
                    <a16:rowId xmlns:a16="http://schemas.microsoft.com/office/drawing/2014/main" val="1137859701"/>
                  </a:ext>
                </a:extLst>
              </a:tr>
            </a:tbl>
          </a:graphicData>
        </a:graphic>
      </p:graphicFrame>
      <p:pic>
        <p:nvPicPr>
          <p:cNvPr id="33" name="Picture 32" descr="A picture containing drawing&#10;&#10;Description automatically generated">
            <a:extLst>
              <a:ext uri="{FF2B5EF4-FFF2-40B4-BE49-F238E27FC236}">
                <a16:creationId xmlns:a16="http://schemas.microsoft.com/office/drawing/2014/main" id="{E70899AD-F88C-3948-80C1-95578ECD96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3854" y="2827226"/>
            <a:ext cx="1348705" cy="326135"/>
          </a:xfrm>
          <a:prstGeom prst="rect">
            <a:avLst/>
          </a:prstGeom>
        </p:spPr>
      </p:pic>
    </p:spTree>
    <p:extLst>
      <p:ext uri="{BB962C8B-B14F-4D97-AF65-F5344CB8AC3E}">
        <p14:creationId xmlns:p14="http://schemas.microsoft.com/office/powerpoint/2010/main" val="194024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0DFE-A73F-B042-BA86-E7DBB826DD09}"/>
              </a:ext>
            </a:extLst>
          </p:cNvPr>
          <p:cNvSpPr>
            <a:spLocks noGrp="1"/>
          </p:cNvSpPr>
          <p:nvPr>
            <p:ph type="title"/>
          </p:nvPr>
        </p:nvSpPr>
        <p:spPr>
          <a:xfrm>
            <a:off x="296515" y="192130"/>
            <a:ext cx="9495185" cy="782637"/>
          </a:xfrm>
        </p:spPr>
        <p:txBody>
          <a:bodyPr>
            <a:normAutofit/>
          </a:bodyPr>
          <a:lstStyle/>
          <a:p>
            <a:r>
              <a:rPr lang="en-US" dirty="0"/>
              <a:t>How Certification Maps to Blooms Learning Taxonomy</a:t>
            </a:r>
          </a:p>
        </p:txBody>
      </p:sp>
      <p:grpSp>
        <p:nvGrpSpPr>
          <p:cNvPr id="6" name="Group 5">
            <a:extLst>
              <a:ext uri="{FF2B5EF4-FFF2-40B4-BE49-F238E27FC236}">
                <a16:creationId xmlns:a16="http://schemas.microsoft.com/office/drawing/2014/main" id="{EF08988A-99BF-4F43-BAB2-53A2FC07614B}"/>
              </a:ext>
            </a:extLst>
          </p:cNvPr>
          <p:cNvGrpSpPr/>
          <p:nvPr/>
        </p:nvGrpSpPr>
        <p:grpSpPr>
          <a:xfrm>
            <a:off x="296515" y="1251288"/>
            <a:ext cx="11472502" cy="4999122"/>
            <a:chOff x="109898" y="1130968"/>
            <a:chExt cx="11472502" cy="4999122"/>
          </a:xfrm>
        </p:grpSpPr>
        <p:pic>
          <p:nvPicPr>
            <p:cNvPr id="48129" name="Picture 8" descr="Bloom's Taxonomy">
              <a:extLst>
                <a:ext uri="{FF2B5EF4-FFF2-40B4-BE49-F238E27FC236}">
                  <a16:creationId xmlns:a16="http://schemas.microsoft.com/office/drawing/2014/main" id="{52F18BCF-C8C9-5041-BACE-B158C1D70BD8}"/>
                </a:ext>
              </a:extLst>
            </p:cNvPr>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95072" y="1130968"/>
              <a:ext cx="8887328" cy="4999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20F394-4376-1644-9D14-5289436663E5}"/>
                </a:ext>
              </a:extLst>
            </p:cNvPr>
            <p:cNvSpPr txBox="1"/>
            <p:nvPr/>
          </p:nvSpPr>
          <p:spPr>
            <a:xfrm>
              <a:off x="109898" y="4613375"/>
              <a:ext cx="3032497" cy="461665"/>
            </a:xfrm>
            <a:prstGeom prst="rect">
              <a:avLst/>
            </a:prstGeom>
            <a:noFill/>
          </p:spPr>
          <p:txBody>
            <a:bodyPr wrap="none" rtlCol="0">
              <a:spAutoFit/>
            </a:bodyPr>
            <a:lstStyle/>
            <a:p>
              <a:r>
                <a:rPr lang="en-US" sz="2400" b="1" dirty="0"/>
                <a:t>Foundation Certificate</a:t>
              </a:r>
            </a:p>
          </p:txBody>
        </p:sp>
        <p:sp>
          <p:nvSpPr>
            <p:cNvPr id="7" name="TextBox 6">
              <a:extLst>
                <a:ext uri="{FF2B5EF4-FFF2-40B4-BE49-F238E27FC236}">
                  <a16:creationId xmlns:a16="http://schemas.microsoft.com/office/drawing/2014/main" id="{5B88333A-D219-7645-8C67-3414470CF678}"/>
                </a:ext>
              </a:extLst>
            </p:cNvPr>
            <p:cNvSpPr txBox="1"/>
            <p:nvPr/>
          </p:nvSpPr>
          <p:spPr>
            <a:xfrm>
              <a:off x="522514" y="3951231"/>
              <a:ext cx="3078920" cy="461665"/>
            </a:xfrm>
            <a:prstGeom prst="rect">
              <a:avLst/>
            </a:prstGeom>
            <a:noFill/>
          </p:spPr>
          <p:txBody>
            <a:bodyPr wrap="none" rtlCol="0">
              <a:spAutoFit/>
            </a:bodyPr>
            <a:lstStyle/>
            <a:p>
              <a:r>
                <a:rPr lang="en-US" sz="2400" b="1" dirty="0"/>
                <a:t>Practitioner Certificate</a:t>
              </a:r>
            </a:p>
          </p:txBody>
        </p:sp>
        <p:sp>
          <p:nvSpPr>
            <p:cNvPr id="8" name="TextBox 7">
              <a:extLst>
                <a:ext uri="{FF2B5EF4-FFF2-40B4-BE49-F238E27FC236}">
                  <a16:creationId xmlns:a16="http://schemas.microsoft.com/office/drawing/2014/main" id="{F0F166B5-B031-FC4B-AEAE-97D4C7DC3280}"/>
                </a:ext>
              </a:extLst>
            </p:cNvPr>
            <p:cNvSpPr txBox="1"/>
            <p:nvPr/>
          </p:nvSpPr>
          <p:spPr>
            <a:xfrm>
              <a:off x="835257" y="3289087"/>
              <a:ext cx="3158109" cy="461665"/>
            </a:xfrm>
            <a:prstGeom prst="rect">
              <a:avLst/>
            </a:prstGeom>
            <a:noFill/>
          </p:spPr>
          <p:txBody>
            <a:bodyPr wrap="none" rtlCol="0">
              <a:spAutoFit/>
            </a:bodyPr>
            <a:lstStyle/>
            <a:p>
              <a:r>
                <a:rPr lang="en-US" sz="2400" b="1" dirty="0"/>
                <a:t>Certified Deal Architect</a:t>
              </a:r>
            </a:p>
          </p:txBody>
        </p:sp>
        <p:sp>
          <p:nvSpPr>
            <p:cNvPr id="9" name="TextBox 8">
              <a:extLst>
                <a:ext uri="{FF2B5EF4-FFF2-40B4-BE49-F238E27FC236}">
                  <a16:creationId xmlns:a16="http://schemas.microsoft.com/office/drawing/2014/main" id="{C367B063-30A0-FA44-8BC9-63167FD3AE96}"/>
                </a:ext>
              </a:extLst>
            </p:cNvPr>
            <p:cNvSpPr txBox="1"/>
            <p:nvPr/>
          </p:nvSpPr>
          <p:spPr>
            <a:xfrm>
              <a:off x="1346934" y="2569717"/>
              <a:ext cx="3067891" cy="461665"/>
            </a:xfrm>
            <a:prstGeom prst="rect">
              <a:avLst/>
            </a:prstGeom>
            <a:noFill/>
          </p:spPr>
          <p:txBody>
            <a:bodyPr wrap="none" rtlCol="0">
              <a:spAutoFit/>
            </a:bodyPr>
            <a:lstStyle/>
            <a:p>
              <a:r>
                <a:rPr lang="en-US" sz="2400" b="1" dirty="0"/>
                <a:t>Certified Vested Coach</a:t>
              </a:r>
            </a:p>
          </p:txBody>
        </p:sp>
        <p:sp>
          <p:nvSpPr>
            <p:cNvPr id="10" name="TextBox 9">
              <a:extLst>
                <a:ext uri="{FF2B5EF4-FFF2-40B4-BE49-F238E27FC236}">
                  <a16:creationId xmlns:a16="http://schemas.microsoft.com/office/drawing/2014/main" id="{4C58F4CC-B63A-3F4A-B630-F009C02A6928}"/>
                </a:ext>
              </a:extLst>
            </p:cNvPr>
            <p:cNvSpPr txBox="1"/>
            <p:nvPr/>
          </p:nvSpPr>
          <p:spPr>
            <a:xfrm>
              <a:off x="2832280" y="1924954"/>
              <a:ext cx="2027158" cy="461665"/>
            </a:xfrm>
            <a:prstGeom prst="rect">
              <a:avLst/>
            </a:prstGeom>
            <a:noFill/>
          </p:spPr>
          <p:txBody>
            <a:bodyPr wrap="none" rtlCol="0">
              <a:spAutoFit/>
            </a:bodyPr>
            <a:lstStyle/>
            <a:p>
              <a:r>
                <a:rPr lang="en-US" sz="2400" b="1" dirty="0"/>
                <a:t>Vested Faculty</a:t>
              </a:r>
            </a:p>
          </p:txBody>
        </p:sp>
      </p:grpSp>
      <p:sp>
        <p:nvSpPr>
          <p:cNvPr id="3" name="Rectangle 2">
            <a:extLst>
              <a:ext uri="{FF2B5EF4-FFF2-40B4-BE49-F238E27FC236}">
                <a16:creationId xmlns:a16="http://schemas.microsoft.com/office/drawing/2014/main" id="{6AEA36D5-25A0-4047-AC8D-A19F16884CFF}"/>
              </a:ext>
            </a:extLst>
          </p:cNvPr>
          <p:cNvSpPr/>
          <p:nvPr/>
        </p:nvSpPr>
        <p:spPr>
          <a:xfrm>
            <a:off x="296515" y="808586"/>
            <a:ext cx="11567123" cy="461665"/>
          </a:xfrm>
          <a:prstGeom prst="rect">
            <a:avLst/>
          </a:prstGeom>
        </p:spPr>
        <p:txBody>
          <a:bodyPr wrap="square">
            <a:spAutoFit/>
          </a:bodyPr>
          <a:lstStyle/>
          <a:p>
            <a:r>
              <a:rPr lang="en-US" sz="2400" dirty="0"/>
              <a:t>Bloom’s Taxonomy is a worldwide recognized approach for classifying learning objectives. </a:t>
            </a:r>
          </a:p>
        </p:txBody>
      </p:sp>
    </p:spTree>
    <p:extLst>
      <p:ext uri="{BB962C8B-B14F-4D97-AF65-F5344CB8AC3E}">
        <p14:creationId xmlns:p14="http://schemas.microsoft.com/office/powerpoint/2010/main" val="275046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D3F2BD-D652-444F-9D2F-C5D0F1415224}"/>
              </a:ext>
            </a:extLst>
          </p:cNvPr>
          <p:cNvSpPr>
            <a:spLocks noGrp="1"/>
          </p:cNvSpPr>
          <p:nvPr>
            <p:ph idx="1"/>
          </p:nvPr>
        </p:nvSpPr>
        <p:spPr/>
        <p:txBody>
          <a:bodyPr>
            <a:normAutofit/>
          </a:bodyPr>
          <a:lstStyle/>
          <a:p>
            <a:r>
              <a:rPr lang="en-US" sz="2200" dirty="0">
                <a:solidFill>
                  <a:schemeClr val="tx1"/>
                </a:solidFill>
              </a:rPr>
              <a:t>Anyone is eligible for the program (e.g., individuals working in the buy or sell-side, consultants, and lawyers)</a:t>
            </a:r>
          </a:p>
          <a:p>
            <a:r>
              <a:rPr lang="en-US" sz="2200" dirty="0">
                <a:solidFill>
                  <a:schemeClr val="tx1"/>
                </a:solidFill>
              </a:rPr>
              <a:t>To graduate as a Certified Deal Architect, you must </a:t>
            </a:r>
            <a:r>
              <a:rPr lang="en-US" sz="2200" b="1" i="1" dirty="0">
                <a:solidFill>
                  <a:schemeClr val="tx1"/>
                </a:solidFill>
              </a:rPr>
              <a:t>complete all of the coursework and complete a project for validation with a faculty member </a:t>
            </a:r>
          </a:p>
          <a:p>
            <a:r>
              <a:rPr lang="en-US" sz="2200" dirty="0">
                <a:solidFill>
                  <a:schemeClr val="tx1"/>
                </a:solidFill>
              </a:rPr>
              <a:t>If you have successfully applied the Vested concepts you will be awarded with a Certified Deal Architect status</a:t>
            </a:r>
          </a:p>
          <a:p>
            <a:r>
              <a:rPr lang="en-US" sz="2200" dirty="0">
                <a:solidFill>
                  <a:schemeClr val="tx1"/>
                </a:solidFill>
              </a:rPr>
              <a:t>To graduate as a Certified Deal Architect Coach you must complete a skills validation assessment hosted by one of the regional Vested Centers of Excellence</a:t>
            </a:r>
          </a:p>
          <a:p>
            <a:r>
              <a:rPr lang="en-US" sz="2200" dirty="0">
                <a:solidFill>
                  <a:schemeClr val="tx1"/>
                </a:solidFill>
              </a:rPr>
              <a:t>Courses can be taken:</a:t>
            </a:r>
          </a:p>
          <a:p>
            <a:pPr lvl="1"/>
            <a:r>
              <a:rPr lang="en-US" sz="2200" dirty="0">
                <a:solidFill>
                  <a:schemeClr val="tx1"/>
                </a:solidFill>
              </a:rPr>
              <a:t>Individually based on where a person is at in their own Vested journey (awareness, understanding, implementation, mastery)</a:t>
            </a:r>
          </a:p>
          <a:p>
            <a:pPr lvl="1"/>
            <a:r>
              <a:rPr lang="en-US" sz="2200" dirty="0">
                <a:solidFill>
                  <a:schemeClr val="tx1"/>
                </a:solidFill>
              </a:rPr>
              <a:t>As a complete program ($1000 discount)</a:t>
            </a:r>
          </a:p>
        </p:txBody>
      </p:sp>
      <p:sp>
        <p:nvSpPr>
          <p:cNvPr id="3" name="Title 2"/>
          <p:cNvSpPr>
            <a:spLocks noGrp="1"/>
          </p:cNvSpPr>
          <p:nvPr>
            <p:ph type="title"/>
          </p:nvPr>
        </p:nvSpPr>
        <p:spPr/>
        <p:txBody>
          <a:bodyPr/>
          <a:lstStyle/>
          <a:p>
            <a:r>
              <a:rPr lang="en-US" dirty="0"/>
              <a:t>Eligibility</a:t>
            </a:r>
          </a:p>
        </p:txBody>
      </p:sp>
    </p:spTree>
    <p:extLst>
      <p:ext uri="{BB962C8B-B14F-4D97-AF65-F5344CB8AC3E}">
        <p14:creationId xmlns:p14="http://schemas.microsoft.com/office/powerpoint/2010/main" val="280399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D12-FEA3-1C41-B893-4B17C5720CA7}"/>
              </a:ext>
            </a:extLst>
          </p:cNvPr>
          <p:cNvSpPr>
            <a:spLocks noGrp="1"/>
          </p:cNvSpPr>
          <p:nvPr>
            <p:ph type="title"/>
          </p:nvPr>
        </p:nvSpPr>
        <p:spPr>
          <a:xfrm>
            <a:off x="619760" y="10098"/>
            <a:ext cx="10952480" cy="2315706"/>
          </a:xfrm>
        </p:spPr>
        <p:txBody>
          <a:bodyPr/>
          <a:lstStyle/>
          <a:p>
            <a:r>
              <a:rPr lang="en-US" dirty="0"/>
              <a:t>The Foundation Certification</a:t>
            </a:r>
          </a:p>
        </p:txBody>
      </p:sp>
      <p:sp>
        <p:nvSpPr>
          <p:cNvPr id="4" name="Arrow: Chevron 87">
            <a:extLst>
              <a:ext uri="{FF2B5EF4-FFF2-40B4-BE49-F238E27FC236}">
                <a16:creationId xmlns:a16="http://schemas.microsoft.com/office/drawing/2014/main" id="{6EC291E8-673F-4A0D-A6E5-8E90E76FBF63}"/>
              </a:ext>
            </a:extLst>
          </p:cNvPr>
          <p:cNvSpPr/>
          <p:nvPr/>
        </p:nvSpPr>
        <p:spPr>
          <a:xfrm>
            <a:off x="1094093" y="1837074"/>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5" name="Arrow: Chevron 110">
            <a:extLst>
              <a:ext uri="{FF2B5EF4-FFF2-40B4-BE49-F238E27FC236}">
                <a16:creationId xmlns:a16="http://schemas.microsoft.com/office/drawing/2014/main" id="{3DC09EED-60C5-4956-B2A8-49659C9711E6}"/>
              </a:ext>
            </a:extLst>
          </p:cNvPr>
          <p:cNvSpPr/>
          <p:nvPr/>
        </p:nvSpPr>
        <p:spPr>
          <a:xfrm>
            <a:off x="3320838"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6" name="Arrow: Chevron 149">
            <a:extLst>
              <a:ext uri="{FF2B5EF4-FFF2-40B4-BE49-F238E27FC236}">
                <a16:creationId xmlns:a16="http://schemas.microsoft.com/office/drawing/2014/main" id="{EFC78B2C-E378-47BB-ADC9-4B70627C273A}"/>
              </a:ext>
            </a:extLst>
          </p:cNvPr>
          <p:cNvSpPr/>
          <p:nvPr/>
        </p:nvSpPr>
        <p:spPr>
          <a:xfrm>
            <a:off x="7351364" y="1837074"/>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7" name="Rectangle 6">
            <a:extLst>
              <a:ext uri="{FF2B5EF4-FFF2-40B4-BE49-F238E27FC236}">
                <a16:creationId xmlns:a16="http://schemas.microsoft.com/office/drawing/2014/main" id="{C1EC11E6-F8A7-4295-AF86-75C81E96AEF6}"/>
              </a:ext>
            </a:extLst>
          </p:cNvPr>
          <p:cNvSpPr/>
          <p:nvPr/>
        </p:nvSpPr>
        <p:spPr>
          <a:xfrm>
            <a:off x="3329563"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 name="Title 2">
            <a:extLst>
              <a:ext uri="{FF2B5EF4-FFF2-40B4-BE49-F238E27FC236}">
                <a16:creationId xmlns:a16="http://schemas.microsoft.com/office/drawing/2014/main" id="{05EFED6F-9FA9-4A19-9142-9C61B2678A28}"/>
              </a:ext>
            </a:extLst>
          </p:cNvPr>
          <p:cNvSpPr txBox="1">
            <a:spLocks/>
          </p:cNvSpPr>
          <p:nvPr/>
        </p:nvSpPr>
        <p:spPr>
          <a:xfrm>
            <a:off x="3356724"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Practitioner</a:t>
            </a:r>
          </a:p>
          <a:p>
            <a:pPr algn="ctr">
              <a:defRPr/>
            </a:pPr>
            <a:r>
              <a:rPr lang="en-US" sz="1600" b="1" dirty="0">
                <a:solidFill>
                  <a:srgbClr val="5C5C5C"/>
                </a:solidFill>
              </a:rPr>
              <a:t>Certificate</a:t>
            </a:r>
          </a:p>
        </p:txBody>
      </p:sp>
      <p:pic>
        <p:nvPicPr>
          <p:cNvPr id="9" name="Picture 8">
            <a:extLst>
              <a:ext uri="{FF2B5EF4-FFF2-40B4-BE49-F238E27FC236}">
                <a16:creationId xmlns:a16="http://schemas.microsoft.com/office/drawing/2014/main" id="{9D1773DB-3122-4CB9-8D04-C65E53C2C6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4905" y="2735027"/>
            <a:ext cx="1182176" cy="288334"/>
          </a:xfrm>
          <a:prstGeom prst="rect">
            <a:avLst/>
          </a:prstGeom>
        </p:spPr>
      </p:pic>
      <p:grpSp>
        <p:nvGrpSpPr>
          <p:cNvPr id="10" name="Group 9">
            <a:extLst>
              <a:ext uri="{FF2B5EF4-FFF2-40B4-BE49-F238E27FC236}">
                <a16:creationId xmlns:a16="http://schemas.microsoft.com/office/drawing/2014/main" id="{E99714DF-58C4-4A70-9E91-DF9ACED62E66}"/>
              </a:ext>
            </a:extLst>
          </p:cNvPr>
          <p:cNvGrpSpPr/>
          <p:nvPr/>
        </p:nvGrpSpPr>
        <p:grpSpPr>
          <a:xfrm>
            <a:off x="5159321" y="2412106"/>
            <a:ext cx="1709928" cy="1691640"/>
            <a:chOff x="4798562" y="1985046"/>
            <a:chExt cx="1709928" cy="1691640"/>
          </a:xfrm>
        </p:grpSpPr>
        <p:sp>
          <p:nvSpPr>
            <p:cNvPr id="11" name="Rectangle 10">
              <a:extLst>
                <a:ext uri="{FF2B5EF4-FFF2-40B4-BE49-F238E27FC236}">
                  <a16:creationId xmlns:a16="http://schemas.microsoft.com/office/drawing/2014/main" id="{1AC930E6-03F2-465E-9A34-A5A6A7753C2E}"/>
                </a:ext>
              </a:extLst>
            </p:cNvPr>
            <p:cNvSpPr/>
            <p:nvPr/>
          </p:nvSpPr>
          <p:spPr>
            <a:xfrm>
              <a:off x="4798562"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2" name="Picture 11">
              <a:extLst>
                <a:ext uri="{FF2B5EF4-FFF2-40B4-BE49-F238E27FC236}">
                  <a16:creationId xmlns:a16="http://schemas.microsoft.com/office/drawing/2014/main" id="{1321432F-3CA3-4253-A28D-89A386E29E5B}"/>
                </a:ext>
              </a:extLst>
            </p:cNvPr>
            <p:cNvPicPr>
              <a:picLocks noChangeAspect="1"/>
            </p:cNvPicPr>
            <p:nvPr/>
          </p:nvPicPr>
          <p:blipFill>
            <a:blip r:embed="rId3"/>
            <a:stretch>
              <a:fillRect/>
            </a:stretch>
          </p:blipFill>
          <p:spPr>
            <a:xfrm>
              <a:off x="4863303" y="2264787"/>
              <a:ext cx="1580446" cy="657373"/>
            </a:xfrm>
            <a:prstGeom prst="rect">
              <a:avLst/>
            </a:prstGeom>
            <a:solidFill>
              <a:schemeClr val="bg1"/>
            </a:solidFill>
          </p:spPr>
        </p:pic>
        <p:sp>
          <p:nvSpPr>
            <p:cNvPr id="13" name="Title 2">
              <a:extLst>
                <a:ext uri="{FF2B5EF4-FFF2-40B4-BE49-F238E27FC236}">
                  <a16:creationId xmlns:a16="http://schemas.microsoft.com/office/drawing/2014/main" id="{35D3AA01-7151-44C8-970B-24B4A6609604}"/>
                </a:ext>
              </a:extLst>
            </p:cNvPr>
            <p:cNvSpPr txBox="1">
              <a:spLocks/>
            </p:cNvSpPr>
            <p:nvPr/>
          </p:nvSpPr>
          <p:spPr>
            <a:xfrm>
              <a:off x="5254374" y="260417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latin typeface="+mn-lt"/>
                </a:rPr>
                <a:t>CERTIFIED DEAL</a:t>
              </a:r>
              <a:endParaRPr lang="en-US" sz="1600" b="1" dirty="0">
                <a:solidFill>
                  <a:srgbClr val="5C5C5C"/>
                </a:solidFill>
                <a:latin typeface="+mn-lt"/>
              </a:endParaRPr>
            </a:p>
            <a:p>
              <a:pPr algn="ctr">
                <a:lnSpc>
                  <a:spcPct val="80000"/>
                </a:lnSpc>
                <a:defRPr/>
              </a:pPr>
              <a:r>
                <a:rPr lang="en-US" sz="1600" b="1" dirty="0">
                  <a:solidFill>
                    <a:srgbClr val="5C5C5C"/>
                  </a:solidFill>
                </a:rPr>
                <a:t>ARCHITECT</a:t>
              </a:r>
            </a:p>
          </p:txBody>
        </p:sp>
      </p:grpSp>
      <p:grpSp>
        <p:nvGrpSpPr>
          <p:cNvPr id="14" name="Group 13">
            <a:extLst>
              <a:ext uri="{FF2B5EF4-FFF2-40B4-BE49-F238E27FC236}">
                <a16:creationId xmlns:a16="http://schemas.microsoft.com/office/drawing/2014/main" id="{2E32A145-DEE0-41ED-A816-183C41792809}"/>
              </a:ext>
            </a:extLst>
          </p:cNvPr>
          <p:cNvGrpSpPr/>
          <p:nvPr/>
        </p:nvGrpSpPr>
        <p:grpSpPr>
          <a:xfrm>
            <a:off x="9186569" y="2412106"/>
            <a:ext cx="1709928" cy="1691640"/>
            <a:chOff x="8635938" y="1985046"/>
            <a:chExt cx="1709928" cy="1691640"/>
          </a:xfrm>
        </p:grpSpPr>
        <p:sp>
          <p:nvSpPr>
            <p:cNvPr id="15" name="Rectangle 14">
              <a:extLst>
                <a:ext uri="{FF2B5EF4-FFF2-40B4-BE49-F238E27FC236}">
                  <a16:creationId xmlns:a16="http://schemas.microsoft.com/office/drawing/2014/main" id="{3DA8FFA3-CCDF-41D7-8699-D1D469DA438F}"/>
                </a:ext>
              </a:extLst>
            </p:cNvPr>
            <p:cNvSpPr/>
            <p:nvPr/>
          </p:nvSpPr>
          <p:spPr>
            <a:xfrm>
              <a:off x="8635938" y="198504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6" name="Picture 15">
              <a:extLst>
                <a:ext uri="{FF2B5EF4-FFF2-40B4-BE49-F238E27FC236}">
                  <a16:creationId xmlns:a16="http://schemas.microsoft.com/office/drawing/2014/main" id="{4C43099A-653B-4202-B48C-C2A303BFA288}"/>
                </a:ext>
              </a:extLst>
            </p:cNvPr>
            <p:cNvPicPr>
              <a:picLocks noChangeAspect="1"/>
            </p:cNvPicPr>
            <p:nvPr/>
          </p:nvPicPr>
          <p:blipFill>
            <a:blip r:embed="rId3"/>
            <a:stretch>
              <a:fillRect/>
            </a:stretch>
          </p:blipFill>
          <p:spPr>
            <a:xfrm>
              <a:off x="8700679" y="2283837"/>
              <a:ext cx="1580446" cy="657373"/>
            </a:xfrm>
            <a:prstGeom prst="rect">
              <a:avLst/>
            </a:prstGeom>
            <a:solidFill>
              <a:schemeClr val="bg1"/>
            </a:solidFill>
          </p:spPr>
        </p:pic>
        <p:sp>
          <p:nvSpPr>
            <p:cNvPr id="17" name="Title 2">
              <a:extLst>
                <a:ext uri="{FF2B5EF4-FFF2-40B4-BE49-F238E27FC236}">
                  <a16:creationId xmlns:a16="http://schemas.microsoft.com/office/drawing/2014/main" id="{FAAC56F8-EA5C-4B01-A157-F24862B83C3A}"/>
                </a:ext>
              </a:extLst>
            </p:cNvPr>
            <p:cNvSpPr txBox="1">
              <a:spLocks/>
            </p:cNvSpPr>
            <p:nvPr/>
          </p:nvSpPr>
          <p:spPr>
            <a:xfrm>
              <a:off x="9092405" y="2623228"/>
              <a:ext cx="1188720" cy="423928"/>
            </a:xfrm>
            <a:prstGeom prst="rect">
              <a:avLst/>
            </a:prstGeom>
            <a:solidFill>
              <a:schemeClr val="bg1"/>
            </a:solid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rgbClr val="5C5C5C"/>
                  </a:solidFill>
                </a:rPr>
                <a:t>FACULTY</a:t>
              </a:r>
            </a:p>
          </p:txBody>
        </p:sp>
      </p:grpSp>
      <p:sp>
        <p:nvSpPr>
          <p:cNvPr id="18" name="Rectangle 17">
            <a:extLst>
              <a:ext uri="{FF2B5EF4-FFF2-40B4-BE49-F238E27FC236}">
                <a16:creationId xmlns:a16="http://schemas.microsoft.com/office/drawing/2014/main" id="{AFD46F86-D875-4FFA-9249-A1974B5A85DD}"/>
              </a:ext>
            </a:extLst>
          </p:cNvPr>
          <p:cNvSpPr/>
          <p:nvPr/>
        </p:nvSpPr>
        <p:spPr>
          <a:xfrm>
            <a:off x="1114274" y="2412106"/>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19" name="Picture 18">
            <a:extLst>
              <a:ext uri="{FF2B5EF4-FFF2-40B4-BE49-F238E27FC236}">
                <a16:creationId xmlns:a16="http://schemas.microsoft.com/office/drawing/2014/main" id="{F96C1437-40CA-4298-B7C2-68DAE4D5DB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9616" y="2735027"/>
            <a:ext cx="1182176" cy="288334"/>
          </a:xfrm>
          <a:prstGeom prst="rect">
            <a:avLst/>
          </a:prstGeom>
        </p:spPr>
      </p:pic>
      <p:sp>
        <p:nvSpPr>
          <p:cNvPr id="20" name="Title 2">
            <a:extLst>
              <a:ext uri="{FF2B5EF4-FFF2-40B4-BE49-F238E27FC236}">
                <a16:creationId xmlns:a16="http://schemas.microsoft.com/office/drawing/2014/main" id="{2AFBEADE-9D03-4E95-AA10-F79DBA671DC3}"/>
              </a:ext>
            </a:extLst>
          </p:cNvPr>
          <p:cNvSpPr txBox="1">
            <a:spLocks/>
          </p:cNvSpPr>
          <p:nvPr/>
        </p:nvSpPr>
        <p:spPr>
          <a:xfrm>
            <a:off x="1130802" y="3099045"/>
            <a:ext cx="1676871" cy="457200"/>
          </a:xfrm>
          <a:prstGeom prst="rect">
            <a:avLst/>
          </a:prstGeom>
        </p:spPr>
        <p:txBody>
          <a:bodyPr vert="horz" lIns="0" tIns="0" rIns="0" bIns="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600" b="1" dirty="0">
                <a:solidFill>
                  <a:srgbClr val="5C5C5C"/>
                </a:solidFill>
              </a:rPr>
              <a:t>Foundation</a:t>
            </a:r>
          </a:p>
          <a:p>
            <a:pPr algn="ctr">
              <a:defRPr/>
            </a:pPr>
            <a:r>
              <a:rPr lang="en-US" sz="1600" b="1" dirty="0">
                <a:solidFill>
                  <a:srgbClr val="5C5C5C"/>
                </a:solidFill>
              </a:rPr>
              <a:t>Certificate</a:t>
            </a:r>
          </a:p>
        </p:txBody>
      </p:sp>
      <p:sp>
        <p:nvSpPr>
          <p:cNvPr id="21" name="Rectangle 20">
            <a:extLst>
              <a:ext uri="{FF2B5EF4-FFF2-40B4-BE49-F238E27FC236}">
                <a16:creationId xmlns:a16="http://schemas.microsoft.com/office/drawing/2014/main" id="{0B0F3BF9-8318-4429-A1E4-C8C392EB3EB2}"/>
              </a:ext>
            </a:extLst>
          </p:cNvPr>
          <p:cNvSpPr/>
          <p:nvPr/>
        </p:nvSpPr>
        <p:spPr>
          <a:xfrm>
            <a:off x="7362380" y="2412106"/>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22" name="Title 2">
            <a:extLst>
              <a:ext uri="{FF2B5EF4-FFF2-40B4-BE49-F238E27FC236}">
                <a16:creationId xmlns:a16="http://schemas.microsoft.com/office/drawing/2014/main" id="{EED0B4EF-9A39-41C5-853B-8D2AC3730602}"/>
              </a:ext>
            </a:extLst>
          </p:cNvPr>
          <p:cNvSpPr txBox="1">
            <a:spLocks/>
          </p:cNvSpPr>
          <p:nvPr/>
        </p:nvSpPr>
        <p:spPr>
          <a:xfrm>
            <a:off x="7726464" y="3027609"/>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tx1"/>
                </a:solidFill>
              </a:rPr>
              <a:t>CDA COACH</a:t>
            </a:r>
          </a:p>
        </p:txBody>
      </p:sp>
      <p:pic>
        <p:nvPicPr>
          <p:cNvPr id="23" name="Picture 22">
            <a:extLst>
              <a:ext uri="{FF2B5EF4-FFF2-40B4-BE49-F238E27FC236}">
                <a16:creationId xmlns:a16="http://schemas.microsoft.com/office/drawing/2014/main" id="{3CDFF05E-7865-4B6F-8F35-1F55E5B3C4F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14443" y="2729272"/>
            <a:ext cx="1207008" cy="325213"/>
          </a:xfrm>
          <a:prstGeom prst="rect">
            <a:avLst/>
          </a:prstGeom>
        </p:spPr>
      </p:pic>
      <p:pic>
        <p:nvPicPr>
          <p:cNvPr id="24" name="Picture 23">
            <a:extLst>
              <a:ext uri="{FF2B5EF4-FFF2-40B4-BE49-F238E27FC236}">
                <a16:creationId xmlns:a16="http://schemas.microsoft.com/office/drawing/2014/main" id="{0D9F3B25-2DA1-4050-8671-EDCD7E5760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7240"/>
          <a:stretch/>
        </p:blipFill>
        <p:spPr>
          <a:xfrm>
            <a:off x="7434705" y="2703277"/>
            <a:ext cx="359707" cy="657373"/>
          </a:xfrm>
          <a:prstGeom prst="rect">
            <a:avLst/>
          </a:prstGeom>
          <a:solidFill>
            <a:schemeClr val="bg1"/>
          </a:solidFill>
        </p:spPr>
      </p:pic>
    </p:spTree>
    <p:extLst>
      <p:ext uri="{BB962C8B-B14F-4D97-AF65-F5344CB8AC3E}">
        <p14:creationId xmlns:p14="http://schemas.microsoft.com/office/powerpoint/2010/main" val="102984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7DAD2CBD-66F8-43A0-9255-303F5A0314E9}"/>
              </a:ext>
            </a:extLst>
          </p:cNvPr>
          <p:cNvGrpSpPr/>
          <p:nvPr/>
        </p:nvGrpSpPr>
        <p:grpSpPr>
          <a:xfrm>
            <a:off x="6061920" y="4308085"/>
            <a:ext cx="1709928" cy="1691641"/>
            <a:chOff x="6061920" y="3130320"/>
            <a:chExt cx="1709928" cy="1691641"/>
          </a:xfrm>
        </p:grpSpPr>
        <p:sp>
          <p:nvSpPr>
            <p:cNvPr id="63" name="Rectangle 62">
              <a:extLst>
                <a:ext uri="{FF2B5EF4-FFF2-40B4-BE49-F238E27FC236}">
                  <a16:creationId xmlns:a16="http://schemas.microsoft.com/office/drawing/2014/main" id="{900B3FE4-19BF-43C9-862B-1AD4C82C4325}"/>
                </a:ext>
              </a:extLst>
            </p:cNvPr>
            <p:cNvSpPr/>
            <p:nvPr/>
          </p:nvSpPr>
          <p:spPr>
            <a:xfrm>
              <a:off x="6061920" y="3130320"/>
              <a:ext cx="1709928" cy="1691641"/>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pic>
          <p:nvPicPr>
            <p:cNvPr id="65" name="Picture 64">
              <a:extLst>
                <a:ext uri="{FF2B5EF4-FFF2-40B4-BE49-F238E27FC236}">
                  <a16:creationId xmlns:a16="http://schemas.microsoft.com/office/drawing/2014/main" id="{958F8A7F-67D8-43DF-85BC-45A32FA27B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90367" y="3357814"/>
              <a:ext cx="1053035" cy="1097280"/>
            </a:xfrm>
            <a:prstGeom prst="rect">
              <a:avLst/>
            </a:prstGeom>
          </p:spPr>
        </p:pic>
      </p:grpSp>
      <p:graphicFrame>
        <p:nvGraphicFramePr>
          <p:cNvPr id="8" name="Object 7" hidden="1">
            <a:extLst>
              <a:ext uri="{FF2B5EF4-FFF2-40B4-BE49-F238E27FC236}">
                <a16:creationId xmlns:a16="http://schemas.microsoft.com/office/drawing/2014/main" id="{68D5AF60-1772-6243-B66C-300B85F8602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68D5AF60-1772-6243-B66C-300B85F860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3" name="Rectangle 142">
            <a:extLst>
              <a:ext uri="{FF2B5EF4-FFF2-40B4-BE49-F238E27FC236}">
                <a16:creationId xmlns:a16="http://schemas.microsoft.com/office/drawing/2014/main" id="{BC69D643-F1EF-41BA-A7DB-F33DC46F14EF}"/>
              </a:ext>
            </a:extLst>
          </p:cNvPr>
          <p:cNvSpPr/>
          <p:nvPr/>
        </p:nvSpPr>
        <p:spPr>
          <a:xfrm>
            <a:off x="497262" y="2497421"/>
            <a:ext cx="1625061"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4" name="Title 2">
            <a:extLst>
              <a:ext uri="{FF2B5EF4-FFF2-40B4-BE49-F238E27FC236}">
                <a16:creationId xmlns:a16="http://schemas.microsoft.com/office/drawing/2014/main" id="{2315A5A2-B24A-48AF-9A94-7761C3DCA9D3}"/>
              </a:ext>
            </a:extLst>
          </p:cNvPr>
          <p:cNvSpPr txBox="1">
            <a:spLocks/>
          </p:cNvSpPr>
          <p:nvPr/>
        </p:nvSpPr>
        <p:spPr>
          <a:xfrm>
            <a:off x="594127" y="3330916"/>
            <a:ext cx="1431331" cy="42315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Orientation</a:t>
            </a:r>
          </a:p>
        </p:txBody>
      </p:sp>
      <p:pic>
        <p:nvPicPr>
          <p:cNvPr id="145" name="Picture 144">
            <a:extLst>
              <a:ext uri="{FF2B5EF4-FFF2-40B4-BE49-F238E27FC236}">
                <a16:creationId xmlns:a16="http://schemas.microsoft.com/office/drawing/2014/main" id="{85E6A589-BF51-4AB5-9875-93BBFF728F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1968" y="3083072"/>
            <a:ext cx="1135649" cy="288334"/>
          </a:xfrm>
          <a:prstGeom prst="rect">
            <a:avLst/>
          </a:prstGeom>
        </p:spPr>
      </p:pic>
      <p:sp>
        <p:nvSpPr>
          <p:cNvPr id="146" name="TextBox 145">
            <a:extLst>
              <a:ext uri="{FF2B5EF4-FFF2-40B4-BE49-F238E27FC236}">
                <a16:creationId xmlns:a16="http://schemas.microsoft.com/office/drawing/2014/main" id="{CB944B16-C898-4AD2-9318-C12A654C42CB}"/>
              </a:ext>
            </a:extLst>
          </p:cNvPr>
          <p:cNvSpPr txBox="1"/>
          <p:nvPr/>
        </p:nvSpPr>
        <p:spPr>
          <a:xfrm>
            <a:off x="529476" y="3905682"/>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sp>
        <p:nvSpPr>
          <p:cNvPr id="140" name="Rectangle 139">
            <a:extLst>
              <a:ext uri="{FF2B5EF4-FFF2-40B4-BE49-F238E27FC236}">
                <a16:creationId xmlns:a16="http://schemas.microsoft.com/office/drawing/2014/main" id="{C6EE79AB-7EDE-44D2-9710-EC65EAEE00C0}"/>
              </a:ext>
            </a:extLst>
          </p:cNvPr>
          <p:cNvSpPr/>
          <p:nvPr/>
        </p:nvSpPr>
        <p:spPr>
          <a:xfrm>
            <a:off x="7885162" y="4311397"/>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1" name="Title 2">
            <a:extLst>
              <a:ext uri="{FF2B5EF4-FFF2-40B4-BE49-F238E27FC236}">
                <a16:creationId xmlns:a16="http://schemas.microsoft.com/office/drawing/2014/main" id="{9A250ABC-199D-434A-A73C-1E2ED3699AE2}"/>
              </a:ext>
            </a:extLst>
          </p:cNvPr>
          <p:cNvSpPr txBox="1">
            <a:spLocks/>
          </p:cNvSpPr>
          <p:nvPr/>
        </p:nvSpPr>
        <p:spPr>
          <a:xfrm>
            <a:off x="7918360" y="4425992"/>
            <a:ext cx="1643532" cy="1240628"/>
          </a:xfrm>
          <a:prstGeom prst="rect">
            <a:avLst/>
          </a:prstGeom>
          <a:solidFill>
            <a:schemeClr val="bg1"/>
          </a:solidFill>
        </p:spPr>
        <p:txBody>
          <a:bodyPr vert="horz" lIns="27432" tIns="45720" rIns="27432"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Collaborative Contracting:</a:t>
            </a:r>
          </a:p>
          <a:p>
            <a:pPr algn="ctr">
              <a:defRPr/>
            </a:pPr>
            <a:r>
              <a:rPr lang="en-US" sz="1400" b="1" dirty="0">
                <a:solidFill>
                  <a:srgbClr val="5C5C5C"/>
                </a:solidFill>
              </a:rPr>
              <a:t>2-Day Executive </a:t>
            </a:r>
          </a:p>
          <a:p>
            <a:pPr algn="ctr">
              <a:defRPr/>
            </a:pPr>
            <a:r>
              <a:rPr lang="en-US" sz="1400" b="1" dirty="0">
                <a:solidFill>
                  <a:srgbClr val="5C5C5C"/>
                </a:solidFill>
              </a:rPr>
              <a:t>Education Course</a:t>
            </a:r>
            <a:endParaRPr lang="en-US" sz="1400" dirty="0">
              <a:solidFill>
                <a:srgbClr val="5C5C5C"/>
              </a:solidFill>
            </a:endParaRPr>
          </a:p>
        </p:txBody>
      </p:sp>
      <p:sp>
        <p:nvSpPr>
          <p:cNvPr id="136" name="Rectangle 135">
            <a:extLst>
              <a:ext uri="{FF2B5EF4-FFF2-40B4-BE49-F238E27FC236}">
                <a16:creationId xmlns:a16="http://schemas.microsoft.com/office/drawing/2014/main" id="{F7EC281F-A274-4132-8505-687E7EE08F37}"/>
              </a:ext>
            </a:extLst>
          </p:cNvPr>
          <p:cNvSpPr/>
          <p:nvPr/>
        </p:nvSpPr>
        <p:spPr>
          <a:xfrm>
            <a:off x="2327531" y="4311397"/>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39" name="TextBox 138">
            <a:extLst>
              <a:ext uri="{FF2B5EF4-FFF2-40B4-BE49-F238E27FC236}">
                <a16:creationId xmlns:a16="http://schemas.microsoft.com/office/drawing/2014/main" id="{A58BA930-57E8-44BC-B38F-AD880640B173}"/>
              </a:ext>
            </a:extLst>
          </p:cNvPr>
          <p:cNvSpPr txBox="1"/>
          <p:nvPr/>
        </p:nvSpPr>
        <p:spPr>
          <a:xfrm>
            <a:off x="2419247" y="5712344"/>
            <a:ext cx="1554480" cy="276999"/>
          </a:xfrm>
          <a:prstGeom prst="rect">
            <a:avLst/>
          </a:prstGeom>
          <a:solidFill>
            <a:schemeClr val="bg1"/>
          </a:solidFill>
        </p:spPr>
        <p:txBody>
          <a:bodyPr wrap="square" rtlCol="0">
            <a:spAutoFit/>
          </a:bodyPr>
          <a:lstStyle/>
          <a:p>
            <a:pPr algn="ctr">
              <a:defRPr/>
            </a:pPr>
            <a:r>
              <a:rPr lang="en-US" sz="1200" i="1" dirty="0">
                <a:solidFill>
                  <a:srgbClr val="5C5C5C"/>
                </a:solidFill>
                <a:latin typeface="Arial"/>
              </a:rPr>
              <a:t>Online Course</a:t>
            </a:r>
          </a:p>
        </p:txBody>
      </p:sp>
      <p:sp>
        <p:nvSpPr>
          <p:cNvPr id="127" name="Rectangle 126">
            <a:extLst>
              <a:ext uri="{FF2B5EF4-FFF2-40B4-BE49-F238E27FC236}">
                <a16:creationId xmlns:a16="http://schemas.microsoft.com/office/drawing/2014/main" id="{D3984F08-1B94-4732-929C-C1AFDF77C5FA}"/>
              </a:ext>
            </a:extLst>
          </p:cNvPr>
          <p:cNvSpPr/>
          <p:nvPr/>
        </p:nvSpPr>
        <p:spPr>
          <a:xfrm>
            <a:off x="4136650" y="4311397"/>
            <a:ext cx="1699209"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8" name="Title 2">
            <a:extLst>
              <a:ext uri="{FF2B5EF4-FFF2-40B4-BE49-F238E27FC236}">
                <a16:creationId xmlns:a16="http://schemas.microsoft.com/office/drawing/2014/main" id="{39AB5F4B-489C-468A-B3DA-36AB5587AE32}"/>
              </a:ext>
            </a:extLst>
          </p:cNvPr>
          <p:cNvSpPr txBox="1">
            <a:spLocks/>
          </p:cNvSpPr>
          <p:nvPr/>
        </p:nvSpPr>
        <p:spPr>
          <a:xfrm>
            <a:off x="4163482" y="4745658"/>
            <a:ext cx="1662407"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Getting Ready for Your </a:t>
            </a:r>
          </a:p>
        </p:txBody>
      </p:sp>
      <p:pic>
        <p:nvPicPr>
          <p:cNvPr id="129" name="Picture 128">
            <a:extLst>
              <a:ext uri="{FF2B5EF4-FFF2-40B4-BE49-F238E27FC236}">
                <a16:creationId xmlns:a16="http://schemas.microsoft.com/office/drawing/2014/main" id="{46E79625-D838-4172-B6CF-9EBC9F37DE9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92522" y="5166757"/>
            <a:ext cx="1187465" cy="288334"/>
          </a:xfrm>
          <a:prstGeom prst="rect">
            <a:avLst/>
          </a:prstGeom>
          <a:solidFill>
            <a:schemeClr val="bg1"/>
          </a:solidFill>
        </p:spPr>
      </p:pic>
      <p:sp>
        <p:nvSpPr>
          <p:cNvPr id="130" name="TextBox 129">
            <a:extLst>
              <a:ext uri="{FF2B5EF4-FFF2-40B4-BE49-F238E27FC236}">
                <a16:creationId xmlns:a16="http://schemas.microsoft.com/office/drawing/2014/main" id="{537A156F-4745-420D-B6D8-BCCDE3E49C8C}"/>
              </a:ext>
            </a:extLst>
          </p:cNvPr>
          <p:cNvSpPr txBox="1"/>
          <p:nvPr/>
        </p:nvSpPr>
        <p:spPr>
          <a:xfrm>
            <a:off x="4210332" y="5712344"/>
            <a:ext cx="1554480" cy="276999"/>
          </a:xfrm>
          <a:prstGeom prst="rect">
            <a:avLst/>
          </a:prstGeom>
          <a:solidFill>
            <a:schemeClr val="bg1"/>
          </a:solidFill>
        </p:spPr>
        <p:txBody>
          <a:bodyPr wrap="square" rtlCol="0">
            <a:spAutoFit/>
          </a:bodyPr>
          <a:lstStyle/>
          <a:p>
            <a:pPr algn="ctr">
              <a:defRPr/>
            </a:pPr>
            <a:r>
              <a:rPr lang="en-US" sz="1200" i="1" dirty="0">
                <a:solidFill>
                  <a:srgbClr val="5C5C5C"/>
                </a:solidFill>
                <a:latin typeface="Arial"/>
              </a:rPr>
              <a:t>Online Course</a:t>
            </a:r>
          </a:p>
        </p:txBody>
      </p:sp>
      <p:sp>
        <p:nvSpPr>
          <p:cNvPr id="131" name="Title 2">
            <a:extLst>
              <a:ext uri="{FF2B5EF4-FFF2-40B4-BE49-F238E27FC236}">
                <a16:creationId xmlns:a16="http://schemas.microsoft.com/office/drawing/2014/main" id="{C7CB80C9-FB3A-46FF-9A3B-89706D44F854}"/>
              </a:ext>
            </a:extLst>
          </p:cNvPr>
          <p:cNvSpPr txBox="1">
            <a:spLocks/>
          </p:cNvSpPr>
          <p:nvPr/>
        </p:nvSpPr>
        <p:spPr>
          <a:xfrm>
            <a:off x="4243670" y="5399323"/>
            <a:ext cx="1496640" cy="423153"/>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Journey</a:t>
            </a:r>
          </a:p>
        </p:txBody>
      </p:sp>
      <p:sp>
        <p:nvSpPr>
          <p:cNvPr id="123" name="Rectangle 122">
            <a:extLst>
              <a:ext uri="{FF2B5EF4-FFF2-40B4-BE49-F238E27FC236}">
                <a16:creationId xmlns:a16="http://schemas.microsoft.com/office/drawing/2014/main" id="{370CE71A-921B-48DA-B2AA-9011F297D6AC}"/>
              </a:ext>
            </a:extLst>
          </p:cNvPr>
          <p:cNvSpPr/>
          <p:nvPr/>
        </p:nvSpPr>
        <p:spPr>
          <a:xfrm>
            <a:off x="4131290" y="2497421"/>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4" name="Title 2">
            <a:extLst>
              <a:ext uri="{FF2B5EF4-FFF2-40B4-BE49-F238E27FC236}">
                <a16:creationId xmlns:a16="http://schemas.microsoft.com/office/drawing/2014/main" id="{3F095A8D-4671-4393-B04A-2B9916F6E6C2}"/>
              </a:ext>
            </a:extLst>
          </p:cNvPr>
          <p:cNvSpPr txBox="1">
            <a:spLocks/>
          </p:cNvSpPr>
          <p:nvPr/>
        </p:nvSpPr>
        <p:spPr>
          <a:xfrm>
            <a:off x="4183853" y="3101820"/>
            <a:ext cx="1604802" cy="90272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3-Day Executive </a:t>
            </a:r>
          </a:p>
          <a:p>
            <a:pPr algn="ctr">
              <a:defRPr/>
            </a:pPr>
            <a:r>
              <a:rPr lang="en-US" sz="1400" b="1" dirty="0">
                <a:solidFill>
                  <a:srgbClr val="5C5C5C"/>
                </a:solidFill>
              </a:rPr>
              <a:t>Education </a:t>
            </a:r>
          </a:p>
          <a:p>
            <a:pPr algn="ctr">
              <a:defRPr/>
            </a:pPr>
            <a:r>
              <a:rPr lang="en-US" sz="1400" b="1" dirty="0">
                <a:solidFill>
                  <a:srgbClr val="5C5C5C"/>
                </a:solidFill>
              </a:rPr>
              <a:t>Course</a:t>
            </a:r>
            <a:endParaRPr lang="en-US" sz="1400" dirty="0">
              <a:solidFill>
                <a:srgbClr val="5C5C5C"/>
              </a:solidFill>
            </a:endParaRPr>
          </a:p>
          <a:p>
            <a:pPr algn="ctr">
              <a:defRPr/>
            </a:pPr>
            <a:endParaRPr lang="en-US" sz="1400" dirty="0">
              <a:solidFill>
                <a:srgbClr val="5C5C5C"/>
              </a:solidFill>
            </a:endParaRPr>
          </a:p>
        </p:txBody>
      </p:sp>
      <p:pic>
        <p:nvPicPr>
          <p:cNvPr id="126" name="Picture 125">
            <a:extLst>
              <a:ext uri="{FF2B5EF4-FFF2-40B4-BE49-F238E27FC236}">
                <a16:creationId xmlns:a16="http://schemas.microsoft.com/office/drawing/2014/main" id="{ABB0C2F4-4585-4687-8825-32A659926A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95166" y="2614530"/>
            <a:ext cx="1182176" cy="288334"/>
          </a:xfrm>
          <a:prstGeom prst="rect">
            <a:avLst/>
          </a:prstGeom>
          <a:solidFill>
            <a:schemeClr val="bg1"/>
          </a:solidFill>
        </p:spPr>
      </p:pic>
      <p:sp>
        <p:nvSpPr>
          <p:cNvPr id="119" name="Rectangle 118">
            <a:extLst>
              <a:ext uri="{FF2B5EF4-FFF2-40B4-BE49-F238E27FC236}">
                <a16:creationId xmlns:a16="http://schemas.microsoft.com/office/drawing/2014/main" id="{E223C59A-45E5-4D38-A829-4DE6B9ED722D}"/>
              </a:ext>
            </a:extLst>
          </p:cNvPr>
          <p:cNvSpPr/>
          <p:nvPr/>
        </p:nvSpPr>
        <p:spPr>
          <a:xfrm>
            <a:off x="6061920" y="2497421"/>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20" name="Title 2">
            <a:extLst>
              <a:ext uri="{FF2B5EF4-FFF2-40B4-BE49-F238E27FC236}">
                <a16:creationId xmlns:a16="http://schemas.microsoft.com/office/drawing/2014/main" id="{1144D63D-513B-4221-AC92-FEFD8DB3DEC2}"/>
              </a:ext>
            </a:extLst>
          </p:cNvPr>
          <p:cNvSpPr txBox="1">
            <a:spLocks/>
          </p:cNvSpPr>
          <p:nvPr/>
        </p:nvSpPr>
        <p:spPr>
          <a:xfrm>
            <a:off x="6078449" y="2687498"/>
            <a:ext cx="1676871" cy="109760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400"/>
              </a:lnSpc>
              <a:spcAft>
                <a:spcPts val="600"/>
              </a:spcAft>
              <a:defRPr/>
            </a:pPr>
            <a:r>
              <a:rPr lang="en-US" sz="1400" b="1" dirty="0">
                <a:solidFill>
                  <a:srgbClr val="5C5C5C"/>
                </a:solidFill>
              </a:rPr>
              <a:t>Creating a</a:t>
            </a:r>
            <a:br>
              <a:rPr lang="en-US" sz="1400" b="1" dirty="0">
                <a:solidFill>
                  <a:srgbClr val="5C5C5C"/>
                </a:solidFill>
              </a:rPr>
            </a:br>
            <a:br>
              <a:rPr lang="en-US" sz="1400" b="1" dirty="0">
                <a:solidFill>
                  <a:srgbClr val="5C5C5C"/>
                </a:solidFill>
              </a:rPr>
            </a:br>
            <a:r>
              <a:rPr lang="en-US" sz="1400" b="1" dirty="0">
                <a:solidFill>
                  <a:srgbClr val="5C5C5C"/>
                </a:solidFill>
              </a:rPr>
              <a:t> Agreement</a:t>
            </a:r>
          </a:p>
        </p:txBody>
      </p:sp>
      <p:sp>
        <p:nvSpPr>
          <p:cNvPr id="121" name="TextBox 120">
            <a:extLst>
              <a:ext uri="{FF2B5EF4-FFF2-40B4-BE49-F238E27FC236}">
                <a16:creationId xmlns:a16="http://schemas.microsoft.com/office/drawing/2014/main" id="{D3F75710-C180-426D-AC51-D6C84802D46C}"/>
              </a:ext>
            </a:extLst>
          </p:cNvPr>
          <p:cNvSpPr txBox="1"/>
          <p:nvPr/>
        </p:nvSpPr>
        <p:spPr>
          <a:xfrm>
            <a:off x="6150957" y="3905682"/>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22" name="Picture 121">
            <a:extLst>
              <a:ext uri="{FF2B5EF4-FFF2-40B4-BE49-F238E27FC236}">
                <a16:creationId xmlns:a16="http://schemas.microsoft.com/office/drawing/2014/main" id="{78836DB9-5114-45F4-A3C9-AAA2E9C52AC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25796" y="3087100"/>
            <a:ext cx="1182176" cy="288334"/>
          </a:xfrm>
          <a:prstGeom prst="rect">
            <a:avLst/>
          </a:prstGeom>
        </p:spPr>
      </p:pic>
      <p:sp>
        <p:nvSpPr>
          <p:cNvPr id="116" name="Rectangle 115">
            <a:extLst>
              <a:ext uri="{FF2B5EF4-FFF2-40B4-BE49-F238E27FC236}">
                <a16:creationId xmlns:a16="http://schemas.microsoft.com/office/drawing/2014/main" id="{A374A2CD-BFC7-484F-9A92-307949ED7E24}"/>
              </a:ext>
            </a:extLst>
          </p:cNvPr>
          <p:cNvSpPr/>
          <p:nvPr/>
        </p:nvSpPr>
        <p:spPr>
          <a:xfrm>
            <a:off x="2327531" y="2497421"/>
            <a:ext cx="1709928" cy="1691640"/>
          </a:xfrm>
          <a:prstGeom prst="rect">
            <a:avLst/>
          </a:prstGeom>
          <a:solidFill>
            <a:schemeClr val="accent1">
              <a:lumMod val="40000"/>
              <a:lumOff val="60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17" name="Title 2">
            <a:extLst>
              <a:ext uri="{FF2B5EF4-FFF2-40B4-BE49-F238E27FC236}">
                <a16:creationId xmlns:a16="http://schemas.microsoft.com/office/drawing/2014/main" id="{DA99B95D-3E42-4170-96A2-40BE362FFF6E}"/>
              </a:ext>
            </a:extLst>
          </p:cNvPr>
          <p:cNvSpPr txBox="1">
            <a:spLocks/>
          </p:cNvSpPr>
          <p:nvPr/>
        </p:nvSpPr>
        <p:spPr>
          <a:xfrm>
            <a:off x="2355279" y="2898846"/>
            <a:ext cx="1663167" cy="1271600"/>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Five Rules That Will Transform</a:t>
            </a:r>
          </a:p>
          <a:p>
            <a:pPr algn="ctr">
              <a:defRPr/>
            </a:pPr>
            <a:r>
              <a:rPr lang="en-US" sz="1400" b="1" dirty="0">
                <a:solidFill>
                  <a:srgbClr val="5C5C5C"/>
                </a:solidFill>
              </a:rPr>
              <a:t> Business Relationships</a:t>
            </a:r>
          </a:p>
          <a:p>
            <a:pPr algn="ctr">
              <a:defRPr/>
            </a:pPr>
            <a:endParaRPr lang="en-US" sz="1400" b="1" dirty="0">
              <a:solidFill>
                <a:srgbClr val="5C5C5C"/>
              </a:solidFill>
            </a:endParaRPr>
          </a:p>
        </p:txBody>
      </p:sp>
      <p:sp>
        <p:nvSpPr>
          <p:cNvPr id="118" name="TextBox 117">
            <a:extLst>
              <a:ext uri="{FF2B5EF4-FFF2-40B4-BE49-F238E27FC236}">
                <a16:creationId xmlns:a16="http://schemas.microsoft.com/office/drawing/2014/main" id="{6A431C5F-A36F-4AAC-B8F1-9FCD816BB4FD}"/>
              </a:ext>
            </a:extLst>
          </p:cNvPr>
          <p:cNvSpPr txBox="1"/>
          <p:nvPr/>
        </p:nvSpPr>
        <p:spPr>
          <a:xfrm>
            <a:off x="2407238" y="3905682"/>
            <a:ext cx="1554480" cy="274320"/>
          </a:xfrm>
          <a:prstGeom prst="rect">
            <a:avLst/>
          </a:prstGeom>
          <a:noFill/>
        </p:spPr>
        <p:txBody>
          <a:bodyPr wrap="square" rtlCol="0">
            <a:spAutoFit/>
          </a:bodyPr>
          <a:lstStyle/>
          <a:p>
            <a:pPr algn="ctr">
              <a:defRPr/>
            </a:pPr>
            <a:r>
              <a:rPr lang="en-US" sz="1200" i="1" dirty="0">
                <a:solidFill>
                  <a:srgbClr val="5C5C5C"/>
                </a:solidFill>
                <a:latin typeface="Arial"/>
              </a:rPr>
              <a:t>Online Course</a:t>
            </a:r>
          </a:p>
        </p:txBody>
      </p:sp>
      <p:pic>
        <p:nvPicPr>
          <p:cNvPr id="115" name="Picture 114">
            <a:extLst>
              <a:ext uri="{FF2B5EF4-FFF2-40B4-BE49-F238E27FC236}">
                <a16:creationId xmlns:a16="http://schemas.microsoft.com/office/drawing/2014/main" id="{C92DEAFC-68F7-43BD-9369-88C6A726610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91407" y="2613942"/>
            <a:ext cx="1182176" cy="288334"/>
          </a:xfrm>
          <a:prstGeom prst="rect">
            <a:avLst/>
          </a:prstGeom>
          <a:noFill/>
        </p:spPr>
      </p:pic>
      <p:sp>
        <p:nvSpPr>
          <p:cNvPr id="11" name="Arrow: Chevron 10">
            <a:extLst>
              <a:ext uri="{FF2B5EF4-FFF2-40B4-BE49-F238E27FC236}">
                <a16:creationId xmlns:a16="http://schemas.microsoft.com/office/drawing/2014/main" id="{DF9F9595-8420-4490-B940-0D1447B6E490}"/>
              </a:ext>
            </a:extLst>
          </p:cNvPr>
          <p:cNvSpPr/>
          <p:nvPr/>
        </p:nvSpPr>
        <p:spPr>
          <a:xfrm>
            <a:off x="445667" y="1952530"/>
            <a:ext cx="1920240"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Awareness</a:t>
            </a:r>
          </a:p>
        </p:txBody>
      </p:sp>
      <p:sp>
        <p:nvSpPr>
          <p:cNvPr id="88" name="Arrow: Chevron 87">
            <a:extLst>
              <a:ext uri="{FF2B5EF4-FFF2-40B4-BE49-F238E27FC236}">
                <a16:creationId xmlns:a16="http://schemas.microsoft.com/office/drawing/2014/main" id="{E5A700FC-7327-4DDD-B0F2-6FF5A95EBD47}"/>
              </a:ext>
            </a:extLst>
          </p:cNvPr>
          <p:cNvSpPr/>
          <p:nvPr/>
        </p:nvSpPr>
        <p:spPr>
          <a:xfrm>
            <a:off x="2302348" y="1952530"/>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Understanding</a:t>
            </a:r>
          </a:p>
        </p:txBody>
      </p:sp>
      <p:sp>
        <p:nvSpPr>
          <p:cNvPr id="111" name="Arrow: Chevron 110">
            <a:extLst>
              <a:ext uri="{FF2B5EF4-FFF2-40B4-BE49-F238E27FC236}">
                <a16:creationId xmlns:a16="http://schemas.microsoft.com/office/drawing/2014/main" id="{C890A2AA-F218-47C5-8CDF-65783DDBCF21}"/>
              </a:ext>
            </a:extLst>
          </p:cNvPr>
          <p:cNvSpPr/>
          <p:nvPr/>
        </p:nvSpPr>
        <p:spPr>
          <a:xfrm>
            <a:off x="6034885" y="1952530"/>
            <a:ext cx="3776472"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Implementation</a:t>
            </a:r>
          </a:p>
        </p:txBody>
      </p:sp>
      <p:sp>
        <p:nvSpPr>
          <p:cNvPr id="150" name="Arrow: Chevron 149">
            <a:extLst>
              <a:ext uri="{FF2B5EF4-FFF2-40B4-BE49-F238E27FC236}">
                <a16:creationId xmlns:a16="http://schemas.microsoft.com/office/drawing/2014/main" id="{E77C567A-C835-41FD-96EC-B28354A152D4}"/>
              </a:ext>
            </a:extLst>
          </p:cNvPr>
          <p:cNvSpPr/>
          <p:nvPr/>
        </p:nvSpPr>
        <p:spPr>
          <a:xfrm>
            <a:off x="9767917" y="1952530"/>
            <a:ext cx="1920241" cy="457200"/>
          </a:xfrm>
          <a:prstGeom prst="chevron">
            <a:avLst/>
          </a:prstGeom>
          <a:solidFill>
            <a:schemeClr val="accent1"/>
          </a:solidFill>
          <a:ln w="12700">
            <a:noFill/>
          </a:ln>
          <a:effectLst/>
        </p:spPr>
        <p:style>
          <a:lnRef idx="2">
            <a:schemeClr val="accent1"/>
          </a:lnRef>
          <a:fillRef idx="0">
            <a:schemeClr val="accent1"/>
          </a:fillRef>
          <a:effectRef idx="1">
            <a:schemeClr val="accent1"/>
          </a:effectRef>
          <a:fontRef idx="minor">
            <a:schemeClr val="tx1"/>
          </a:fontRef>
        </p:style>
        <p:txBody>
          <a:bodyPr lIns="0" rIns="0" rtlCol="0" anchor="ctr"/>
          <a:lstStyle/>
          <a:p>
            <a:pPr algn="ctr"/>
            <a:r>
              <a:rPr lang="en-US" sz="1600" b="1" dirty="0">
                <a:solidFill>
                  <a:schemeClr val="bg1"/>
                </a:solidFill>
              </a:rPr>
              <a:t>Mastery</a:t>
            </a:r>
          </a:p>
        </p:txBody>
      </p:sp>
      <p:sp>
        <p:nvSpPr>
          <p:cNvPr id="147" name="Rectangle 146">
            <a:extLst>
              <a:ext uri="{FF2B5EF4-FFF2-40B4-BE49-F238E27FC236}">
                <a16:creationId xmlns:a16="http://schemas.microsoft.com/office/drawing/2014/main" id="{C6731121-BB6C-4DAF-B974-12D7BCD26918}"/>
              </a:ext>
            </a:extLst>
          </p:cNvPr>
          <p:cNvSpPr/>
          <p:nvPr/>
        </p:nvSpPr>
        <p:spPr>
          <a:xfrm>
            <a:off x="7885162" y="2497421"/>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148" name="Title 2">
            <a:extLst>
              <a:ext uri="{FF2B5EF4-FFF2-40B4-BE49-F238E27FC236}">
                <a16:creationId xmlns:a16="http://schemas.microsoft.com/office/drawing/2014/main" id="{3C0368E2-72BE-43BB-9C9C-266C84215EA0}"/>
              </a:ext>
            </a:extLst>
          </p:cNvPr>
          <p:cNvSpPr txBox="1">
            <a:spLocks/>
          </p:cNvSpPr>
          <p:nvPr/>
        </p:nvSpPr>
        <p:spPr>
          <a:xfrm>
            <a:off x="8055009" y="3384200"/>
            <a:ext cx="1370235" cy="423928"/>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400" b="1" dirty="0">
                <a:solidFill>
                  <a:srgbClr val="5C5C5C"/>
                </a:solidFill>
              </a:rPr>
              <a:t>Validation</a:t>
            </a:r>
          </a:p>
        </p:txBody>
      </p:sp>
      <p:pic>
        <p:nvPicPr>
          <p:cNvPr id="149" name="Picture 148">
            <a:extLst>
              <a:ext uri="{FF2B5EF4-FFF2-40B4-BE49-F238E27FC236}">
                <a16:creationId xmlns:a16="http://schemas.microsoft.com/office/drawing/2014/main" id="{33D6252A-E04C-4FE5-853C-66A613C0477C}"/>
              </a:ext>
            </a:extLst>
          </p:cNvPr>
          <p:cNvPicPr>
            <a:picLocks noChangeAspect="1"/>
          </p:cNvPicPr>
          <p:nvPr/>
        </p:nvPicPr>
        <p:blipFill>
          <a:blip r:embed="rId7"/>
          <a:stretch>
            <a:fillRect/>
          </a:stretch>
        </p:blipFill>
        <p:spPr>
          <a:xfrm>
            <a:off x="7949903" y="2567612"/>
            <a:ext cx="1580446" cy="657373"/>
          </a:xfrm>
          <a:prstGeom prst="rect">
            <a:avLst/>
          </a:prstGeom>
          <a:solidFill>
            <a:schemeClr val="bg1"/>
          </a:solidFill>
        </p:spPr>
      </p:pic>
      <p:sp>
        <p:nvSpPr>
          <p:cNvPr id="152" name="TextBox 151">
            <a:extLst>
              <a:ext uri="{FF2B5EF4-FFF2-40B4-BE49-F238E27FC236}">
                <a16:creationId xmlns:a16="http://schemas.microsoft.com/office/drawing/2014/main" id="{EE23EDC1-FFCB-449C-8E32-F859D3E39D8B}"/>
              </a:ext>
            </a:extLst>
          </p:cNvPr>
          <p:cNvSpPr txBox="1"/>
          <p:nvPr/>
        </p:nvSpPr>
        <p:spPr>
          <a:xfrm>
            <a:off x="7961018" y="3905682"/>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78" name="TextBox 77">
            <a:extLst>
              <a:ext uri="{FF2B5EF4-FFF2-40B4-BE49-F238E27FC236}">
                <a16:creationId xmlns:a16="http://schemas.microsoft.com/office/drawing/2014/main" id="{09A8C149-10F2-4D4B-8900-77B7F95DC292}"/>
              </a:ext>
            </a:extLst>
          </p:cNvPr>
          <p:cNvSpPr txBox="1"/>
          <p:nvPr/>
        </p:nvSpPr>
        <p:spPr>
          <a:xfrm>
            <a:off x="6143388" y="5712344"/>
            <a:ext cx="1554480" cy="276999"/>
          </a:xfrm>
          <a:prstGeom prst="rect">
            <a:avLst/>
          </a:prstGeom>
          <a:noFill/>
        </p:spPr>
        <p:txBody>
          <a:bodyPr wrap="square" rtlCol="0">
            <a:spAutoFit/>
          </a:bodyPr>
          <a:lstStyle/>
          <a:p>
            <a:pPr algn="ctr">
              <a:defRPr/>
            </a:pPr>
            <a:r>
              <a:rPr lang="en-US" sz="1200" i="1" dirty="0">
                <a:solidFill>
                  <a:srgbClr val="5C5C5C"/>
                </a:solidFill>
                <a:latin typeface="Arial" panose="020B0604020202020204" pitchFamily="34" charset="0"/>
                <a:cs typeface="Arial" panose="020B0604020202020204" pitchFamily="34" charset="0"/>
              </a:rPr>
              <a:t>Online Course</a:t>
            </a:r>
          </a:p>
        </p:txBody>
      </p:sp>
      <p:sp>
        <p:nvSpPr>
          <p:cNvPr id="3" name="Isosceles Triangle 2">
            <a:extLst>
              <a:ext uri="{FF2B5EF4-FFF2-40B4-BE49-F238E27FC236}">
                <a16:creationId xmlns:a16="http://schemas.microsoft.com/office/drawing/2014/main" id="{A99B19D5-A0C8-4B11-B659-A03B75CA6CF4}"/>
              </a:ext>
            </a:extLst>
          </p:cNvPr>
          <p:cNvSpPr/>
          <p:nvPr/>
        </p:nvSpPr>
        <p:spPr>
          <a:xfrm rot="16200000">
            <a:off x="2167001" y="4526162"/>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7A475B81-3F84-4EE7-A648-25D475E0906B}"/>
              </a:ext>
            </a:extLst>
          </p:cNvPr>
          <p:cNvSpPr/>
          <p:nvPr/>
        </p:nvSpPr>
        <p:spPr>
          <a:xfrm>
            <a:off x="2208488" y="4298127"/>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4" name="Isosceles Triangle 93">
            <a:extLst>
              <a:ext uri="{FF2B5EF4-FFF2-40B4-BE49-F238E27FC236}">
                <a16:creationId xmlns:a16="http://schemas.microsoft.com/office/drawing/2014/main" id="{84BC6856-06E2-435D-9641-63DEE05E12FE}"/>
              </a:ext>
            </a:extLst>
          </p:cNvPr>
          <p:cNvSpPr/>
          <p:nvPr/>
        </p:nvSpPr>
        <p:spPr>
          <a:xfrm rot="16200000">
            <a:off x="337238" y="2715039"/>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308969F-3AF3-42A9-84B9-4889F4681A9F}"/>
              </a:ext>
            </a:extLst>
          </p:cNvPr>
          <p:cNvSpPr/>
          <p:nvPr/>
        </p:nvSpPr>
        <p:spPr>
          <a:xfrm>
            <a:off x="378725" y="2487004"/>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97" name="Isosceles Triangle 96">
            <a:extLst>
              <a:ext uri="{FF2B5EF4-FFF2-40B4-BE49-F238E27FC236}">
                <a16:creationId xmlns:a16="http://schemas.microsoft.com/office/drawing/2014/main" id="{4403E343-60CC-461A-9264-58DA637043AD}"/>
              </a:ext>
            </a:extLst>
          </p:cNvPr>
          <p:cNvSpPr/>
          <p:nvPr/>
        </p:nvSpPr>
        <p:spPr>
          <a:xfrm rot="16200000">
            <a:off x="3989387" y="4529269"/>
            <a:ext cx="182880" cy="91440"/>
          </a:xfrm>
          <a:prstGeom prst="triangl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BD36F53C-2761-430F-B7E7-55B241F69B03}"/>
              </a:ext>
            </a:extLst>
          </p:cNvPr>
          <p:cNvSpPr/>
          <p:nvPr/>
        </p:nvSpPr>
        <p:spPr>
          <a:xfrm>
            <a:off x="4021349" y="4301234"/>
            <a:ext cx="859536" cy="277769"/>
          </a:xfrm>
          <a:prstGeom prst="rect">
            <a:avLst/>
          </a:prstGeom>
          <a:solidFill>
            <a:schemeClr val="tx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solidFill>
                  <a:schemeClr val="bg1"/>
                </a:solidFill>
              </a:rPr>
              <a:t>FREE</a:t>
            </a:r>
          </a:p>
        </p:txBody>
      </p:sp>
      <p:sp>
        <p:nvSpPr>
          <p:cNvPr id="77" name="Rectangle 76">
            <a:extLst>
              <a:ext uri="{FF2B5EF4-FFF2-40B4-BE49-F238E27FC236}">
                <a16:creationId xmlns:a16="http://schemas.microsoft.com/office/drawing/2014/main" id="{0E6D4BCE-3EB8-9F4F-8D6A-0648750EB2CA}"/>
              </a:ext>
            </a:extLst>
          </p:cNvPr>
          <p:cNvSpPr/>
          <p:nvPr/>
        </p:nvSpPr>
        <p:spPr>
          <a:xfrm>
            <a:off x="9778767" y="2497421"/>
            <a:ext cx="1709928" cy="1691640"/>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Arial"/>
            </a:endParaRPr>
          </a:p>
        </p:txBody>
      </p:sp>
      <p:sp>
        <p:nvSpPr>
          <p:cNvPr id="82" name="Title 2">
            <a:extLst>
              <a:ext uri="{FF2B5EF4-FFF2-40B4-BE49-F238E27FC236}">
                <a16:creationId xmlns:a16="http://schemas.microsoft.com/office/drawing/2014/main" id="{06D724CE-0187-5C40-8E1E-36FF9EABEEB3}"/>
              </a:ext>
            </a:extLst>
          </p:cNvPr>
          <p:cNvSpPr txBox="1">
            <a:spLocks/>
          </p:cNvSpPr>
          <p:nvPr/>
        </p:nvSpPr>
        <p:spPr>
          <a:xfrm>
            <a:off x="10152376" y="2893849"/>
            <a:ext cx="1370235" cy="423928"/>
          </a:xfrm>
          <a:prstGeom prst="rect">
            <a:avLst/>
          </a:prstGeom>
          <a:noFill/>
        </p:spPr>
        <p:txBody>
          <a:bodyPr vert="horz" lIns="0" tIns="45720" rIns="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ct val="80000"/>
              </a:lnSpc>
              <a:defRPr/>
            </a:pPr>
            <a:r>
              <a:rPr lang="en-US" sz="1600" b="1" dirty="0">
                <a:solidFill>
                  <a:schemeClr val="bg1">
                    <a:lumMod val="50000"/>
                  </a:schemeClr>
                </a:solidFill>
              </a:rPr>
              <a:t>CDA Coach</a:t>
            </a:r>
          </a:p>
        </p:txBody>
      </p:sp>
      <p:pic>
        <p:nvPicPr>
          <p:cNvPr id="14" name="Picture 13">
            <a:extLst>
              <a:ext uri="{FF2B5EF4-FFF2-40B4-BE49-F238E27FC236}">
                <a16:creationId xmlns:a16="http://schemas.microsoft.com/office/drawing/2014/main" id="{A753DEED-2BF7-4738-95D0-55DFD8C24BA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0830" y="2595512"/>
            <a:ext cx="1207008" cy="325213"/>
          </a:xfrm>
          <a:prstGeom prst="rect">
            <a:avLst/>
          </a:prstGeom>
        </p:spPr>
      </p:pic>
      <p:pic>
        <p:nvPicPr>
          <p:cNvPr id="71" name="Picture 70">
            <a:extLst>
              <a:ext uri="{FF2B5EF4-FFF2-40B4-BE49-F238E27FC236}">
                <a16:creationId xmlns:a16="http://schemas.microsoft.com/office/drawing/2014/main" id="{AC7D66BF-2E59-4517-8045-DD15DEC9DAA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77240"/>
          <a:stretch/>
        </p:blipFill>
        <p:spPr>
          <a:xfrm>
            <a:off x="9851092" y="2569517"/>
            <a:ext cx="359707" cy="657373"/>
          </a:xfrm>
          <a:prstGeom prst="rect">
            <a:avLst/>
          </a:prstGeom>
          <a:solidFill>
            <a:schemeClr val="bg1"/>
          </a:solidFill>
        </p:spPr>
      </p:pic>
      <p:sp>
        <p:nvSpPr>
          <p:cNvPr id="73" name="TextBox 72">
            <a:extLst>
              <a:ext uri="{FF2B5EF4-FFF2-40B4-BE49-F238E27FC236}">
                <a16:creationId xmlns:a16="http://schemas.microsoft.com/office/drawing/2014/main" id="{73A25F81-F14B-4B36-87D4-9C900865DA54}"/>
              </a:ext>
            </a:extLst>
          </p:cNvPr>
          <p:cNvSpPr txBox="1"/>
          <p:nvPr/>
        </p:nvSpPr>
        <p:spPr>
          <a:xfrm>
            <a:off x="9858246" y="3905682"/>
            <a:ext cx="1554480" cy="274320"/>
          </a:xfrm>
          <a:prstGeom prst="rect">
            <a:avLst/>
          </a:prstGeom>
          <a:noFill/>
        </p:spPr>
        <p:txBody>
          <a:bodyPr wrap="square" rtlCol="0">
            <a:spAutoFit/>
          </a:bodyPr>
          <a:lstStyle/>
          <a:p>
            <a:pPr algn="ctr">
              <a:defRPr/>
            </a:pPr>
            <a:r>
              <a:rPr lang="en-US" sz="1200" i="1" dirty="0">
                <a:solidFill>
                  <a:srgbClr val="5C5C5C"/>
                </a:solidFill>
                <a:latin typeface="Arial"/>
              </a:rPr>
              <a:t>Distance Learning</a:t>
            </a:r>
          </a:p>
        </p:txBody>
      </p:sp>
      <p:sp>
        <p:nvSpPr>
          <p:cNvPr id="70" name="Title 2">
            <a:extLst>
              <a:ext uri="{FF2B5EF4-FFF2-40B4-BE49-F238E27FC236}">
                <a16:creationId xmlns:a16="http://schemas.microsoft.com/office/drawing/2014/main" id="{014837DF-C26D-BB49-9C05-14A2060FC3D6}"/>
              </a:ext>
            </a:extLst>
          </p:cNvPr>
          <p:cNvSpPr txBox="1">
            <a:spLocks/>
          </p:cNvSpPr>
          <p:nvPr/>
        </p:nvSpPr>
        <p:spPr>
          <a:xfrm>
            <a:off x="9777129" y="3384200"/>
            <a:ext cx="1710739" cy="423928"/>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defRPr/>
            </a:pPr>
            <a:r>
              <a:rPr lang="en-US" sz="1400" b="1" dirty="0">
                <a:solidFill>
                  <a:srgbClr val="5C5C5C"/>
                </a:solidFill>
              </a:rPr>
              <a:t>Continuing Education</a:t>
            </a:r>
          </a:p>
        </p:txBody>
      </p:sp>
      <p:sp>
        <p:nvSpPr>
          <p:cNvPr id="4" name="Title 3">
            <a:extLst>
              <a:ext uri="{FF2B5EF4-FFF2-40B4-BE49-F238E27FC236}">
                <a16:creationId xmlns:a16="http://schemas.microsoft.com/office/drawing/2014/main" id="{E56E7227-89F4-47B6-8CEE-1C46AB7C1BA4}"/>
              </a:ext>
            </a:extLst>
          </p:cNvPr>
          <p:cNvSpPr>
            <a:spLocks noGrp="1"/>
          </p:cNvSpPr>
          <p:nvPr>
            <p:ph type="title"/>
          </p:nvPr>
        </p:nvSpPr>
        <p:spPr/>
        <p:txBody>
          <a:bodyPr/>
          <a:lstStyle/>
          <a:p>
            <a:r>
              <a:rPr lang="en-US" dirty="0"/>
              <a:t>Foundation Certificate</a:t>
            </a:r>
          </a:p>
        </p:txBody>
      </p:sp>
      <p:sp>
        <p:nvSpPr>
          <p:cNvPr id="57" name="Title 2">
            <a:extLst>
              <a:ext uri="{FF2B5EF4-FFF2-40B4-BE49-F238E27FC236}">
                <a16:creationId xmlns:a16="http://schemas.microsoft.com/office/drawing/2014/main" id="{6290C241-9186-4096-8370-0F1218DD4466}"/>
              </a:ext>
            </a:extLst>
          </p:cNvPr>
          <p:cNvSpPr txBox="1">
            <a:spLocks/>
          </p:cNvSpPr>
          <p:nvPr/>
        </p:nvSpPr>
        <p:spPr>
          <a:xfrm>
            <a:off x="2429455" y="4421363"/>
            <a:ext cx="1506081" cy="1363485"/>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spcAft>
                <a:spcPts val="600"/>
              </a:spcAft>
              <a:defRPr/>
            </a:pPr>
            <a:r>
              <a:rPr lang="en-US" sz="1400" b="1" dirty="0">
                <a:solidFill>
                  <a:schemeClr val="tx1"/>
                </a:solidFill>
              </a:rPr>
              <a:t>Is </a:t>
            </a:r>
          </a:p>
          <a:p>
            <a:pPr algn="ctr">
              <a:spcAft>
                <a:spcPts val="600"/>
              </a:spcAft>
              <a:defRPr/>
            </a:pPr>
            <a:endParaRPr lang="en-US" sz="1400" b="1" dirty="0">
              <a:solidFill>
                <a:schemeClr val="tx1"/>
              </a:solidFill>
            </a:endParaRPr>
          </a:p>
          <a:p>
            <a:pPr algn="ctr">
              <a:spcAft>
                <a:spcPts val="600"/>
              </a:spcAft>
              <a:defRPr/>
            </a:pPr>
            <a:r>
              <a:rPr lang="en-US" sz="1400" b="1" dirty="0">
                <a:solidFill>
                  <a:schemeClr val="tx1"/>
                </a:solidFill>
              </a:rPr>
              <a:t>Right for Your Situation?</a:t>
            </a:r>
          </a:p>
        </p:txBody>
      </p:sp>
      <p:pic>
        <p:nvPicPr>
          <p:cNvPr id="138" name="Picture 137">
            <a:extLst>
              <a:ext uri="{FF2B5EF4-FFF2-40B4-BE49-F238E27FC236}">
                <a16:creationId xmlns:a16="http://schemas.microsoft.com/office/drawing/2014/main" id="{C9DD7CA2-DFCC-46E5-A1DC-EF74766AAF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85017" y="4832698"/>
            <a:ext cx="1194956" cy="288334"/>
          </a:xfrm>
          <a:prstGeom prst="rect">
            <a:avLst/>
          </a:prstGeom>
          <a:solidFill>
            <a:schemeClr val="bg1"/>
          </a:solidFill>
        </p:spPr>
      </p:pic>
      <p:sp>
        <p:nvSpPr>
          <p:cNvPr id="5" name="Rectangle 4">
            <a:extLst>
              <a:ext uri="{FF2B5EF4-FFF2-40B4-BE49-F238E27FC236}">
                <a16:creationId xmlns:a16="http://schemas.microsoft.com/office/drawing/2014/main" id="{678FEB18-B900-0F44-A684-CA9031BE0568}"/>
              </a:ext>
            </a:extLst>
          </p:cNvPr>
          <p:cNvSpPr/>
          <p:nvPr/>
        </p:nvSpPr>
        <p:spPr>
          <a:xfrm>
            <a:off x="589420" y="978814"/>
            <a:ext cx="11048396" cy="461665"/>
          </a:xfrm>
          <a:prstGeom prst="rect">
            <a:avLst/>
          </a:prstGeom>
        </p:spPr>
        <p:txBody>
          <a:bodyPr wrap="square">
            <a:spAutoFit/>
          </a:bodyPr>
          <a:lstStyle/>
          <a:p>
            <a:r>
              <a:rPr lang="en-US" sz="2400" dirty="0"/>
              <a:t>To earn a Foundation Certificate, individuals must complete two online courses</a:t>
            </a:r>
          </a:p>
        </p:txBody>
      </p:sp>
      <p:pic>
        <p:nvPicPr>
          <p:cNvPr id="58" name="Picture 57">
            <a:extLst>
              <a:ext uri="{FF2B5EF4-FFF2-40B4-BE49-F238E27FC236}">
                <a16:creationId xmlns:a16="http://schemas.microsoft.com/office/drawing/2014/main" id="{BE3C8605-1DC2-4A22-8166-C3B44D89553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23490" y="258694"/>
            <a:ext cx="2737751" cy="640080"/>
          </a:xfrm>
          <a:prstGeom prst="rect">
            <a:avLst/>
          </a:prstGeom>
        </p:spPr>
      </p:pic>
      <p:sp>
        <p:nvSpPr>
          <p:cNvPr id="6" name="Rectangle 5">
            <a:extLst>
              <a:ext uri="{FF2B5EF4-FFF2-40B4-BE49-F238E27FC236}">
                <a16:creationId xmlns:a16="http://schemas.microsoft.com/office/drawing/2014/main" id="{5CF5E519-37FB-4184-BB3F-299AEF6282CC}"/>
              </a:ext>
            </a:extLst>
          </p:cNvPr>
          <p:cNvSpPr/>
          <p:nvPr/>
        </p:nvSpPr>
        <p:spPr>
          <a:xfrm>
            <a:off x="4211941" y="3731371"/>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
        <p:nvSpPr>
          <p:cNvPr id="7" name="Rectangle 6">
            <a:extLst>
              <a:ext uri="{FF2B5EF4-FFF2-40B4-BE49-F238E27FC236}">
                <a16:creationId xmlns:a16="http://schemas.microsoft.com/office/drawing/2014/main" id="{4156A10C-629F-42D5-BDE9-18C522B6A1AE}"/>
              </a:ext>
            </a:extLst>
          </p:cNvPr>
          <p:cNvSpPr/>
          <p:nvPr/>
        </p:nvSpPr>
        <p:spPr>
          <a:xfrm>
            <a:off x="7974996" y="5531774"/>
            <a:ext cx="1554480" cy="461665"/>
          </a:xfrm>
          <a:prstGeom prst="rect">
            <a:avLst/>
          </a:prstGeom>
          <a:noFill/>
        </p:spPr>
        <p:txBody>
          <a:bodyPr wrap="square">
            <a:spAutoFit/>
          </a:bodyPr>
          <a:lstStyle/>
          <a:p>
            <a:pPr algn="ctr">
              <a:defRPr/>
            </a:pPr>
            <a:r>
              <a:rPr lang="en-US" sz="1200" i="1" dirty="0">
                <a:solidFill>
                  <a:srgbClr val="5C5C5C"/>
                </a:solidFill>
                <a:latin typeface="Arial"/>
              </a:rPr>
              <a:t>On Campus/</a:t>
            </a:r>
          </a:p>
          <a:p>
            <a:pPr algn="ctr">
              <a:defRPr/>
            </a:pPr>
            <a:r>
              <a:rPr lang="en-US" sz="1200" i="1" dirty="0">
                <a:solidFill>
                  <a:srgbClr val="5C5C5C"/>
                </a:solidFill>
                <a:latin typeface="Arial"/>
              </a:rPr>
              <a:t>On Site/Virtual</a:t>
            </a:r>
          </a:p>
        </p:txBody>
      </p:sp>
    </p:spTree>
    <p:extLst>
      <p:ext uri="{BB962C8B-B14F-4D97-AF65-F5344CB8AC3E}">
        <p14:creationId xmlns:p14="http://schemas.microsoft.com/office/powerpoint/2010/main" val="1802175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ested Theme">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38100">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5.potx" id="{9A3B3C09-F6DA-42D3-8DCC-7DE818E97127}" vid="{902D19B5-3F6E-418F-B631-E219DBC5E4C5}"/>
    </a:ext>
  </a:extLst>
</a:theme>
</file>

<file path=ppt/theme/theme2.xml><?xml version="1.0" encoding="utf-8"?>
<a:theme xmlns:a="http://schemas.openxmlformats.org/drawingml/2006/main" name="RealPlay">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5.potx" id="{9A3B3C09-F6DA-42D3-8DCC-7DE818E97127}" vid="{D15422B4-9048-4EDC-9159-F4EE850BC7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604EEA5048224BB278BC18FD6BC1A0" ma:contentTypeVersion="2" ma:contentTypeDescription="Create a new document." ma:contentTypeScope="" ma:versionID="47685ae3753b6ebf2b03acc94407093e">
  <xsd:schema xmlns:xsd="http://www.w3.org/2001/XMLSchema" xmlns:xs="http://www.w3.org/2001/XMLSchema" xmlns:p="http://schemas.microsoft.com/office/2006/metadata/properties" xmlns:ns2="3d2272cc-fb99-4960-adae-dbdbff0e2e09" targetNamespace="http://schemas.microsoft.com/office/2006/metadata/properties" ma:root="true" ma:fieldsID="ae9b02526a329b1a91b39e00d20d62d4" ns2:_="">
    <xsd:import namespace="3d2272cc-fb99-4960-adae-dbdbff0e2e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272cc-fb99-4960-adae-dbdbff0e2e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d2272cc-fb99-4960-adae-dbdbff0e2e09">
      <UserInfo>
        <DisplayName>Ernst &amp; Young</DisplayName>
        <AccountId>47</AccountId>
        <AccountType/>
      </UserInfo>
      <UserInfo>
        <DisplayName>Hughenden</DisplayName>
        <AccountId>55</AccountId>
        <AccountType/>
      </UserInfo>
      <UserInfo>
        <DisplayName>NEVI</DisplayName>
        <AccountId>54</AccountId>
        <AccountType/>
      </UserInfo>
      <UserInfo>
        <DisplayName>Roger Johnson</DisplayName>
        <AccountId>52</AccountId>
        <AccountType/>
      </UserInfo>
      <UserInfo>
        <DisplayName>Steve Symmes</DisplayName>
        <AccountId>17</AccountId>
        <AccountType/>
      </UserInfo>
      <UserInfo>
        <DisplayName>Sireas</DisplayName>
        <AccountId>53</AccountId>
        <AccountType/>
      </UserInfo>
      <UserInfo>
        <DisplayName>Emmanuel Cambresy</DisplayName>
        <AccountId>56</AccountId>
        <AccountType/>
      </UserInfo>
    </SharedWithUsers>
  </documentManagement>
</p:properties>
</file>

<file path=customXml/itemProps1.xml><?xml version="1.0" encoding="utf-8"?>
<ds:datastoreItem xmlns:ds="http://schemas.openxmlformats.org/officeDocument/2006/customXml" ds:itemID="{63712C3F-C3BF-4755-934A-C689296AF36B}">
  <ds:schemaRefs>
    <ds:schemaRef ds:uri="http://schemas.microsoft.com/sharepoint/v3/contenttype/forms"/>
  </ds:schemaRefs>
</ds:datastoreItem>
</file>

<file path=customXml/itemProps2.xml><?xml version="1.0" encoding="utf-8"?>
<ds:datastoreItem xmlns:ds="http://schemas.openxmlformats.org/officeDocument/2006/customXml" ds:itemID="{26B10D5E-4157-4B30-AAD4-5ACCCFB60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272cc-fb99-4960-adae-dbdbff0e2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401A2C-8C1C-46E7-BCB1-434EC00D562A}">
  <ds:schemaRefs>
    <ds:schemaRef ds:uri="http://purl.org/dc/elements/1.1/"/>
    <ds:schemaRef ds:uri="http://schemas.microsoft.com/office/2006/metadata/properties"/>
    <ds:schemaRef ds:uri="3d2272cc-fb99-4960-adae-dbdbff0e2e09"/>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Vested Master Template v25</Template>
  <TotalTime>4105</TotalTime>
  <Words>4972</Words>
  <Application>Microsoft Office PowerPoint</Application>
  <PresentationFormat>Widescreen</PresentationFormat>
  <Paragraphs>752</Paragraphs>
  <Slides>43</Slides>
  <Notes>16</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8" baseType="lpstr">
      <vt:lpstr>Arial</vt:lpstr>
      <vt:lpstr>Calibri</vt:lpstr>
      <vt:lpstr>Vested Theme</vt:lpstr>
      <vt:lpstr>RealPlay</vt:lpstr>
      <vt:lpstr>think-cell Slide</vt:lpstr>
      <vt:lpstr>PowerPoint Presentation</vt:lpstr>
      <vt:lpstr>PowerPoint Presentation</vt:lpstr>
      <vt:lpstr>Join us…</vt:lpstr>
      <vt:lpstr>Ten Courses in the Certified Deal Architect Program</vt:lpstr>
      <vt:lpstr>How the Program Works</vt:lpstr>
      <vt:lpstr>How Certification Maps to Blooms Learning Taxonomy</vt:lpstr>
      <vt:lpstr>Eligibility</vt:lpstr>
      <vt:lpstr>The Foundation Certification</vt:lpstr>
      <vt:lpstr>Foundation Certificate</vt:lpstr>
      <vt:lpstr>Vested Orientation  (online)</vt:lpstr>
      <vt:lpstr>What You Will Learn…</vt:lpstr>
      <vt:lpstr>Vested Five Rules (online)</vt:lpstr>
      <vt:lpstr>What You Will Learn…</vt:lpstr>
      <vt:lpstr>The Practitioner Certificate</vt:lpstr>
      <vt:lpstr>Practitioner Certificate</vt:lpstr>
      <vt:lpstr>      3-Day Executive Education Course</vt:lpstr>
      <vt:lpstr>What You Will Learn…</vt:lpstr>
      <vt:lpstr>Is Vested Right For Your Situation?  (online)</vt:lpstr>
      <vt:lpstr>What You Will Learn…</vt:lpstr>
      <vt:lpstr>Getting Ready For Your Vested Journey (online)</vt:lpstr>
      <vt:lpstr>What You Will Learn…</vt:lpstr>
      <vt:lpstr>Creating A Vested Agreement (online)</vt:lpstr>
      <vt:lpstr>What You Will Learn…</vt:lpstr>
      <vt:lpstr>Innovative Learning by Doing RealPlay® Method</vt:lpstr>
      <vt:lpstr>Certified Deal Architect (CDA)</vt:lpstr>
      <vt:lpstr>Certified Deal Architect</vt:lpstr>
      <vt:lpstr>2-Day Collaborative Contracting</vt:lpstr>
      <vt:lpstr>What You Will Learn…</vt:lpstr>
      <vt:lpstr>Certified Deal Architect Validation</vt:lpstr>
      <vt:lpstr>Certified Deal Architect Eligibility</vt:lpstr>
      <vt:lpstr>What Happens When You Are Done?        </vt:lpstr>
      <vt:lpstr>Getting Certified Is Expensive… Is It Worth It?</vt:lpstr>
      <vt:lpstr>Who are CDAs?</vt:lpstr>
      <vt:lpstr>What If You Are Not Ready For Vested? </vt:lpstr>
      <vt:lpstr>Getting To We (online)</vt:lpstr>
      <vt:lpstr>What You Will Learn…</vt:lpstr>
      <vt:lpstr>CDA Coaching Program</vt:lpstr>
      <vt:lpstr>CDA Coaching Continuing Education Program </vt:lpstr>
      <vt:lpstr>CDA Coaching Continuing Education Program </vt:lpstr>
      <vt:lpstr>Summary: What, When, Where, How Much and Who</vt:lpstr>
      <vt:lpstr>Cost of Courses</vt:lpstr>
      <vt:lpstr>Cost of Each Certification</vt:lpstr>
      <vt:lpstr>PowerPoint Presentation</vt:lpstr>
    </vt:vector>
  </TitlesOfParts>
  <Company>Vested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dc:subject>
  <dc:creator>Mike Ledyard</dc:creator>
  <cp:keywords>Vested</cp:keywords>
  <dc:description>Copyright Vested 2012</dc:description>
  <cp:lastModifiedBy>Mike Ledyard</cp:lastModifiedBy>
  <cp:revision>246</cp:revision>
  <cp:lastPrinted>2021-04-21T20:33:52Z</cp:lastPrinted>
  <dcterms:created xsi:type="dcterms:W3CDTF">2020-04-13T17:45:38Z</dcterms:created>
  <dcterms:modified xsi:type="dcterms:W3CDTF">2021-06-16T18:04:03Z</dcterms:modified>
  <cp:category>Branding</cp:category>
  <cp:version>Sep 2012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0x01010069604EEA5048224BB278BC18FD6BC1A0</vt:lpwstr>
  </property>
</Properties>
</file>