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14" r:id="rId1"/>
    <p:sldMasterId id="2147483783" r:id="rId2"/>
  </p:sldMasterIdLst>
  <p:notesMasterIdLst>
    <p:notesMasterId r:id="rId48"/>
  </p:notesMasterIdLst>
  <p:sldIdLst>
    <p:sldId id="287" r:id="rId3"/>
    <p:sldId id="308" r:id="rId4"/>
    <p:sldId id="260" r:id="rId5"/>
    <p:sldId id="261" r:id="rId6"/>
    <p:sldId id="289" r:id="rId7"/>
    <p:sldId id="262" r:id="rId8"/>
    <p:sldId id="264" r:id="rId9"/>
    <p:sldId id="265" r:id="rId10"/>
    <p:sldId id="267" r:id="rId11"/>
    <p:sldId id="266" r:id="rId12"/>
    <p:sldId id="263" r:id="rId13"/>
    <p:sldId id="294" r:id="rId14"/>
    <p:sldId id="295" r:id="rId15"/>
    <p:sldId id="269" r:id="rId16"/>
    <p:sldId id="309" r:id="rId17"/>
    <p:sldId id="270" r:id="rId18"/>
    <p:sldId id="271" r:id="rId19"/>
    <p:sldId id="304" r:id="rId20"/>
    <p:sldId id="303" r:id="rId21"/>
    <p:sldId id="272" r:id="rId22"/>
    <p:sldId id="302" r:id="rId23"/>
    <p:sldId id="305" r:id="rId24"/>
    <p:sldId id="311" r:id="rId25"/>
    <p:sldId id="306" r:id="rId26"/>
    <p:sldId id="310" r:id="rId27"/>
    <p:sldId id="273" r:id="rId28"/>
    <p:sldId id="274" r:id="rId29"/>
    <p:sldId id="290" r:id="rId30"/>
    <p:sldId id="291" r:id="rId31"/>
    <p:sldId id="293" r:id="rId32"/>
    <p:sldId id="292" r:id="rId33"/>
    <p:sldId id="275" r:id="rId34"/>
    <p:sldId id="307" r:id="rId35"/>
    <p:sldId id="278" r:id="rId36"/>
    <p:sldId id="279" r:id="rId37"/>
    <p:sldId id="280" r:id="rId38"/>
    <p:sldId id="281" r:id="rId39"/>
    <p:sldId id="282" r:id="rId40"/>
    <p:sldId id="283" r:id="rId41"/>
    <p:sldId id="298" r:id="rId42"/>
    <p:sldId id="297" r:id="rId43"/>
    <p:sldId id="299" r:id="rId44"/>
    <p:sldId id="300" r:id="rId45"/>
    <p:sldId id="301" r:id="rId46"/>
    <p:sldId id="284"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116D5D-015A-4503-81EF-1CAA14031259}">
  <a:tblStyle styleId="{91116D5D-015A-4503-81EF-1CAA140312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1"/>
    <p:restoredTop sz="81044" autoAdjust="0"/>
  </p:normalViewPr>
  <p:slideViewPr>
    <p:cSldViewPr snapToGrid="0">
      <p:cViewPr varScale="1">
        <p:scale>
          <a:sx n="95" d="100"/>
          <a:sy n="95" d="100"/>
        </p:scale>
        <p:origin x="18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43219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Maurice</a:t>
            </a:r>
          </a:p>
        </p:txBody>
      </p:sp>
      <p:sp>
        <p:nvSpPr>
          <p:cNvPr id="4" name="Slide Number Placeholder 3"/>
          <p:cNvSpPr>
            <a:spLocks noGrp="1"/>
          </p:cNvSpPr>
          <p:nvPr>
            <p:ph type="sldNum" sz="quarter" idx="10"/>
          </p:nvPr>
        </p:nvSpPr>
        <p:spPr/>
        <p:txBody>
          <a:bodyPr/>
          <a:lstStyle/>
          <a:p>
            <a:fld id="{179A9A55-241D-1248-804D-FB888958CFFE}"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422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288e72f5e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5288e72f5e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err="1">
                <a:solidFill>
                  <a:schemeClr val="dk1"/>
                </a:solidFill>
                <a:latin typeface="Arial"/>
                <a:ea typeface="Arial"/>
                <a:cs typeface="Arial"/>
                <a:sym typeface="Arial"/>
              </a:rPr>
              <a:t>Kater</a:t>
            </a:r>
            <a:r>
              <a:rPr lang="en-US" sz="1200" b="0" i="0" u="none" strike="noStrike" cap="none" dirty="0">
                <a:solidFill>
                  <a:schemeClr val="dk1"/>
                </a:solidFill>
                <a:latin typeface="Arial"/>
                <a:ea typeface="Arial"/>
                <a:cs typeface="Arial"/>
                <a:sym typeface="Arial"/>
              </a:rPr>
              <a:t> instead of KYRSA )to 2)</a:t>
            </a:r>
            <a:endParaRPr sz="1200" b="0" i="0" u="none" strike="noStrike" cap="none" dirty="0">
              <a:solidFill>
                <a:schemeClr val="dk1"/>
              </a:solidFill>
              <a:latin typeface="Arial"/>
              <a:ea typeface="Arial"/>
              <a:cs typeface="Arial"/>
              <a:sym typeface="Arial"/>
            </a:endParaRPr>
          </a:p>
        </p:txBody>
      </p:sp>
      <p:sp>
        <p:nvSpPr>
          <p:cNvPr id="777" name="Google Shape;777;g5288e72f5e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08514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Kate </a:t>
            </a:r>
            <a:r>
              <a:rPr lang="en-US" sz="1200" b="0" i="0" u="none" strike="noStrike" cap="none" dirty="0" err="1">
                <a:solidFill>
                  <a:schemeClr val="dk1"/>
                </a:solidFill>
                <a:latin typeface="Arial"/>
                <a:ea typeface="Arial"/>
                <a:cs typeface="Arial"/>
                <a:sym typeface="Arial"/>
              </a:rPr>
              <a:t>ipv</a:t>
            </a:r>
            <a:r>
              <a:rPr lang="en-US" sz="1200" b="0" i="0" u="none" strike="noStrike" cap="none" dirty="0">
                <a:solidFill>
                  <a:schemeClr val="dk1"/>
                </a:solidFill>
                <a:latin typeface="Arial"/>
                <a:ea typeface="Arial"/>
                <a:cs typeface="Arial"/>
                <a:sym typeface="Arial"/>
              </a:rPr>
              <a:t> KYRSA (to</a:t>
            </a:r>
            <a:r>
              <a:rPr lang="en-US" sz="1200" b="0" i="0" u="none" strike="noStrike" cap="none" baseline="0" dirty="0">
                <a:solidFill>
                  <a:schemeClr val="dk1"/>
                </a:solidFill>
                <a:latin typeface="Arial"/>
                <a:ea typeface="Arial"/>
                <a:cs typeface="Arial"/>
                <a:sym typeface="Arial"/>
              </a:rPr>
              <a:t> 2)</a:t>
            </a:r>
            <a:endParaRPr sz="1200" b="0" i="0" u="none" strike="noStrike" cap="none" dirty="0">
              <a:solidFill>
                <a:schemeClr val="dk1"/>
              </a:solidFill>
              <a:latin typeface="Arial"/>
              <a:ea typeface="Arial"/>
              <a:cs typeface="Arial"/>
              <a:sym typeface="Arial"/>
            </a:endParaRPr>
          </a:p>
        </p:txBody>
      </p:sp>
      <p:sp>
        <p:nvSpPr>
          <p:cNvPr id="731" name="Google Shape;73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32805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5288e72f5e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5288e72f5e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KATE</a:t>
            </a:r>
            <a:endParaRPr sz="1200" b="0" i="0" u="none" strike="noStrike" cap="none" dirty="0">
              <a:solidFill>
                <a:schemeClr val="dk1"/>
              </a:solidFill>
              <a:latin typeface="Arial"/>
              <a:ea typeface="Arial"/>
              <a:cs typeface="Arial"/>
              <a:sym typeface="Arial"/>
            </a:endParaRPr>
          </a:p>
        </p:txBody>
      </p:sp>
      <p:sp>
        <p:nvSpPr>
          <p:cNvPr id="803" name="Google Shape;803;g5288e72f5e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794786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spcAft>
                <a:spcPts val="1200"/>
              </a:spcAft>
              <a:buFont typeface="Arial" panose="020B0604020202020204" pitchFamily="34" charset="0"/>
              <a:buChar char="•"/>
            </a:pPr>
            <a:r>
              <a:rPr lang="sv-SE" dirty="0"/>
              <a:t>Kate:</a:t>
            </a:r>
          </a:p>
          <a:p>
            <a:pPr marL="231775" indent="-231775">
              <a:spcAft>
                <a:spcPts val="1200"/>
              </a:spcAft>
              <a:buFont typeface="Arial" panose="020B0604020202020204" pitchFamily="34" charset="0"/>
              <a:buChar char="•"/>
            </a:pPr>
            <a:r>
              <a:rPr lang="en-US" dirty="0">
                <a:cs typeface="Times New Roman" pitchFamily="18" charset="0"/>
              </a:rPr>
              <a:t>Each of the “Fives Rules” is broken down into their contractual “Elements”</a:t>
            </a:r>
          </a:p>
          <a:p>
            <a:pPr marL="231775" indent="-231775">
              <a:spcAft>
                <a:spcPts val="1200"/>
              </a:spcAft>
              <a:buFont typeface="Arial" panose="020B0604020202020204" pitchFamily="34" charset="0"/>
              <a:buChar char="•"/>
            </a:pPr>
            <a:r>
              <a:rPr lang="en-US" dirty="0">
                <a:cs typeface="Times New Roman" pitchFamily="18" charset="0"/>
              </a:rPr>
              <a:t>Each Element represents a key business aspect of the relationship. For example Rule 5 includes four Elements about how the parties will govern the relationship. </a:t>
            </a:r>
          </a:p>
          <a:p>
            <a:pPr marL="231775" indent="-231775">
              <a:spcAft>
                <a:spcPts val="1200"/>
              </a:spcAft>
              <a:buFont typeface="Arial" panose="020B0604020202020204" pitchFamily="34" charset="0"/>
              <a:buChar char="•"/>
            </a:pPr>
            <a:r>
              <a:rPr lang="en-US" dirty="0">
                <a:cs typeface="Times New Roman" pitchFamily="18" charset="0"/>
              </a:rPr>
              <a:t>Most often, organizations represent each Element as a contractual “Schedule” which provides flexibility </a:t>
            </a:r>
            <a:endParaRPr lang="en-US" sz="1800" dirty="0">
              <a:cs typeface="Times New Roman" pitchFamily="18" charset="0"/>
            </a:endParaRPr>
          </a:p>
          <a:p>
            <a:endParaRPr lang="sv-SE" dirty="0"/>
          </a:p>
        </p:txBody>
      </p:sp>
      <p:sp>
        <p:nvSpPr>
          <p:cNvPr id="4" name="Slide Number Placeholder 3"/>
          <p:cNvSpPr>
            <a:spLocks noGrp="1"/>
          </p:cNvSpPr>
          <p:nvPr>
            <p:ph type="sldNum" sz="quarter" idx="10"/>
          </p:nvPr>
        </p:nvSpPr>
        <p:spPr/>
        <p:txBody>
          <a:bodyPr/>
          <a:lstStyle/>
          <a:p>
            <a:fld id="{DF028019-AA91-4C76-BB6B-CB38C01EC32F}" type="slidenum">
              <a:rPr lang="en-GB" smtClean="0"/>
              <a:pPr/>
              <a:t>15</a:t>
            </a:fld>
            <a:endParaRPr lang="en-GB" dirty="0"/>
          </a:p>
        </p:txBody>
      </p:sp>
    </p:spTree>
    <p:extLst>
      <p:ext uri="{BB962C8B-B14F-4D97-AF65-F5344CB8AC3E}">
        <p14:creationId xmlns:p14="http://schemas.microsoft.com/office/powerpoint/2010/main" val="3705085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5295653b53_0_7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5295653b53_0_7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000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5288e72f5e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5288e72f5e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837" name="Google Shape;837;g5288e72f5e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9985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5288e72f5e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5288e72f5e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837" name="Google Shape;837;g5288e72f5e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78719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5288e72f5e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5288e72f5e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837" name="Google Shape;837;g5288e72f5e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30458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288e72f5e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5288e72f5e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 desired outcomes = what we want</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Statement of objectives = how we achieve them</a:t>
            </a:r>
            <a:endParaRPr sz="1200" b="0" i="0" u="none" strike="noStrike" cap="none" dirty="0">
              <a:solidFill>
                <a:schemeClr val="dk1"/>
              </a:solidFill>
              <a:latin typeface="Arial"/>
              <a:ea typeface="Arial"/>
              <a:cs typeface="Arial"/>
              <a:sym typeface="Arial"/>
            </a:endParaRPr>
          </a:p>
        </p:txBody>
      </p:sp>
      <p:sp>
        <p:nvSpPr>
          <p:cNvPr id="874" name="Google Shape;874;g5288e72f5e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883422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288e72f5e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5288e72f5e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 desired outcomes = what we want</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Statement of objectives = how we achieve them</a:t>
            </a:r>
            <a:endParaRPr sz="1200" b="0" i="0" u="none" strike="noStrike" cap="none" dirty="0">
              <a:solidFill>
                <a:schemeClr val="dk1"/>
              </a:solidFill>
              <a:latin typeface="Arial"/>
              <a:ea typeface="Arial"/>
              <a:cs typeface="Arial"/>
              <a:sym typeface="Arial"/>
            </a:endParaRPr>
          </a:p>
        </p:txBody>
      </p:sp>
      <p:sp>
        <p:nvSpPr>
          <p:cNvPr id="874" name="Google Shape;874;g5288e72f5e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64237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sz="1200" b="0" i="0" u="none" strike="noStrike" cap="none" dirty="0">
                <a:solidFill>
                  <a:schemeClr val="dk1"/>
                </a:solidFill>
                <a:latin typeface="Arial"/>
                <a:ea typeface="Arial"/>
                <a:cs typeface="Arial"/>
                <a:sym typeface="Arial"/>
              </a:rPr>
              <a:t>Maurice: </a:t>
            </a:r>
          </a:p>
          <a:p>
            <a:pPr marL="0" marR="0" lvl="0" indent="0" algn="l" rtl="0">
              <a:spcBef>
                <a:spcPts val="0"/>
              </a:spcBef>
              <a:spcAft>
                <a:spcPts val="0"/>
              </a:spcAft>
              <a:buNone/>
            </a:pPr>
            <a:r>
              <a:rPr lang="nl-NL" sz="1200" b="0" i="0" u="none" strike="noStrike" cap="none" dirty="0">
                <a:solidFill>
                  <a:schemeClr val="dk1"/>
                </a:solidFill>
                <a:latin typeface="Arial"/>
                <a:ea typeface="Arial"/>
                <a:cs typeface="Arial"/>
                <a:sym typeface="Arial"/>
              </a:rPr>
              <a:t>Maurice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will</a:t>
            </a:r>
            <a:r>
              <a:rPr lang="nl-NL" sz="1200" b="0" i="0" u="none" strike="noStrike" cap="none" baseline="0" dirty="0">
                <a:solidFill>
                  <a:schemeClr val="dk1"/>
                </a:solidFill>
                <a:latin typeface="Arial"/>
                <a:ea typeface="Arial"/>
                <a:cs typeface="Arial"/>
                <a:sym typeface="Arial"/>
              </a:rPr>
              <a:t> talk </a:t>
            </a:r>
            <a:r>
              <a:rPr lang="nl-NL" sz="1200" b="0" i="0" u="none" strike="noStrike" cap="none" baseline="0" dirty="0" err="1">
                <a:solidFill>
                  <a:schemeClr val="dk1"/>
                </a:solidFill>
                <a:latin typeface="Arial"/>
                <a:ea typeface="Arial"/>
                <a:cs typeface="Arial"/>
                <a:sym typeface="Arial"/>
              </a:rPr>
              <a:t>about</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the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need</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to</a:t>
            </a:r>
            <a:r>
              <a:rPr lang="nl-NL" sz="1200" b="0" i="0" u="none" strike="noStrike" cap="none" baseline="0" dirty="0">
                <a:solidFill>
                  <a:schemeClr val="dk1"/>
                </a:solidFill>
                <a:latin typeface="Arial"/>
                <a:ea typeface="Arial"/>
                <a:cs typeface="Arial"/>
                <a:sym typeface="Arial"/>
              </a:rPr>
              <a:t> change </a:t>
            </a:r>
            <a:r>
              <a:rPr lang="nl-NL" sz="1200" b="0" i="0" u="none" strike="noStrike" cap="none" baseline="0" dirty="0" err="1">
                <a:solidFill>
                  <a:schemeClr val="dk1"/>
                </a:solidFill>
                <a:latin typeface="Arial"/>
                <a:ea typeface="Arial"/>
                <a:cs typeface="Arial"/>
                <a:sym typeface="Arial"/>
              </a:rPr>
              <a:t>and</a:t>
            </a:r>
            <a:r>
              <a:rPr lang="nl-NL" sz="1200" b="0" i="0" u="none" strike="noStrike" cap="none" baseline="0" dirty="0">
                <a:solidFill>
                  <a:schemeClr val="dk1"/>
                </a:solidFill>
                <a:latin typeface="Arial"/>
                <a:ea typeface="Arial"/>
                <a:cs typeface="Arial"/>
                <a:sym typeface="Arial"/>
              </a:rPr>
              <a:t> awareness</a:t>
            </a:r>
          </a:p>
          <a:p>
            <a:pPr marL="0" marR="0" lvl="0" indent="0" algn="l" rtl="0">
              <a:spcBef>
                <a:spcPts val="0"/>
              </a:spcBef>
              <a:spcAft>
                <a:spcPts val="0"/>
              </a:spcAft>
              <a:buNone/>
            </a:pPr>
            <a:r>
              <a:rPr lang="nl-NL" sz="1200" b="0" i="0" u="none" strike="noStrike" cap="none" baseline="0" dirty="0">
                <a:solidFill>
                  <a:schemeClr val="dk1"/>
                </a:solidFill>
                <a:latin typeface="Arial"/>
                <a:ea typeface="Arial"/>
                <a:cs typeface="Arial"/>
                <a:sym typeface="Arial"/>
              </a:rPr>
              <a:t>Kate </a:t>
            </a:r>
            <a:r>
              <a:rPr lang="nl-NL" sz="1200" b="0" i="0" u="none" strike="noStrike" cap="none" baseline="0" dirty="0" err="1">
                <a:solidFill>
                  <a:schemeClr val="dk1"/>
                </a:solidFill>
                <a:latin typeface="Arial"/>
                <a:ea typeface="Arial"/>
                <a:cs typeface="Arial"/>
                <a:sym typeface="Arial"/>
              </a:rPr>
              <a:t>will</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explain</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about</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the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fundamentals</a:t>
            </a:r>
            <a:r>
              <a:rPr lang="nl-NL" sz="1200" b="0" i="0" u="none" strike="noStrike" cap="none" baseline="0" dirty="0">
                <a:solidFill>
                  <a:schemeClr val="dk1"/>
                </a:solidFill>
                <a:latin typeface="Arial"/>
                <a:ea typeface="Arial"/>
                <a:cs typeface="Arial"/>
                <a:sym typeface="Arial"/>
              </a:rPr>
              <a:t> of </a:t>
            </a:r>
            <a:r>
              <a:rPr lang="nl-NL" sz="1200" b="0" i="0" u="none" strike="noStrike" cap="none" baseline="0" dirty="0" err="1">
                <a:solidFill>
                  <a:schemeClr val="dk1"/>
                </a:solidFill>
                <a:latin typeface="Arial"/>
                <a:ea typeface="Arial"/>
                <a:cs typeface="Arial"/>
                <a:sym typeface="Arial"/>
              </a:rPr>
              <a:t>Vested</a:t>
            </a:r>
            <a:endParaRPr lang="nl-NL" sz="1200" b="0" i="0" u="none" strike="noStrike" cap="none" baseline="0" dirty="0">
              <a:solidFill>
                <a:schemeClr val="dk1"/>
              </a:solidFill>
              <a:latin typeface="Arial"/>
              <a:ea typeface="Arial"/>
              <a:cs typeface="Arial"/>
              <a:sym typeface="Arial"/>
            </a:endParaRPr>
          </a:p>
          <a:p>
            <a:pPr marL="0" marR="0" lvl="0" indent="0" algn="l" rtl="0">
              <a:spcBef>
                <a:spcPts val="0"/>
              </a:spcBef>
              <a:spcAft>
                <a:spcPts val="0"/>
              </a:spcAft>
              <a:buNone/>
            </a:pPr>
            <a:r>
              <a:rPr lang="nl-NL" sz="1200" b="0" i="0" u="none" strike="noStrike" cap="none" baseline="0" dirty="0">
                <a:solidFill>
                  <a:schemeClr val="dk1"/>
                </a:solidFill>
                <a:latin typeface="Arial"/>
                <a:ea typeface="Arial"/>
                <a:cs typeface="Arial"/>
                <a:sym typeface="Arial"/>
              </a:rPr>
              <a:t>Kyrsa </a:t>
            </a:r>
            <a:r>
              <a:rPr lang="nl-NL" sz="1200" b="0" i="0" u="none" strike="noStrike" cap="none" baseline="0" dirty="0" err="1">
                <a:solidFill>
                  <a:schemeClr val="dk1"/>
                </a:solidFill>
                <a:latin typeface="Arial"/>
                <a:ea typeface="Arial"/>
                <a:cs typeface="Arial"/>
                <a:sym typeface="Arial"/>
              </a:rPr>
              <a:t>and</a:t>
            </a:r>
            <a:r>
              <a:rPr lang="nl-NL" sz="1200" b="0" i="0" u="none" strike="noStrike" cap="none" baseline="0" dirty="0">
                <a:solidFill>
                  <a:schemeClr val="dk1"/>
                </a:solidFill>
                <a:latin typeface="Arial"/>
                <a:ea typeface="Arial"/>
                <a:cs typeface="Arial"/>
                <a:sym typeface="Arial"/>
              </a:rPr>
              <a:t> Maurice </a:t>
            </a:r>
            <a:r>
              <a:rPr lang="nl-NL" sz="1200" b="0" i="0" u="none" strike="noStrike" cap="none" baseline="0" dirty="0" err="1">
                <a:solidFill>
                  <a:schemeClr val="dk1"/>
                </a:solidFill>
                <a:latin typeface="Arial"/>
                <a:ea typeface="Arial"/>
                <a:cs typeface="Arial"/>
                <a:sym typeface="Arial"/>
              </a:rPr>
              <a:t>will</a:t>
            </a:r>
            <a:r>
              <a:rPr lang="nl-NL" sz="1200" b="0" i="0" u="none" strike="noStrike" cap="none" baseline="0" dirty="0">
                <a:solidFill>
                  <a:schemeClr val="dk1"/>
                </a:solidFill>
                <a:latin typeface="Arial"/>
                <a:ea typeface="Arial"/>
                <a:cs typeface="Arial"/>
                <a:sym typeface="Arial"/>
              </a:rPr>
              <a:t> talk </a:t>
            </a:r>
            <a:r>
              <a:rPr lang="nl-NL" sz="1200" b="0" i="0" u="none" strike="noStrike" cap="none" baseline="0" dirty="0" err="1">
                <a:solidFill>
                  <a:schemeClr val="dk1"/>
                </a:solidFill>
                <a:latin typeface="Arial"/>
                <a:ea typeface="Arial"/>
                <a:cs typeface="Arial"/>
                <a:sym typeface="Arial"/>
              </a:rPr>
              <a:t>about</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the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journey</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from</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the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initial</a:t>
            </a:r>
            <a:r>
              <a:rPr lang="nl-NL" sz="1200" b="0" i="0" u="none" strike="noStrike" cap="none" baseline="0" dirty="0">
                <a:solidFill>
                  <a:schemeClr val="dk1"/>
                </a:solidFill>
                <a:latin typeface="Arial"/>
                <a:ea typeface="Arial"/>
                <a:cs typeface="Arial"/>
                <a:sym typeface="Arial"/>
              </a:rPr>
              <a:t> contract </a:t>
            </a:r>
            <a:r>
              <a:rPr lang="nl-NL" sz="1200" b="0" i="0" u="none" strike="noStrike" cap="none" baseline="0" dirty="0" err="1">
                <a:solidFill>
                  <a:schemeClr val="dk1"/>
                </a:solidFill>
                <a:latin typeface="Arial"/>
                <a:ea typeface="Arial"/>
                <a:cs typeface="Arial"/>
                <a:sym typeface="Arial"/>
              </a:rPr>
              <a:t>to</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the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Vested</a:t>
            </a:r>
            <a:r>
              <a:rPr lang="nl-NL" sz="1200" b="0" i="0" u="none" strike="noStrike" cap="none" baseline="0" dirty="0">
                <a:solidFill>
                  <a:schemeClr val="dk1"/>
                </a:solidFill>
                <a:latin typeface="Arial"/>
                <a:ea typeface="Arial"/>
                <a:cs typeface="Arial"/>
                <a:sym typeface="Arial"/>
              </a:rPr>
              <a:t> contract</a:t>
            </a:r>
          </a:p>
          <a:p>
            <a:pPr marL="0" marR="0" lvl="0" indent="0" algn="l" rtl="0">
              <a:spcBef>
                <a:spcPts val="0"/>
              </a:spcBef>
              <a:spcAft>
                <a:spcPts val="0"/>
              </a:spcAft>
              <a:buNone/>
            </a:pPr>
            <a:r>
              <a:rPr lang="nl-NL" sz="1200" b="0" i="0" u="none" strike="noStrike" cap="none" baseline="0" dirty="0" err="1">
                <a:solidFill>
                  <a:schemeClr val="dk1"/>
                </a:solidFill>
                <a:latin typeface="Arial"/>
                <a:ea typeface="Arial"/>
                <a:cs typeface="Arial"/>
                <a:sym typeface="Arial"/>
              </a:rPr>
              <a:t>And</a:t>
            </a:r>
            <a:r>
              <a:rPr lang="nl-NL" sz="1200" b="0" i="0" u="none" strike="noStrike" cap="none" baseline="0" dirty="0">
                <a:solidFill>
                  <a:schemeClr val="dk1"/>
                </a:solidFill>
                <a:latin typeface="Arial"/>
                <a:ea typeface="Arial"/>
                <a:cs typeface="Arial"/>
                <a:sym typeface="Arial"/>
              </a:rPr>
              <a:t> we </a:t>
            </a:r>
            <a:r>
              <a:rPr lang="nl-NL" sz="1200" b="0" i="0" u="none" strike="noStrike" cap="none" baseline="0" dirty="0" err="1">
                <a:solidFill>
                  <a:schemeClr val="dk1"/>
                </a:solidFill>
                <a:latin typeface="Arial"/>
                <a:ea typeface="Arial"/>
                <a:cs typeface="Arial"/>
                <a:sym typeface="Arial"/>
              </a:rPr>
              <a:t>will</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give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you</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an</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insight</a:t>
            </a:r>
            <a:r>
              <a:rPr lang="nl-NL" sz="1200" b="0" i="0" u="none" strike="noStrike" cap="none" baseline="0" dirty="0">
                <a:solidFill>
                  <a:schemeClr val="dk1"/>
                </a:solidFill>
                <a:latin typeface="Arial"/>
                <a:ea typeface="Arial"/>
                <a:cs typeface="Arial"/>
                <a:sym typeface="Arial"/>
              </a:rPr>
              <a:t> on living </a:t>
            </a:r>
            <a:r>
              <a:rPr lang="nl-NL" sz="1200" b="0" i="0" u="none" strike="noStrike" cap="none" baseline="0" dirty="0" err="1">
                <a:solidFill>
                  <a:schemeClr val="dk1"/>
                </a:solidFill>
                <a:latin typeface="Arial"/>
                <a:ea typeface="Arial"/>
                <a:cs typeface="Arial"/>
                <a:sym typeface="Arial"/>
              </a:rPr>
              <a:t>the</a:t>
            </a:r>
            <a:r>
              <a:rPr lang="nl-NL" sz="1200" b="0" i="0" u="none" strike="noStrike" cap="none" baseline="0" dirty="0">
                <a:solidFill>
                  <a:schemeClr val="dk1"/>
                </a:solidFill>
                <a:latin typeface="Arial"/>
                <a:ea typeface="Arial"/>
                <a:cs typeface="Arial"/>
                <a:sym typeface="Arial"/>
              </a:rPr>
              <a:t> </a:t>
            </a:r>
            <a:r>
              <a:rPr lang="nl-NL" sz="1200" b="0" i="0" u="none" strike="noStrike" cap="none" baseline="0" dirty="0" err="1">
                <a:solidFill>
                  <a:schemeClr val="dk1"/>
                </a:solidFill>
                <a:latin typeface="Arial"/>
                <a:ea typeface="Arial"/>
                <a:cs typeface="Arial"/>
                <a:sym typeface="Arial"/>
              </a:rPr>
              <a:t>Vested</a:t>
            </a:r>
            <a:r>
              <a:rPr lang="nl-NL" sz="1200" b="0" i="0" u="none" strike="noStrike" cap="none" baseline="0" dirty="0">
                <a:solidFill>
                  <a:schemeClr val="dk1"/>
                </a:solidFill>
                <a:latin typeface="Arial"/>
                <a:ea typeface="Arial"/>
                <a:cs typeface="Arial"/>
                <a:sym typeface="Arial"/>
              </a:rPr>
              <a:t> Way</a:t>
            </a:r>
            <a:endParaRPr sz="1200" b="0" i="0" u="none" strike="noStrike" cap="none" dirty="0">
              <a:solidFill>
                <a:schemeClr val="dk1"/>
              </a:solidFill>
              <a:latin typeface="Arial"/>
              <a:ea typeface="Arial"/>
              <a:cs typeface="Arial"/>
              <a:sym typeface="Arial"/>
            </a:endParaRPr>
          </a:p>
        </p:txBody>
      </p:sp>
      <p:sp>
        <p:nvSpPr>
          <p:cNvPr id="401" name="Google Shape;40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sz="1200"/>
              <a:pPr algn="r"/>
              <a:t>2</a:t>
            </a:fld>
            <a:endParaRPr sz="1200"/>
          </a:p>
        </p:txBody>
      </p:sp>
    </p:spTree>
    <p:extLst>
      <p:ext uri="{BB962C8B-B14F-4D97-AF65-F5344CB8AC3E}">
        <p14:creationId xmlns:p14="http://schemas.microsoft.com/office/powerpoint/2010/main" val="2693377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288e72f5e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5288e72f5e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 we</a:t>
            </a:r>
            <a:r>
              <a:rPr lang="en-US" sz="1200" b="0" i="0" u="none" strike="noStrike" cap="none" baseline="0" dirty="0">
                <a:solidFill>
                  <a:schemeClr val="dk1"/>
                </a:solidFill>
                <a:latin typeface="Arial"/>
                <a:ea typeface="Arial"/>
                <a:cs typeface="Arial"/>
                <a:sym typeface="Arial"/>
              </a:rPr>
              <a:t> use innovation to drive the achievement of our statement of objectives, we value any innovation, as long as it contributes to one or more of the desired outcomes</a:t>
            </a:r>
            <a:endParaRPr sz="1200" b="0" i="0" u="none" strike="noStrike" cap="none" dirty="0">
              <a:solidFill>
                <a:schemeClr val="dk1"/>
              </a:solidFill>
              <a:latin typeface="Arial"/>
              <a:ea typeface="Arial"/>
              <a:cs typeface="Arial"/>
              <a:sym typeface="Arial"/>
            </a:endParaRPr>
          </a:p>
        </p:txBody>
      </p:sp>
      <p:sp>
        <p:nvSpPr>
          <p:cNvPr id="874" name="Google Shape;874;g5288e72f5e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2514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5288e72f5e_0_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5288e72f5e_0_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Design thinking workshop for Plaza</a:t>
            </a:r>
            <a:endParaRPr sz="1200" b="0" i="0" u="none" strike="noStrike" cap="none" dirty="0">
              <a:solidFill>
                <a:schemeClr val="dk1"/>
              </a:solidFill>
              <a:latin typeface="Arial"/>
              <a:ea typeface="Arial"/>
              <a:cs typeface="Arial"/>
              <a:sym typeface="Arial"/>
            </a:endParaRPr>
          </a:p>
        </p:txBody>
      </p:sp>
      <p:sp>
        <p:nvSpPr>
          <p:cNvPr id="1076" name="Google Shape;1076;g5288e72f5e_0_6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96411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288e72f5e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5288e72f5e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 PwC aims</a:t>
            </a:r>
            <a:r>
              <a:rPr lang="en-US" sz="1200" b="0" i="0" u="none" strike="noStrike" cap="none" baseline="0" dirty="0">
                <a:solidFill>
                  <a:schemeClr val="dk1"/>
                </a:solidFill>
                <a:latin typeface="Arial"/>
                <a:ea typeface="Arial"/>
                <a:cs typeface="Arial"/>
                <a:sym typeface="Arial"/>
              </a:rPr>
              <a:t> to be fully circular in 2030: to achieve that, ISS needs to partner with us to think outside the box about her the approach on the current services. Our Vested approach incentivizes ISS to come up with new solutions and PwC partner with ISS, truly based on what’s in it for we. We are happy to share the created value for PwC so ISS is motivated to go even further.</a:t>
            </a:r>
            <a:endParaRPr sz="1200" b="0" i="0" u="none" strike="noStrike" cap="none" dirty="0">
              <a:solidFill>
                <a:schemeClr val="dk1"/>
              </a:solidFill>
              <a:latin typeface="Arial"/>
              <a:ea typeface="Arial"/>
              <a:cs typeface="Arial"/>
              <a:sym typeface="Arial"/>
            </a:endParaRPr>
          </a:p>
        </p:txBody>
      </p:sp>
      <p:sp>
        <p:nvSpPr>
          <p:cNvPr id="874" name="Google Shape;874;g5288e72f5e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1880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5288e72f5e_0_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5288e72f5e_0_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An</a:t>
            </a:r>
            <a:r>
              <a:rPr lang="en-US" sz="1200" b="0" i="0" u="none" strike="noStrike" cap="none" baseline="0" dirty="0">
                <a:solidFill>
                  <a:schemeClr val="dk1"/>
                </a:solidFill>
                <a:latin typeface="Arial"/>
                <a:ea typeface="Arial"/>
                <a:cs typeface="Arial"/>
                <a:sym typeface="Arial"/>
              </a:rPr>
              <a:t> example in our catering services to become fully circular in minimizing </a:t>
            </a:r>
            <a:r>
              <a:rPr lang="en-US" sz="1200" b="0" i="0" u="none" strike="noStrike" cap="none" baseline="0" dirty="0" err="1">
                <a:solidFill>
                  <a:schemeClr val="dk1"/>
                </a:solidFill>
                <a:latin typeface="Arial"/>
                <a:ea typeface="Arial"/>
                <a:cs typeface="Arial"/>
                <a:sym typeface="Arial"/>
              </a:rPr>
              <a:t>foodwaste</a:t>
            </a:r>
            <a:r>
              <a:rPr lang="en-US" sz="1200" b="0" i="0" u="none" strike="noStrike" cap="none" baseline="0" dirty="0">
                <a:solidFill>
                  <a:schemeClr val="dk1"/>
                </a:solidFill>
                <a:latin typeface="Arial"/>
                <a:ea typeface="Arial"/>
                <a:cs typeface="Arial"/>
                <a:sym typeface="Arial"/>
              </a:rPr>
              <a:t>:</a:t>
            </a: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Awareness: Minimize waste through the startup app </a:t>
            </a:r>
            <a:r>
              <a:rPr lang="en-US" sz="1200" b="0" i="0" u="none" strike="noStrike" cap="none" baseline="0" dirty="0" err="1">
                <a:solidFill>
                  <a:schemeClr val="dk1"/>
                </a:solidFill>
                <a:latin typeface="Arial"/>
                <a:ea typeface="Arial"/>
                <a:cs typeface="Arial"/>
                <a:sym typeface="Arial"/>
              </a:rPr>
              <a:t>Wastewatchers</a:t>
            </a:r>
            <a:r>
              <a:rPr lang="en-US" sz="1200" b="0" i="0" u="none" strike="noStrike" cap="none" baseline="0" dirty="0">
                <a:solidFill>
                  <a:schemeClr val="dk1"/>
                </a:solidFill>
                <a:latin typeface="Arial"/>
                <a:ea typeface="Arial"/>
                <a:cs typeface="Arial"/>
                <a:sym typeface="Arial"/>
              </a:rPr>
              <a:t>: this helps the catering team to focus on reducing </a:t>
            </a:r>
            <a:r>
              <a:rPr lang="en-US" sz="1200" b="0" i="0" u="none" strike="noStrike" cap="none" baseline="0" dirty="0" err="1">
                <a:solidFill>
                  <a:schemeClr val="dk1"/>
                </a:solidFill>
                <a:latin typeface="Arial"/>
                <a:ea typeface="Arial"/>
                <a:cs typeface="Arial"/>
                <a:sym typeface="Arial"/>
              </a:rPr>
              <a:t>foodwaste</a:t>
            </a: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Cooking: Via </a:t>
            </a:r>
            <a:r>
              <a:rPr lang="en-US" sz="1200" b="0" i="0" u="none" strike="noStrike" cap="none" baseline="0" dirty="0" err="1">
                <a:solidFill>
                  <a:schemeClr val="dk1"/>
                </a:solidFill>
                <a:latin typeface="Arial"/>
                <a:ea typeface="Arial"/>
                <a:cs typeface="Arial"/>
                <a:sym typeface="Arial"/>
              </a:rPr>
              <a:t>Instock</a:t>
            </a:r>
            <a:r>
              <a:rPr lang="en-US" sz="1200" b="0" i="0" u="none" strike="noStrike" cap="none" baseline="0" dirty="0">
                <a:solidFill>
                  <a:schemeClr val="dk1"/>
                </a:solidFill>
                <a:latin typeface="Arial"/>
                <a:ea typeface="Arial"/>
                <a:cs typeface="Arial"/>
                <a:sym typeface="Arial"/>
              </a:rPr>
              <a:t> we use unsold products from supermarkets in our daily receipts</a:t>
            </a:r>
          </a:p>
          <a:p>
            <a:pPr marL="0" marR="0" lvl="0" indent="0" algn="l" rtl="0">
              <a:spcBef>
                <a:spcPts val="0"/>
              </a:spcBef>
              <a:spcAft>
                <a:spcPts val="0"/>
              </a:spcAft>
              <a:buNone/>
            </a:pPr>
            <a:r>
              <a:rPr lang="en-US" sz="1200" b="0" i="0" u="none" strike="noStrike" cap="none" baseline="0" dirty="0" err="1">
                <a:solidFill>
                  <a:schemeClr val="dk1"/>
                </a:solidFill>
                <a:latin typeface="Arial"/>
                <a:ea typeface="Arial"/>
                <a:cs typeface="Arial"/>
                <a:sym typeface="Arial"/>
              </a:rPr>
              <a:t>Kromkommer</a:t>
            </a:r>
            <a:r>
              <a:rPr lang="en-US" sz="1200" b="0" i="0" u="none" strike="noStrike" cap="none" baseline="0" dirty="0">
                <a:solidFill>
                  <a:schemeClr val="dk1"/>
                </a:solidFill>
                <a:latin typeface="Arial"/>
                <a:ea typeface="Arial"/>
                <a:cs typeface="Arial"/>
                <a:sym typeface="Arial"/>
              </a:rPr>
              <a:t>: we serve soups from wonky vegetables and fruits</a:t>
            </a: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Coffee: part of the </a:t>
            </a:r>
            <a:r>
              <a:rPr lang="en-US" sz="1200" b="0" i="0" u="none" strike="noStrike" cap="none" baseline="0" dirty="0" err="1">
                <a:solidFill>
                  <a:schemeClr val="dk1"/>
                </a:solidFill>
                <a:latin typeface="Arial"/>
                <a:ea typeface="Arial"/>
                <a:cs typeface="Arial"/>
                <a:sym typeface="Arial"/>
              </a:rPr>
              <a:t>coffe</a:t>
            </a:r>
            <a:r>
              <a:rPr lang="en-US" sz="1200" b="0" i="0" u="none" strike="noStrike" cap="none" baseline="0" dirty="0">
                <a:solidFill>
                  <a:schemeClr val="dk1"/>
                </a:solidFill>
                <a:latin typeface="Arial"/>
                <a:ea typeface="Arial"/>
                <a:cs typeface="Arial"/>
                <a:sym typeface="Arial"/>
              </a:rPr>
              <a:t> we serve in our outlets comes from Gosling </a:t>
            </a:r>
            <a:r>
              <a:rPr lang="en-US" sz="1200" b="0" i="0" u="none" strike="noStrike" cap="none" baseline="0" dirty="0" err="1">
                <a:solidFill>
                  <a:schemeClr val="dk1"/>
                </a:solidFill>
                <a:latin typeface="Arial"/>
                <a:ea typeface="Arial"/>
                <a:cs typeface="Arial"/>
                <a:sym typeface="Arial"/>
              </a:rPr>
              <a:t>Coffe</a:t>
            </a:r>
            <a:r>
              <a:rPr lang="en-US" sz="1200" b="0" i="0" u="none" strike="noStrike" cap="none" baseline="0" dirty="0">
                <a:solidFill>
                  <a:schemeClr val="dk1"/>
                </a:solidFill>
                <a:latin typeface="Arial"/>
                <a:ea typeface="Arial"/>
                <a:cs typeface="Arial"/>
                <a:sym typeface="Arial"/>
              </a:rPr>
              <a:t>: bought as much as possible directly from farmers for a fair price, at the same time supporting Farmers in education and collaboration.</a:t>
            </a: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And if we can’t sell all our products in the restaurant: we sell these items via the </a:t>
            </a:r>
            <a:r>
              <a:rPr lang="en-US" sz="1200" b="0" i="0" u="none" strike="noStrike" cap="none" baseline="0" dirty="0" err="1">
                <a:solidFill>
                  <a:schemeClr val="dk1"/>
                </a:solidFill>
                <a:latin typeface="Arial"/>
                <a:ea typeface="Arial"/>
                <a:cs typeface="Arial"/>
                <a:sym typeface="Arial"/>
              </a:rPr>
              <a:t>reqzone</a:t>
            </a:r>
            <a:r>
              <a:rPr lang="en-US" sz="1200" b="0" i="0" u="none" strike="noStrike" cap="none" baseline="0" dirty="0">
                <a:solidFill>
                  <a:schemeClr val="dk1"/>
                </a:solidFill>
                <a:latin typeface="Arial"/>
                <a:ea typeface="Arial"/>
                <a:cs typeface="Arial"/>
                <a:sym typeface="Arial"/>
              </a:rPr>
              <a:t> app at a good rebate</a:t>
            </a:r>
            <a:endParaRPr sz="1200" b="0" i="0" u="none" strike="noStrike" cap="none" dirty="0">
              <a:solidFill>
                <a:schemeClr val="dk1"/>
              </a:solidFill>
              <a:latin typeface="Arial"/>
              <a:ea typeface="Arial"/>
              <a:cs typeface="Arial"/>
              <a:sym typeface="Arial"/>
            </a:endParaRPr>
          </a:p>
        </p:txBody>
      </p:sp>
      <p:sp>
        <p:nvSpPr>
          <p:cNvPr id="1076" name="Google Shape;1076;g5288e72f5e_0_6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647912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5288e72f5e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5288e72f5e_0_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We needed</a:t>
            </a:r>
            <a:r>
              <a:rPr lang="en-US" sz="1200" b="0" i="0" u="none" strike="noStrike" cap="none" baseline="0" dirty="0">
                <a:solidFill>
                  <a:schemeClr val="dk1"/>
                </a:solidFill>
                <a:latin typeface="Arial"/>
                <a:ea typeface="Arial"/>
                <a:cs typeface="Arial"/>
                <a:sym typeface="Arial"/>
              </a:rPr>
              <a:t> a pricing model to support our shared vision and desired outcomes. So we made a flip from the current contract to the vested </a:t>
            </a:r>
            <a:r>
              <a:rPr lang="en-US" sz="1200" b="0" i="0" u="none" strike="noStrike" cap="none" baseline="0" dirty="0" err="1">
                <a:solidFill>
                  <a:schemeClr val="dk1"/>
                </a:solidFill>
                <a:latin typeface="Arial"/>
                <a:ea typeface="Arial"/>
                <a:cs typeface="Arial"/>
                <a:sym typeface="Arial"/>
              </a:rPr>
              <a:t>apprach</a:t>
            </a:r>
            <a:endParaRPr sz="1200" b="0" i="0" u="none" strike="noStrike" cap="none" dirty="0">
              <a:solidFill>
                <a:schemeClr val="dk1"/>
              </a:solidFill>
              <a:latin typeface="Arial"/>
              <a:ea typeface="Arial"/>
              <a:cs typeface="Arial"/>
              <a:sym typeface="Arial"/>
            </a:endParaRPr>
          </a:p>
        </p:txBody>
      </p:sp>
      <p:sp>
        <p:nvSpPr>
          <p:cNvPr id="946" name="Google Shape;946;g5288e72f5e_0_4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34067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5288e72f5e_0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g5288e72f5e_0_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a:t>
            </a:r>
            <a:endParaRPr sz="1200" b="0" i="0" u="none" strike="noStrike" cap="none" dirty="0">
              <a:solidFill>
                <a:schemeClr val="dk1"/>
              </a:solidFill>
              <a:latin typeface="Arial"/>
              <a:ea typeface="Arial"/>
              <a:cs typeface="Arial"/>
              <a:sym typeface="Arial"/>
            </a:endParaRPr>
          </a:p>
        </p:txBody>
      </p:sp>
      <p:sp>
        <p:nvSpPr>
          <p:cNvPr id="954" name="Google Shape;954;g5288e72f5e_0_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015463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288e72f5e_0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5288e72f5e_0_8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explain</a:t>
            </a:r>
            <a:r>
              <a:rPr lang="en-US" sz="1200" b="0" i="0" u="none" strike="noStrike" cap="none" baseline="0" dirty="0">
                <a:solidFill>
                  <a:schemeClr val="dk1"/>
                </a:solidFill>
                <a:latin typeface="Arial"/>
                <a:ea typeface="Arial"/>
                <a:cs typeface="Arial"/>
                <a:sym typeface="Arial"/>
              </a:rPr>
              <a:t> saving initiative</a:t>
            </a:r>
            <a:endParaRPr sz="1200" b="0" i="0" u="none" strike="noStrike" cap="none" dirty="0">
              <a:solidFill>
                <a:schemeClr val="dk1"/>
              </a:solidFill>
              <a:latin typeface="Arial"/>
              <a:ea typeface="Arial"/>
              <a:cs typeface="Arial"/>
              <a:sym typeface="Arial"/>
            </a:endParaRPr>
          </a:p>
        </p:txBody>
      </p:sp>
      <p:sp>
        <p:nvSpPr>
          <p:cNvPr id="974" name="Google Shape;974;g5288e72f5e_0_8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548136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288e72f5e_0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5288e72f5e_0_8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explain</a:t>
            </a:r>
            <a:r>
              <a:rPr lang="en-US" sz="1200" b="0" i="0" u="none" strike="noStrike" cap="none" baseline="0" dirty="0">
                <a:solidFill>
                  <a:schemeClr val="dk1"/>
                </a:solidFill>
                <a:latin typeface="Arial"/>
                <a:ea typeface="Arial"/>
                <a:cs typeface="Arial"/>
                <a:sym typeface="Arial"/>
              </a:rPr>
              <a:t> saving initiative</a:t>
            </a:r>
            <a:endParaRPr sz="1200" b="0" i="0" u="none" strike="noStrike" cap="none" dirty="0">
              <a:solidFill>
                <a:schemeClr val="dk1"/>
              </a:solidFill>
              <a:latin typeface="Arial"/>
              <a:ea typeface="Arial"/>
              <a:cs typeface="Arial"/>
              <a:sym typeface="Arial"/>
            </a:endParaRPr>
          </a:p>
        </p:txBody>
      </p:sp>
      <p:sp>
        <p:nvSpPr>
          <p:cNvPr id="974" name="Google Shape;974;g5288e72f5e_0_8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967598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288e72f5e_0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5288e72f5e_0_8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start from</a:t>
            </a:r>
            <a:r>
              <a:rPr lang="en-US" sz="1200" b="0" i="0" u="none" strike="noStrike" cap="none" baseline="0" dirty="0">
                <a:solidFill>
                  <a:schemeClr val="dk1"/>
                </a:solidFill>
                <a:latin typeface="Arial"/>
                <a:ea typeface="Arial"/>
                <a:cs typeface="Arial"/>
                <a:sym typeface="Arial"/>
              </a:rPr>
              <a:t> price: saving leads to less margin and overhead for ISS while cost hasn’t changed</a:t>
            </a: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When will ISS be more likely to actually make a saving</a:t>
            </a:r>
            <a:endParaRPr sz="1200" b="0" i="0" u="none" strike="noStrike" cap="none" dirty="0">
              <a:solidFill>
                <a:schemeClr val="dk1"/>
              </a:solidFill>
              <a:latin typeface="Arial"/>
              <a:ea typeface="Arial"/>
              <a:cs typeface="Arial"/>
              <a:sym typeface="Arial"/>
            </a:endParaRPr>
          </a:p>
        </p:txBody>
      </p:sp>
      <p:sp>
        <p:nvSpPr>
          <p:cNvPr id="974" name="Google Shape;974;g5288e72f5e_0_8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805531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288e72f5e_0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5288e72f5e_0_8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start from</a:t>
            </a:r>
            <a:r>
              <a:rPr lang="en-US" sz="1200" b="0" i="0" u="none" strike="noStrike" cap="none" baseline="0" dirty="0">
                <a:solidFill>
                  <a:schemeClr val="dk1"/>
                </a:solidFill>
                <a:latin typeface="Arial"/>
                <a:ea typeface="Arial"/>
                <a:cs typeface="Arial"/>
                <a:sym typeface="Arial"/>
              </a:rPr>
              <a:t> price: saving leads to less margin and overhead for ISS while cost hasn’t changed</a:t>
            </a: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When will ISS be more likely to actually make a saving</a:t>
            </a:r>
            <a:endParaRPr sz="1200" b="0" i="0" u="none" strike="noStrike" cap="none" dirty="0">
              <a:solidFill>
                <a:schemeClr val="dk1"/>
              </a:solidFill>
              <a:latin typeface="Arial"/>
              <a:ea typeface="Arial"/>
              <a:cs typeface="Arial"/>
              <a:sym typeface="Arial"/>
            </a:endParaRPr>
          </a:p>
        </p:txBody>
      </p:sp>
      <p:sp>
        <p:nvSpPr>
          <p:cNvPr id="974" name="Google Shape;974;g5288e72f5e_0_8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20965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5288e72f5e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5288e72f5e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709" name="Google Shape;709;g5288e72f5e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679633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288e72f5e_0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5288e72f5e_0_8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start from</a:t>
            </a:r>
            <a:r>
              <a:rPr lang="en-US" sz="1200" b="0" i="0" u="none" strike="noStrike" cap="none" baseline="0" dirty="0">
                <a:solidFill>
                  <a:schemeClr val="dk1"/>
                </a:solidFill>
                <a:latin typeface="Arial"/>
                <a:ea typeface="Arial"/>
                <a:cs typeface="Arial"/>
                <a:sym typeface="Arial"/>
              </a:rPr>
              <a:t> price: saving leads to less margin and overhead for ISS while cost hasn’t changed</a:t>
            </a:r>
          </a:p>
          <a:p>
            <a:pPr marL="0" marR="0" lvl="0" indent="0" algn="l" rtl="0">
              <a:spcBef>
                <a:spcPts val="0"/>
              </a:spcBef>
              <a:spcAft>
                <a:spcPts val="0"/>
              </a:spcAft>
              <a:buNone/>
            </a:pPr>
            <a:r>
              <a:rPr lang="en-US" sz="1200" b="0" i="0" u="none" strike="noStrike" cap="none" baseline="0" dirty="0">
                <a:solidFill>
                  <a:schemeClr val="dk1"/>
                </a:solidFill>
                <a:latin typeface="Arial"/>
                <a:ea typeface="Arial"/>
                <a:cs typeface="Arial"/>
                <a:sym typeface="Arial"/>
              </a:rPr>
              <a:t>When will ISS be more likely to actually make a saving</a:t>
            </a:r>
            <a:endParaRPr sz="1200" b="0" i="0" u="none" strike="noStrike" cap="none" dirty="0">
              <a:solidFill>
                <a:schemeClr val="dk1"/>
              </a:solidFill>
              <a:latin typeface="Arial"/>
              <a:ea typeface="Arial"/>
              <a:cs typeface="Arial"/>
              <a:sym typeface="Arial"/>
            </a:endParaRPr>
          </a:p>
        </p:txBody>
      </p:sp>
      <p:sp>
        <p:nvSpPr>
          <p:cNvPr id="974" name="Google Shape;974;g5288e72f5e_0_8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547959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288e72f5e_0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5288e72f5e_0_5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We need a Clear structure on who</a:t>
            </a:r>
            <a:r>
              <a:rPr lang="en-US" sz="1200" b="0" i="0" u="none" strike="noStrike" cap="none" baseline="0" dirty="0">
                <a:solidFill>
                  <a:schemeClr val="dk1"/>
                </a:solidFill>
                <a:latin typeface="Arial"/>
                <a:ea typeface="Arial"/>
                <a:cs typeface="Arial"/>
                <a:sym typeface="Arial"/>
              </a:rPr>
              <a:t> is responsible for the why what and how and how address them in the governance structure, thus achieving our desired outcomes and addressing issues at the right level to interfere</a:t>
            </a:r>
            <a:endParaRPr sz="1200" b="0" i="0" u="none" strike="noStrike" cap="none" dirty="0">
              <a:solidFill>
                <a:schemeClr val="dk1"/>
              </a:solidFill>
              <a:latin typeface="Arial"/>
              <a:ea typeface="Arial"/>
              <a:cs typeface="Arial"/>
              <a:sym typeface="Arial"/>
            </a:endParaRPr>
          </a:p>
        </p:txBody>
      </p:sp>
      <p:sp>
        <p:nvSpPr>
          <p:cNvPr id="1034" name="Google Shape;1034;g5288e72f5e_0_5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26405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288e72f5e_0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5288e72f5e_0_5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We are clear who needs te decide on what, which makes the partnership efficient</a:t>
            </a:r>
            <a:endParaRPr sz="1200" b="0" i="0" u="none" strike="noStrike" cap="none" dirty="0">
              <a:solidFill>
                <a:schemeClr val="dk1"/>
              </a:solidFill>
              <a:latin typeface="Arial"/>
              <a:ea typeface="Arial"/>
              <a:cs typeface="Arial"/>
              <a:sym typeface="Arial"/>
            </a:endParaRPr>
          </a:p>
        </p:txBody>
      </p:sp>
      <p:sp>
        <p:nvSpPr>
          <p:cNvPr id="1034" name="Google Shape;1034;g5288e72f5e_0_5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343161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5295653b53_0_1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MAURICE</a:t>
            </a:r>
            <a:endParaRPr dirty="0"/>
          </a:p>
        </p:txBody>
      </p:sp>
      <p:sp>
        <p:nvSpPr>
          <p:cNvPr id="1069" name="Google Shape;1069;g5295653b53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183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5288e72f5e_0_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5288e72f5e_0_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1076" name="Google Shape;1076;g5288e72f5e_0_6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59280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5288e72f5e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5288e72f5e_0_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p>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Having all in place doesn’t change behavior</a:t>
            </a:r>
            <a:r>
              <a:rPr lang="en-US" sz="1200" b="0" i="0" u="none" strike="noStrike" cap="none" baseline="0" dirty="0">
                <a:solidFill>
                  <a:schemeClr val="dk1"/>
                </a:solidFill>
                <a:latin typeface="Arial"/>
                <a:ea typeface="Arial"/>
                <a:cs typeface="Arial"/>
                <a:sym typeface="Arial"/>
              </a:rPr>
              <a:t> so easily</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1087" name="Google Shape;1087;g5288e72f5e_0_8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598493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5288e72f5e_0_6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MAURIC</a:t>
            </a:r>
          </a:p>
          <a:p>
            <a:pPr marL="0" lvl="0" indent="0" algn="l" rtl="0">
              <a:spcBef>
                <a:spcPts val="0"/>
              </a:spcBef>
              <a:spcAft>
                <a:spcPts val="0"/>
              </a:spcAft>
              <a:buNone/>
            </a:pPr>
            <a:r>
              <a:rPr lang="en-US" dirty="0"/>
              <a:t>WE need to</a:t>
            </a:r>
            <a:r>
              <a:rPr lang="en-US" baseline="0" dirty="0"/>
              <a:t> drive change, consistently</a:t>
            </a:r>
          </a:p>
          <a:p>
            <a:pPr marL="0" lvl="0" indent="0" algn="l" rtl="0">
              <a:spcBef>
                <a:spcPts val="0"/>
              </a:spcBef>
              <a:spcAft>
                <a:spcPts val="0"/>
              </a:spcAft>
              <a:buNone/>
            </a:pPr>
            <a:r>
              <a:rPr lang="en-US" baseline="0" dirty="0"/>
              <a:t>2 corporates </a:t>
            </a:r>
            <a:r>
              <a:rPr lang="en-US" baseline="0" dirty="0" err="1"/>
              <a:t>partnernering</a:t>
            </a:r>
            <a:endParaRPr dirty="0"/>
          </a:p>
        </p:txBody>
      </p:sp>
      <p:sp>
        <p:nvSpPr>
          <p:cNvPr id="1094" name="Google Shape;1094;g5288e72f5e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6764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5288e72f5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5288e72f5e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in the mean time we have achieved a lot</a:t>
            </a:r>
            <a:endParaRPr sz="1200" b="0" i="0" u="none" strike="noStrike" cap="none" dirty="0">
              <a:solidFill>
                <a:schemeClr val="dk1"/>
              </a:solidFill>
              <a:latin typeface="Arial"/>
              <a:ea typeface="Arial"/>
              <a:cs typeface="Arial"/>
              <a:sym typeface="Arial"/>
            </a:endParaRPr>
          </a:p>
        </p:txBody>
      </p:sp>
      <p:sp>
        <p:nvSpPr>
          <p:cNvPr id="1104" name="Google Shape;1104;g5288e72f5e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641822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5288e72f5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5288e72f5e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we make sure that all basic</a:t>
            </a:r>
            <a:r>
              <a:rPr lang="en-US" sz="1200" b="0" i="0" u="none" strike="noStrike" cap="none" baseline="0" dirty="0">
                <a:solidFill>
                  <a:schemeClr val="dk1"/>
                </a:solidFill>
                <a:latin typeface="Arial"/>
                <a:ea typeface="Arial"/>
                <a:cs typeface="Arial"/>
                <a:sym typeface="Arial"/>
              </a:rPr>
              <a:t> objectives are met.. And more: it starts with the satisfaction of our day to day customers</a:t>
            </a:r>
            <a:endParaRPr sz="1200" b="0" i="0" u="none" strike="noStrike" cap="none" dirty="0">
              <a:solidFill>
                <a:schemeClr val="dk1"/>
              </a:solidFill>
              <a:latin typeface="Arial"/>
              <a:ea typeface="Arial"/>
              <a:cs typeface="Arial"/>
              <a:sym typeface="Arial"/>
            </a:endParaRPr>
          </a:p>
        </p:txBody>
      </p:sp>
      <p:sp>
        <p:nvSpPr>
          <p:cNvPr id="1104" name="Google Shape;1104;g5288e72f5e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20661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5288e72f5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5288e72f5e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PwC has implemented </a:t>
            </a:r>
            <a:r>
              <a:rPr lang="en-US" sz="1200" b="0" i="0" u="none" strike="noStrike" cap="none" dirty="0" err="1">
                <a:solidFill>
                  <a:schemeClr val="dk1"/>
                </a:solidFill>
                <a:latin typeface="Arial"/>
                <a:ea typeface="Arial"/>
                <a:cs typeface="Arial"/>
                <a:sym typeface="Arial"/>
              </a:rPr>
              <a:t>abw</a:t>
            </a:r>
            <a:r>
              <a:rPr lang="en-US" sz="1200" b="0" i="0" u="none" strike="noStrike" cap="none" dirty="0">
                <a:solidFill>
                  <a:schemeClr val="dk1"/>
                </a:solidFill>
                <a:latin typeface="Arial"/>
                <a:ea typeface="Arial"/>
                <a:cs typeface="Arial"/>
                <a:sym typeface="Arial"/>
              </a:rPr>
              <a:t> in all her offices, thus we needed to change</a:t>
            </a:r>
            <a:r>
              <a:rPr lang="en-US" sz="1200" b="0" i="0" u="none" strike="noStrike" cap="none" baseline="0" dirty="0">
                <a:solidFill>
                  <a:schemeClr val="dk1"/>
                </a:solidFill>
                <a:latin typeface="Arial"/>
                <a:ea typeface="Arial"/>
                <a:cs typeface="Arial"/>
                <a:sym typeface="Arial"/>
              </a:rPr>
              <a:t> our services accordingly to support the ABW vision of PwC. The flexible framework of our vested contract supported this transition, not only in the integration of roles but also in the creation of new ones.</a:t>
            </a:r>
            <a:endParaRPr sz="1200" b="0" i="0" u="none" strike="noStrike" cap="none" dirty="0">
              <a:solidFill>
                <a:schemeClr val="dk1"/>
              </a:solidFill>
              <a:latin typeface="Arial"/>
              <a:ea typeface="Arial"/>
              <a:cs typeface="Arial"/>
              <a:sym typeface="Arial"/>
            </a:endParaRPr>
          </a:p>
        </p:txBody>
      </p:sp>
      <p:sp>
        <p:nvSpPr>
          <p:cNvPr id="1104" name="Google Shape;1104;g5288e72f5e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10741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295653b5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MAURICE</a:t>
            </a:r>
            <a:endParaRPr dirty="0"/>
          </a:p>
        </p:txBody>
      </p:sp>
      <p:sp>
        <p:nvSpPr>
          <p:cNvPr id="716" name="Google Shape;716;g5295653b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1790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5288e72f5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5288e72f5e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we take our joint social responsibility very serious.. We partner</a:t>
            </a:r>
            <a:r>
              <a:rPr lang="en-US" sz="1200" b="0" i="0" u="none" strike="noStrike" cap="none" baseline="0" dirty="0">
                <a:solidFill>
                  <a:schemeClr val="dk1"/>
                </a:solidFill>
                <a:latin typeface="Arial"/>
                <a:ea typeface="Arial"/>
                <a:cs typeface="Arial"/>
                <a:sym typeface="Arial"/>
              </a:rPr>
              <a:t> both te help future </a:t>
            </a:r>
            <a:r>
              <a:rPr lang="en-US" sz="1200" b="0" i="0" u="none" strike="noStrike" cap="none" baseline="0" dirty="0" err="1">
                <a:solidFill>
                  <a:schemeClr val="dk1"/>
                </a:solidFill>
                <a:latin typeface="Arial"/>
                <a:ea typeface="Arial"/>
                <a:cs typeface="Arial"/>
                <a:sym typeface="Arial"/>
              </a:rPr>
              <a:t>fm</a:t>
            </a:r>
            <a:r>
              <a:rPr lang="en-US" sz="1200" b="0" i="0" u="none" strike="noStrike" cap="none" baseline="0" dirty="0">
                <a:solidFill>
                  <a:schemeClr val="dk1"/>
                </a:solidFill>
                <a:latin typeface="Arial"/>
                <a:ea typeface="Arial"/>
                <a:cs typeface="Arial"/>
                <a:sym typeface="Arial"/>
              </a:rPr>
              <a:t> staff </a:t>
            </a:r>
            <a:r>
              <a:rPr lang="en-US" sz="1200" b="0" i="0" u="none" strike="noStrike" cap="none" baseline="0" dirty="0" err="1">
                <a:solidFill>
                  <a:schemeClr val="dk1"/>
                </a:solidFill>
                <a:latin typeface="Arial"/>
                <a:ea typeface="Arial"/>
                <a:cs typeface="Arial"/>
                <a:sym typeface="Arial"/>
              </a:rPr>
              <a:t>aquire</a:t>
            </a:r>
            <a:r>
              <a:rPr lang="en-US" sz="1200" b="0" i="0" u="none" strike="noStrike" cap="none" baseline="0" dirty="0">
                <a:solidFill>
                  <a:schemeClr val="dk1"/>
                </a:solidFill>
                <a:latin typeface="Arial"/>
                <a:ea typeface="Arial"/>
                <a:cs typeface="Arial"/>
                <a:sym typeface="Arial"/>
              </a:rPr>
              <a:t> work experience as we try to find refugees for the PwC business, first learning the Dutch language an customs in ISS, to further grow in their ambition within the PwC business</a:t>
            </a:r>
            <a:endParaRPr sz="1200" b="0" i="0" u="none" strike="noStrike" cap="none" dirty="0">
              <a:solidFill>
                <a:schemeClr val="dk1"/>
              </a:solidFill>
              <a:latin typeface="Arial"/>
              <a:ea typeface="Arial"/>
              <a:cs typeface="Arial"/>
              <a:sym typeface="Arial"/>
            </a:endParaRPr>
          </a:p>
        </p:txBody>
      </p:sp>
      <p:sp>
        <p:nvSpPr>
          <p:cNvPr id="1104" name="Google Shape;1104;g5288e72f5e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645609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5288e72f5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5288e72f5e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we have an online and real </a:t>
            </a:r>
            <a:r>
              <a:rPr lang="en-US" sz="1200" b="0" i="0" u="none" strike="noStrike" cap="none" dirty="0" err="1">
                <a:solidFill>
                  <a:schemeClr val="dk1"/>
                </a:solidFill>
                <a:latin typeface="Arial"/>
                <a:ea typeface="Arial"/>
                <a:cs typeface="Arial"/>
                <a:sym typeface="Arial"/>
              </a:rPr>
              <a:t>tim</a:t>
            </a:r>
            <a:r>
              <a:rPr lang="en-US" sz="1200" b="0" i="0" u="none" strike="noStrike" cap="none" dirty="0">
                <a:solidFill>
                  <a:schemeClr val="dk1"/>
                </a:solidFill>
                <a:latin typeface="Arial"/>
                <a:ea typeface="Arial"/>
                <a:cs typeface="Arial"/>
                <a:sym typeface="Arial"/>
              </a:rPr>
              <a:t> dashboard where we can follow up on our desired outcomes,</a:t>
            </a:r>
            <a:r>
              <a:rPr lang="en-US" sz="1200" b="0" i="0" u="none" strike="noStrike" cap="none" baseline="0" dirty="0">
                <a:solidFill>
                  <a:schemeClr val="dk1"/>
                </a:solidFill>
                <a:latin typeface="Arial"/>
                <a:ea typeface="Arial"/>
                <a:cs typeface="Arial"/>
                <a:sym typeface="Arial"/>
              </a:rPr>
              <a:t> in full financial </a:t>
            </a:r>
            <a:r>
              <a:rPr lang="en-US" sz="1200" b="0" i="0" u="none" strike="noStrike" cap="none" baseline="0" dirty="0" err="1">
                <a:solidFill>
                  <a:schemeClr val="dk1"/>
                </a:solidFill>
                <a:latin typeface="Arial"/>
                <a:ea typeface="Arial"/>
                <a:cs typeface="Arial"/>
                <a:sym typeface="Arial"/>
              </a:rPr>
              <a:t>transpareny</a:t>
            </a:r>
            <a:endParaRPr sz="1200" b="0" i="0" u="none" strike="noStrike" cap="none" dirty="0">
              <a:solidFill>
                <a:schemeClr val="dk1"/>
              </a:solidFill>
              <a:latin typeface="Arial"/>
              <a:ea typeface="Arial"/>
              <a:cs typeface="Arial"/>
              <a:sym typeface="Arial"/>
            </a:endParaRPr>
          </a:p>
        </p:txBody>
      </p:sp>
      <p:sp>
        <p:nvSpPr>
          <p:cNvPr id="1104" name="Google Shape;1104;g5288e72f5e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499606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5288e72f5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5288e72f5e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KYRSA we are truly one team!</a:t>
            </a:r>
            <a:endParaRPr sz="1200" b="0" i="0" u="none" strike="noStrike" cap="none" dirty="0">
              <a:solidFill>
                <a:schemeClr val="dk1"/>
              </a:solidFill>
              <a:latin typeface="Arial"/>
              <a:ea typeface="Arial"/>
              <a:cs typeface="Arial"/>
              <a:sym typeface="Arial"/>
            </a:endParaRPr>
          </a:p>
        </p:txBody>
      </p:sp>
      <p:sp>
        <p:nvSpPr>
          <p:cNvPr id="1104" name="Google Shape;1104;g5288e72f5e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848978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5288e72f5e_0_7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KYRSA</a:t>
            </a:r>
            <a:endParaRPr dirty="0"/>
          </a:p>
        </p:txBody>
      </p:sp>
      <p:sp>
        <p:nvSpPr>
          <p:cNvPr id="1178" name="Google Shape;1178;g5288e72f5e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31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Maurice:</a:t>
            </a:r>
            <a:r>
              <a:rPr lang="nl-NL" baseline="0" dirty="0"/>
              <a:t> scope </a:t>
            </a:r>
            <a:r>
              <a:rPr lang="nl-NL" baseline="0" dirty="0" err="1"/>
              <a:t>and</a:t>
            </a:r>
            <a:r>
              <a:rPr lang="nl-NL" baseline="0" dirty="0"/>
              <a:t> </a:t>
            </a:r>
            <a:r>
              <a:rPr lang="nl-NL" baseline="0" dirty="0" err="1"/>
              <a:t>objectives</a:t>
            </a:r>
            <a:r>
              <a:rPr lang="nl-NL" baseline="0" dirty="0"/>
              <a:t> </a:t>
            </a:r>
            <a:r>
              <a:rPr lang="nl-NL" baseline="0" dirty="0" err="1"/>
              <a:t>for</a:t>
            </a:r>
            <a:r>
              <a:rPr lang="nl-NL" baseline="0" dirty="0"/>
              <a:t> outsourcing</a:t>
            </a:r>
            <a:endParaRPr lang="nl-NL" dirty="0"/>
          </a:p>
        </p:txBody>
      </p:sp>
      <p:sp>
        <p:nvSpPr>
          <p:cNvPr id="4" name="Tijdelijke aanduiding voor dianumm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a:ea typeface="Arial"/>
                <a:cs typeface="Arial"/>
                <a:sym typeface="Arial"/>
              </a:rPr>
              <a:t>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999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4434d602ec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4434d602ec_2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 (changed Process to Journey, are you ok Maurice?)</a:t>
            </a:r>
            <a:endParaRPr sz="1200" b="0" i="0" u="none" strike="noStrike" cap="none" dirty="0">
              <a:solidFill>
                <a:schemeClr val="dk1"/>
              </a:solidFill>
              <a:latin typeface="Arial"/>
              <a:ea typeface="Arial"/>
              <a:cs typeface="Arial"/>
              <a:sym typeface="Arial"/>
            </a:endParaRPr>
          </a:p>
        </p:txBody>
      </p:sp>
      <p:sp>
        <p:nvSpPr>
          <p:cNvPr id="723" name="Google Shape;723;g4434d602ec_2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3685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754" name="Google Shape;75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89911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5288e72f5e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5288e72f5e_0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MAURICE</a:t>
            </a:r>
            <a:endParaRPr sz="1200" b="0" i="0" u="none" strike="noStrike" cap="none" dirty="0">
              <a:solidFill>
                <a:schemeClr val="dk1"/>
              </a:solidFill>
              <a:latin typeface="Arial"/>
              <a:ea typeface="Arial"/>
              <a:cs typeface="Arial"/>
              <a:sym typeface="Arial"/>
            </a:endParaRPr>
          </a:p>
        </p:txBody>
      </p:sp>
      <p:sp>
        <p:nvSpPr>
          <p:cNvPr id="769" name="Google Shape;769;g5288e72f5e_0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70972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5295653b53_0_3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KATE</a:t>
            </a:r>
            <a:endParaRPr dirty="0"/>
          </a:p>
        </p:txBody>
      </p:sp>
      <p:sp>
        <p:nvSpPr>
          <p:cNvPr id="786" name="Google Shape;786;g5295653b53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217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6"/>
        <p:cNvGrpSpPr/>
        <p:nvPr/>
      </p:nvGrpSpPr>
      <p:grpSpPr>
        <a:xfrm>
          <a:off x="0" y="0"/>
          <a:ext cx="0" cy="0"/>
          <a:chOff x="0" y="0"/>
          <a:chExt cx="0" cy="0"/>
        </a:xfrm>
      </p:grpSpPr>
      <p:sp>
        <p:nvSpPr>
          <p:cNvPr id="17" name="Google Shape;17;p2"/>
          <p:cNvSpPr/>
          <p:nvPr/>
        </p:nvSpPr>
        <p:spPr>
          <a:xfrm>
            <a:off x="0" y="0"/>
            <a:ext cx="8096250" cy="3429000"/>
          </a:xfrm>
          <a:prstGeom prst="rect">
            <a:avLst/>
          </a:prstGeom>
          <a:solidFill>
            <a:srgbClr val="464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2"/>
          <p:cNvSpPr/>
          <p:nvPr/>
        </p:nvSpPr>
        <p:spPr>
          <a:xfrm>
            <a:off x="0" y="3429000"/>
            <a:ext cx="8096250" cy="1143000"/>
          </a:xfrm>
          <a:prstGeom prst="rect">
            <a:avLst/>
          </a:pr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2"/>
          <p:cNvSpPr/>
          <p:nvPr/>
        </p:nvSpPr>
        <p:spPr>
          <a:xfrm>
            <a:off x="8096250" y="0"/>
            <a:ext cx="4095750" cy="3429000"/>
          </a:xfrm>
          <a:prstGeom prst="rect">
            <a:avLst/>
          </a:prstGeom>
          <a:solidFill>
            <a:srgbClr val="EB8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2"/>
          <p:cNvSpPr txBox="1">
            <a:spLocks noGrp="1"/>
          </p:cNvSpPr>
          <p:nvPr>
            <p:ph type="ctrTitle"/>
          </p:nvPr>
        </p:nvSpPr>
        <p:spPr>
          <a:xfrm>
            <a:off x="442912" y="428625"/>
            <a:ext cx="7418388" cy="265176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6000"/>
              <a:buFont typeface="Georgia"/>
              <a:buNone/>
              <a:defRPr sz="6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2"/>
          <p:cNvSpPr txBox="1">
            <a:spLocks noGrp="1"/>
          </p:cNvSpPr>
          <p:nvPr>
            <p:ph type="subTitle" idx="1"/>
          </p:nvPr>
        </p:nvSpPr>
        <p:spPr>
          <a:xfrm>
            <a:off x="442914" y="3749040"/>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pic>
        <p:nvPicPr>
          <p:cNvPr id="22" name="Google Shape;22;p2"/>
          <p:cNvPicPr preferRelativeResize="0"/>
          <p:nvPr/>
        </p:nvPicPr>
        <p:blipFill rotWithShape="1">
          <a:blip r:embed="rId2">
            <a:alphaModFix/>
          </a:blip>
          <a:srcRect/>
          <a:stretch/>
        </p:blipFill>
        <p:spPr>
          <a:xfrm>
            <a:off x="185139" y="5330952"/>
            <a:ext cx="1636776" cy="135118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Lines 3 Grey">
  <p:cSld name="Title Slide Lines 3 Grey">
    <p:bg>
      <p:bgPr>
        <a:solidFill>
          <a:srgbClr val="464646"/>
        </a:solidFill>
        <a:effectLst/>
      </p:bgPr>
    </p:bg>
    <p:spTree>
      <p:nvGrpSpPr>
        <p:cNvPr id="1" name="Shape 80"/>
        <p:cNvGrpSpPr/>
        <p:nvPr/>
      </p:nvGrpSpPr>
      <p:grpSpPr>
        <a:xfrm>
          <a:off x="0" y="0"/>
          <a:ext cx="0" cy="0"/>
          <a:chOff x="0" y="0"/>
          <a:chExt cx="0" cy="0"/>
        </a:xfrm>
      </p:grpSpPr>
      <p:sp>
        <p:nvSpPr>
          <p:cNvPr id="81" name="Google Shape;81;p12"/>
          <p:cNvSpPr/>
          <p:nvPr/>
        </p:nvSpPr>
        <p:spPr>
          <a:xfrm>
            <a:off x="9448800" y="0"/>
            <a:ext cx="27432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grpSp>
        <p:nvGrpSpPr>
          <p:cNvPr id="82" name="Google Shape;82;p12"/>
          <p:cNvGrpSpPr/>
          <p:nvPr/>
        </p:nvGrpSpPr>
        <p:grpSpPr>
          <a:xfrm>
            <a:off x="0" y="0"/>
            <a:ext cx="12192000" cy="6858000"/>
            <a:chOff x="0" y="0"/>
            <a:chExt cx="12192000" cy="6858000"/>
          </a:xfrm>
        </p:grpSpPr>
        <p:sp>
          <p:nvSpPr>
            <p:cNvPr id="83" name="Google Shape;83;p12"/>
            <p:cNvSpPr/>
            <p:nvPr/>
          </p:nvSpPr>
          <p:spPr>
            <a:xfrm>
              <a:off x="0" y="0"/>
              <a:ext cx="12192000" cy="6858000"/>
            </a:xfrm>
            <a:custGeom>
              <a:avLst/>
              <a:gdLst/>
              <a:ahLst/>
              <a:cxnLst/>
              <a:rect l="l" t="t" r="r" b="b"/>
              <a:pathLst>
                <a:path w="12192000" h="6858000" extrusionOk="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4" name="Google Shape;84;p12"/>
            <p:cNvPicPr preferRelativeResize="0"/>
            <p:nvPr/>
          </p:nvPicPr>
          <p:blipFill rotWithShape="1">
            <a:blip r:embed="rId2">
              <a:alphaModFix/>
            </a:blip>
            <a:srcRect/>
            <a:stretch/>
          </p:blipFill>
          <p:spPr>
            <a:xfrm>
              <a:off x="185139" y="5330952"/>
              <a:ext cx="1636776" cy="1351184"/>
            </a:xfrm>
            <a:prstGeom prst="rect">
              <a:avLst/>
            </a:prstGeom>
            <a:noFill/>
            <a:ln>
              <a:noFill/>
            </a:ln>
          </p:spPr>
        </p:pic>
      </p:grpSp>
      <p:sp>
        <p:nvSpPr>
          <p:cNvPr id="85" name="Google Shape;85;p12"/>
          <p:cNvSpPr txBox="1">
            <a:spLocks noGrp="1"/>
          </p:cNvSpPr>
          <p:nvPr>
            <p:ph type="ctrTitle"/>
          </p:nvPr>
        </p:nvSpPr>
        <p:spPr>
          <a:xfrm>
            <a:off x="442912" y="428625"/>
            <a:ext cx="7418388" cy="2771775"/>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6000"/>
              <a:buFont typeface="Georgia"/>
              <a:buNone/>
              <a:defRPr sz="6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2"/>
          <p:cNvSpPr txBox="1">
            <a:spLocks noGrp="1"/>
          </p:cNvSpPr>
          <p:nvPr>
            <p:ph type="subTitle" idx="1"/>
          </p:nvPr>
        </p:nvSpPr>
        <p:spPr>
          <a:xfrm>
            <a:off x="442913" y="3394710"/>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Logo Shape Orange">
  <p:cSld name="Title Slide Logo Shape Orange">
    <p:spTree>
      <p:nvGrpSpPr>
        <p:cNvPr id="1" name="Shape 87"/>
        <p:cNvGrpSpPr/>
        <p:nvPr/>
      </p:nvGrpSpPr>
      <p:grpSpPr>
        <a:xfrm>
          <a:off x="0" y="0"/>
          <a:ext cx="0" cy="0"/>
          <a:chOff x="0" y="0"/>
          <a:chExt cx="0" cy="0"/>
        </a:xfrm>
      </p:grpSpPr>
      <p:grpSp>
        <p:nvGrpSpPr>
          <p:cNvPr id="88" name="Google Shape;88;p13"/>
          <p:cNvGrpSpPr/>
          <p:nvPr/>
        </p:nvGrpSpPr>
        <p:grpSpPr>
          <a:xfrm>
            <a:off x="0" y="0"/>
            <a:ext cx="8914102" cy="6858001"/>
            <a:chOff x="0" y="0"/>
            <a:chExt cx="8914102" cy="6858001"/>
          </a:xfrm>
        </p:grpSpPr>
        <p:sp>
          <p:nvSpPr>
            <p:cNvPr id="89" name="Google Shape;89;p13"/>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0" name="Google Shape;90;p13"/>
            <p:cNvPicPr preferRelativeResize="0"/>
            <p:nvPr/>
          </p:nvPicPr>
          <p:blipFill rotWithShape="1">
            <a:blip r:embed="rId2">
              <a:alphaModFix/>
            </a:blip>
            <a:srcRect/>
            <a:stretch/>
          </p:blipFill>
          <p:spPr>
            <a:xfrm>
              <a:off x="185139" y="5330952"/>
              <a:ext cx="1636776" cy="1351184"/>
            </a:xfrm>
            <a:prstGeom prst="rect">
              <a:avLst/>
            </a:prstGeom>
            <a:noFill/>
            <a:ln>
              <a:noFill/>
            </a:ln>
          </p:spPr>
        </p:pic>
      </p:grpSp>
      <p:sp>
        <p:nvSpPr>
          <p:cNvPr id="91" name="Google Shape;91;p13"/>
          <p:cNvSpPr txBox="1">
            <a:spLocks noGrp="1"/>
          </p:cNvSpPr>
          <p:nvPr>
            <p:ph type="ctrTitle"/>
          </p:nvPr>
        </p:nvSpPr>
        <p:spPr>
          <a:xfrm>
            <a:off x="442913" y="1003610"/>
            <a:ext cx="5258640" cy="2425391"/>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000"/>
              <a:buFont typeface="Georgia"/>
              <a:buNone/>
              <a:defRPr sz="5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3"/>
          <p:cNvSpPr txBox="1">
            <a:spLocks noGrp="1"/>
          </p:cNvSpPr>
          <p:nvPr>
            <p:ph type="subTitle" idx="1"/>
          </p:nvPr>
        </p:nvSpPr>
        <p:spPr>
          <a:xfrm>
            <a:off x="442914" y="3749040"/>
            <a:ext cx="525864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Logo Shape Red">
  <p:cSld name="Title Slide Logo Shape Red">
    <p:spTree>
      <p:nvGrpSpPr>
        <p:cNvPr id="1" name="Shape 93"/>
        <p:cNvGrpSpPr/>
        <p:nvPr/>
      </p:nvGrpSpPr>
      <p:grpSpPr>
        <a:xfrm>
          <a:off x="0" y="0"/>
          <a:ext cx="0" cy="0"/>
          <a:chOff x="0" y="0"/>
          <a:chExt cx="0" cy="0"/>
        </a:xfrm>
      </p:grpSpPr>
      <p:grpSp>
        <p:nvGrpSpPr>
          <p:cNvPr id="94" name="Google Shape;94;p14"/>
          <p:cNvGrpSpPr/>
          <p:nvPr/>
        </p:nvGrpSpPr>
        <p:grpSpPr>
          <a:xfrm>
            <a:off x="0" y="0"/>
            <a:ext cx="8914102" cy="6858001"/>
            <a:chOff x="0" y="0"/>
            <a:chExt cx="8914102" cy="6858001"/>
          </a:xfrm>
        </p:grpSpPr>
        <p:sp>
          <p:nvSpPr>
            <p:cNvPr id="95" name="Google Shape;95;p14"/>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6" name="Google Shape;96;p14"/>
            <p:cNvPicPr preferRelativeResize="0"/>
            <p:nvPr/>
          </p:nvPicPr>
          <p:blipFill rotWithShape="1">
            <a:blip r:embed="rId2">
              <a:alphaModFix/>
            </a:blip>
            <a:srcRect/>
            <a:stretch/>
          </p:blipFill>
          <p:spPr>
            <a:xfrm>
              <a:off x="185139" y="5330952"/>
              <a:ext cx="1636776" cy="1351184"/>
            </a:xfrm>
            <a:prstGeom prst="rect">
              <a:avLst/>
            </a:prstGeom>
            <a:noFill/>
            <a:ln>
              <a:noFill/>
            </a:ln>
          </p:spPr>
        </p:pic>
      </p:grpSp>
      <p:sp>
        <p:nvSpPr>
          <p:cNvPr id="97" name="Google Shape;97;p14"/>
          <p:cNvSpPr txBox="1">
            <a:spLocks noGrp="1"/>
          </p:cNvSpPr>
          <p:nvPr>
            <p:ph type="ctrTitle"/>
          </p:nvPr>
        </p:nvSpPr>
        <p:spPr>
          <a:xfrm>
            <a:off x="442913" y="1003610"/>
            <a:ext cx="5258640" cy="2425391"/>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000"/>
              <a:buFont typeface="Georgia"/>
              <a:buNone/>
              <a:defRPr sz="5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4"/>
          <p:cNvSpPr txBox="1">
            <a:spLocks noGrp="1"/>
          </p:cNvSpPr>
          <p:nvPr>
            <p:ph type="subTitle" idx="1"/>
          </p:nvPr>
        </p:nvSpPr>
        <p:spPr>
          <a:xfrm>
            <a:off x="442914" y="3749040"/>
            <a:ext cx="525864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Logo Shape Grey">
  <p:cSld name="Title Slide Logo Shape Grey">
    <p:spTree>
      <p:nvGrpSpPr>
        <p:cNvPr id="1" name="Shape 99"/>
        <p:cNvGrpSpPr/>
        <p:nvPr/>
      </p:nvGrpSpPr>
      <p:grpSpPr>
        <a:xfrm>
          <a:off x="0" y="0"/>
          <a:ext cx="0" cy="0"/>
          <a:chOff x="0" y="0"/>
          <a:chExt cx="0" cy="0"/>
        </a:xfrm>
      </p:grpSpPr>
      <p:grpSp>
        <p:nvGrpSpPr>
          <p:cNvPr id="100" name="Google Shape;100;p15"/>
          <p:cNvGrpSpPr/>
          <p:nvPr/>
        </p:nvGrpSpPr>
        <p:grpSpPr>
          <a:xfrm>
            <a:off x="0" y="0"/>
            <a:ext cx="8914102" cy="6858001"/>
            <a:chOff x="0" y="0"/>
            <a:chExt cx="8914102" cy="6858001"/>
          </a:xfrm>
        </p:grpSpPr>
        <p:sp>
          <p:nvSpPr>
            <p:cNvPr id="101" name="Google Shape;101;p15"/>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2" name="Google Shape;102;p15"/>
            <p:cNvPicPr preferRelativeResize="0"/>
            <p:nvPr/>
          </p:nvPicPr>
          <p:blipFill rotWithShape="1">
            <a:blip r:embed="rId2">
              <a:alphaModFix/>
            </a:blip>
            <a:srcRect/>
            <a:stretch/>
          </p:blipFill>
          <p:spPr>
            <a:xfrm>
              <a:off x="185139" y="5330952"/>
              <a:ext cx="1636776" cy="1351184"/>
            </a:xfrm>
            <a:prstGeom prst="rect">
              <a:avLst/>
            </a:prstGeom>
            <a:noFill/>
            <a:ln>
              <a:noFill/>
            </a:ln>
          </p:spPr>
        </p:pic>
      </p:grpSp>
      <p:sp>
        <p:nvSpPr>
          <p:cNvPr id="103" name="Google Shape;103;p15"/>
          <p:cNvSpPr txBox="1">
            <a:spLocks noGrp="1"/>
          </p:cNvSpPr>
          <p:nvPr>
            <p:ph type="ctrTitle"/>
          </p:nvPr>
        </p:nvSpPr>
        <p:spPr>
          <a:xfrm>
            <a:off x="442913" y="1009185"/>
            <a:ext cx="5258640" cy="2419816"/>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000"/>
              <a:buFont typeface="Georgia"/>
              <a:buNone/>
              <a:defRPr sz="5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15"/>
          <p:cNvSpPr txBox="1">
            <a:spLocks noGrp="1"/>
          </p:cNvSpPr>
          <p:nvPr>
            <p:ph type="subTitle" idx="1"/>
          </p:nvPr>
        </p:nvSpPr>
        <p:spPr>
          <a:xfrm>
            <a:off x="442914" y="3749040"/>
            <a:ext cx="525864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Split">
  <p:cSld name="Title Slide Split">
    <p:spTree>
      <p:nvGrpSpPr>
        <p:cNvPr id="1" name="Shape 105"/>
        <p:cNvGrpSpPr/>
        <p:nvPr/>
      </p:nvGrpSpPr>
      <p:grpSpPr>
        <a:xfrm>
          <a:off x="0" y="0"/>
          <a:ext cx="0" cy="0"/>
          <a:chOff x="0" y="0"/>
          <a:chExt cx="0" cy="0"/>
        </a:xfrm>
      </p:grpSpPr>
      <p:sp>
        <p:nvSpPr>
          <p:cNvPr id="106" name="Google Shape;106;p16"/>
          <p:cNvSpPr/>
          <p:nvPr/>
        </p:nvSpPr>
        <p:spPr>
          <a:xfrm>
            <a:off x="5334000" y="0"/>
            <a:ext cx="68580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107" name="Google Shape;107;p16"/>
          <p:cNvSpPr txBox="1">
            <a:spLocks noGrp="1"/>
          </p:cNvSpPr>
          <p:nvPr>
            <p:ph type="ctrTitle"/>
          </p:nvPr>
        </p:nvSpPr>
        <p:spPr>
          <a:xfrm>
            <a:off x="442914" y="750888"/>
            <a:ext cx="4675186" cy="2678112"/>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16"/>
          <p:cNvSpPr txBox="1">
            <a:spLocks noGrp="1"/>
          </p:cNvSpPr>
          <p:nvPr>
            <p:ph type="subTitle" idx="1"/>
          </p:nvPr>
        </p:nvSpPr>
        <p:spPr>
          <a:xfrm>
            <a:off x="442913" y="3959352"/>
            <a:ext cx="4675187"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09" name="Google Shape;109;p16"/>
          <p:cNvSpPr/>
          <p:nvPr/>
        </p:nvSpPr>
        <p:spPr>
          <a:xfrm>
            <a:off x="5334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 name="Google Shape;110;p16"/>
          <p:cNvSpPr/>
          <p:nvPr/>
        </p:nvSpPr>
        <p:spPr>
          <a:xfrm>
            <a:off x="5334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1" name="Google Shape;111;p16"/>
          <p:cNvPicPr preferRelativeResize="0"/>
          <p:nvPr/>
        </p:nvPicPr>
        <p:blipFill rotWithShape="1">
          <a:blip r:embed="rId2">
            <a:alphaModFix/>
          </a:blip>
          <a:srcRect/>
          <a:stretch/>
        </p:blipFill>
        <p:spPr>
          <a:xfrm>
            <a:off x="185139" y="5330952"/>
            <a:ext cx="1636776" cy="135118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 name="Google Shape;114;p1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rgbClr val="D04A02"/>
        </a:solidFill>
        <a:effectLst/>
      </p:bgPr>
    </p:bg>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951413" y="2103438"/>
            <a:ext cx="4936658" cy="256426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18"/>
          <p:cNvSpPr txBox="1">
            <a:spLocks noGrp="1"/>
          </p:cNvSpPr>
          <p:nvPr>
            <p:ph type="subTitle" idx="1"/>
          </p:nvPr>
        </p:nvSpPr>
        <p:spPr>
          <a:xfrm>
            <a:off x="442912" y="0"/>
            <a:ext cx="4344987" cy="6858000"/>
          </a:xfrm>
          <a:prstGeom prst="rect">
            <a:avLst/>
          </a:prstGeom>
          <a:noFill/>
          <a:ln>
            <a:noFill/>
          </a:ln>
        </p:spPr>
        <p:txBody>
          <a:bodyPr spcFirstLastPara="1" wrap="square" lIns="0" tIns="0" rIns="0" bIns="0" anchor="ctr" anchorCtr="0"/>
          <a:lstStyle>
            <a:lvl1pPr marR="0" lvl="0"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Red">
  <p:cSld name="Section Header Red">
    <p:bg>
      <p:bgPr>
        <a:solidFill>
          <a:srgbClr val="E0301E"/>
        </a:solidFill>
        <a:effectLst/>
      </p:bgPr>
    </p:bg>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4951413" y="2103438"/>
            <a:ext cx="4936658" cy="256426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19"/>
          <p:cNvSpPr txBox="1">
            <a:spLocks noGrp="1"/>
          </p:cNvSpPr>
          <p:nvPr>
            <p:ph type="subTitle" idx="1"/>
          </p:nvPr>
        </p:nvSpPr>
        <p:spPr>
          <a:xfrm>
            <a:off x="442912" y="0"/>
            <a:ext cx="4344987" cy="6858000"/>
          </a:xfrm>
          <a:prstGeom prst="rect">
            <a:avLst/>
          </a:prstGeom>
          <a:noFill/>
          <a:ln>
            <a:noFill/>
          </a:ln>
        </p:spPr>
        <p:txBody>
          <a:bodyPr spcFirstLastPara="1" wrap="square" lIns="0" tIns="0" rIns="0" bIns="0" anchor="ctr" anchorCtr="0"/>
          <a:lstStyle>
            <a:lvl1pPr marR="0" lvl="0"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Grey">
  <p:cSld name="Section Header Grey">
    <p:bg>
      <p:bgPr>
        <a:solidFill>
          <a:srgbClr val="464646"/>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951413" y="2103438"/>
            <a:ext cx="4936658" cy="256426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0"/>
          <p:cNvSpPr txBox="1">
            <a:spLocks noGrp="1"/>
          </p:cNvSpPr>
          <p:nvPr>
            <p:ph type="subTitle" idx="1"/>
          </p:nvPr>
        </p:nvSpPr>
        <p:spPr>
          <a:xfrm>
            <a:off x="442912" y="0"/>
            <a:ext cx="4344987" cy="6858000"/>
          </a:xfrm>
          <a:prstGeom prst="rect">
            <a:avLst/>
          </a:prstGeom>
          <a:noFill/>
          <a:ln>
            <a:noFill/>
          </a:ln>
        </p:spPr>
        <p:txBody>
          <a:bodyPr spcFirstLastPara="1" wrap="square" lIns="0" tIns="0" rIns="0" bIns="0" anchor="ctr" anchorCtr="0"/>
          <a:lstStyle>
            <a:lvl1pPr marR="0" lvl="0"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Orange Manual">
  <p:cSld name="Section Header Orange Manual">
    <p:bg>
      <p:bgPr>
        <a:solidFill>
          <a:srgbClr val="D04A02"/>
        </a:solidFill>
        <a:effectLst/>
      </p:bgPr>
    </p:bg>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442913" y="428625"/>
            <a:ext cx="1374457" cy="1965960"/>
          </a:xfrm>
          <a:prstGeom prst="rect">
            <a:avLst/>
          </a:prstGeom>
          <a:noFill/>
          <a:ln>
            <a:noFill/>
          </a:ln>
        </p:spPr>
        <p:txBody>
          <a:bodyPr spcFirstLastPara="1" wrap="square" lIns="0" tIns="0" rIns="0" bIns="0" anchor="t" anchorCtr="0"/>
          <a:lstStyle>
            <a:lvl1pPr marR="0" lvl="0" algn="l" rtl="0">
              <a:lnSpc>
                <a:spcPct val="80000"/>
              </a:lnSpc>
              <a:spcBef>
                <a:spcPts val="0"/>
              </a:spcBef>
              <a:spcAft>
                <a:spcPts val="0"/>
              </a:spcAft>
              <a:buClr>
                <a:schemeClr val="lt1"/>
              </a:buClr>
              <a:buSzPts val="14400"/>
              <a:buFont typeface="Arial"/>
              <a:buNone/>
              <a:defRPr sz="1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1 Grey">
  <p:cSld name="Title Slide 1 Grey">
    <p:spTree>
      <p:nvGrpSpPr>
        <p:cNvPr id="1" name="Shape 23"/>
        <p:cNvGrpSpPr/>
        <p:nvPr/>
      </p:nvGrpSpPr>
      <p:grpSpPr>
        <a:xfrm>
          <a:off x="0" y="0"/>
          <a:ext cx="0" cy="0"/>
          <a:chOff x="0" y="0"/>
          <a:chExt cx="0" cy="0"/>
        </a:xfrm>
      </p:grpSpPr>
      <p:sp>
        <p:nvSpPr>
          <p:cNvPr id="24" name="Google Shape;24;p3"/>
          <p:cNvSpPr/>
          <p:nvPr/>
        </p:nvSpPr>
        <p:spPr>
          <a:xfrm>
            <a:off x="0" y="0"/>
            <a:ext cx="8096250" cy="3429000"/>
          </a:xfrm>
          <a:prstGeom prst="rect">
            <a:avLst/>
          </a:prstGeom>
          <a:solidFill>
            <a:srgbClr val="7D7D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 name="Google Shape;25;p3"/>
          <p:cNvSpPr/>
          <p:nvPr/>
        </p:nvSpPr>
        <p:spPr>
          <a:xfrm>
            <a:off x="0" y="3429000"/>
            <a:ext cx="8096250" cy="1143000"/>
          </a:xfrm>
          <a:prstGeom prst="rect">
            <a:avLst/>
          </a:prstGeom>
          <a:solidFill>
            <a:srgbClr val="464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26;p3"/>
          <p:cNvSpPr/>
          <p:nvPr/>
        </p:nvSpPr>
        <p:spPr>
          <a:xfrm>
            <a:off x="8096250" y="0"/>
            <a:ext cx="4095750" cy="3429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3"/>
          <p:cNvSpPr txBox="1">
            <a:spLocks noGrp="1"/>
          </p:cNvSpPr>
          <p:nvPr>
            <p:ph type="ctrTitle"/>
          </p:nvPr>
        </p:nvSpPr>
        <p:spPr>
          <a:xfrm>
            <a:off x="442912" y="428625"/>
            <a:ext cx="7418388" cy="265176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6000"/>
              <a:buFont typeface="Georgia"/>
              <a:buNone/>
              <a:defRPr sz="6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3"/>
          <p:cNvSpPr txBox="1">
            <a:spLocks noGrp="1"/>
          </p:cNvSpPr>
          <p:nvPr>
            <p:ph type="subTitle" idx="1"/>
          </p:nvPr>
        </p:nvSpPr>
        <p:spPr>
          <a:xfrm>
            <a:off x="442914" y="3749040"/>
            <a:ext cx="5477256"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pic>
        <p:nvPicPr>
          <p:cNvPr id="29" name="Google Shape;29;p3"/>
          <p:cNvPicPr preferRelativeResize="0"/>
          <p:nvPr/>
        </p:nvPicPr>
        <p:blipFill rotWithShape="1">
          <a:blip r:embed="rId2">
            <a:alphaModFix/>
          </a:blip>
          <a:srcRect/>
          <a:stretch/>
        </p:blipFill>
        <p:spPr>
          <a:xfrm>
            <a:off x="185139" y="5330952"/>
            <a:ext cx="1636776" cy="135118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Red Manual">
  <p:cSld name="Section Header Red Manual">
    <p:bg>
      <p:bgPr>
        <a:solidFill>
          <a:srgbClr val="E0301E"/>
        </a:solid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442913" y="428625"/>
            <a:ext cx="1374457" cy="1965960"/>
          </a:xfrm>
          <a:prstGeom prst="rect">
            <a:avLst/>
          </a:prstGeom>
          <a:noFill/>
          <a:ln>
            <a:noFill/>
          </a:ln>
        </p:spPr>
        <p:txBody>
          <a:bodyPr spcFirstLastPara="1" wrap="square" lIns="0" tIns="0" rIns="0" bIns="0" anchor="t" anchorCtr="0"/>
          <a:lstStyle>
            <a:lvl1pPr marR="0" lvl="0" algn="l" rtl="0">
              <a:lnSpc>
                <a:spcPct val="80000"/>
              </a:lnSpc>
              <a:spcBef>
                <a:spcPts val="0"/>
              </a:spcBef>
              <a:spcAft>
                <a:spcPts val="0"/>
              </a:spcAft>
              <a:buClr>
                <a:schemeClr val="lt1"/>
              </a:buClr>
              <a:buSzPts val="14400"/>
              <a:buFont typeface="Arial"/>
              <a:buNone/>
              <a:defRPr sz="1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Grey Manual">
  <p:cSld name="Section Header Grey Manual">
    <p:bg>
      <p:bgPr>
        <a:solidFill>
          <a:srgbClr val="464646"/>
        </a:solidFill>
        <a:effectLst/>
      </p:bgPr>
    </p:bg>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42913" y="428625"/>
            <a:ext cx="1374457" cy="1965960"/>
          </a:xfrm>
          <a:prstGeom prst="rect">
            <a:avLst/>
          </a:prstGeom>
          <a:noFill/>
          <a:ln>
            <a:noFill/>
          </a:ln>
        </p:spPr>
        <p:txBody>
          <a:bodyPr spcFirstLastPara="1" wrap="square" lIns="0" tIns="0" rIns="0" bIns="0" anchor="t" anchorCtr="0"/>
          <a:lstStyle>
            <a:lvl1pPr marR="0" lvl="0" algn="l" rtl="0">
              <a:lnSpc>
                <a:spcPct val="80000"/>
              </a:lnSpc>
              <a:spcBef>
                <a:spcPts val="0"/>
              </a:spcBef>
              <a:spcAft>
                <a:spcPts val="0"/>
              </a:spcAft>
              <a:buClr>
                <a:schemeClr val="lt1"/>
              </a:buClr>
              <a:buSzPts val="14400"/>
              <a:buFont typeface="Arial"/>
              <a:buNone/>
              <a:defRPr sz="1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Quote 1 Image Full">
  <p:cSld name="Quote 1 Image Full">
    <p:bg>
      <p:bgPr>
        <a:solidFill>
          <a:srgbClr val="DEDEDE"/>
        </a:solidFill>
        <a:effectLst/>
      </p:bgPr>
    </p:bg>
    <p:spTree>
      <p:nvGrpSpPr>
        <p:cNvPr id="1" name="Shape 130"/>
        <p:cNvGrpSpPr/>
        <p:nvPr/>
      </p:nvGrpSpPr>
      <p:grpSpPr>
        <a:xfrm>
          <a:off x="0" y="0"/>
          <a:ext cx="0" cy="0"/>
          <a:chOff x="0" y="0"/>
          <a:chExt cx="0" cy="0"/>
        </a:xfrm>
      </p:grpSpPr>
      <p:sp>
        <p:nvSpPr>
          <p:cNvPr id="131" name="Google Shape;131;p24"/>
          <p:cNvSpPr txBox="1">
            <a:spLocks noGrp="1"/>
          </p:cNvSpPr>
          <p:nvPr>
            <p:ph type="body" idx="1"/>
          </p:nvPr>
        </p:nvSpPr>
        <p:spPr>
          <a:xfrm>
            <a:off x="0" y="1143000"/>
            <a:ext cx="4572000" cy="4572000"/>
          </a:xfrm>
          <a:prstGeom prst="rect">
            <a:avLst/>
          </a:prstGeom>
          <a:solidFill>
            <a:srgbClr val="E0301E"/>
          </a:solidFill>
          <a:ln>
            <a:noFill/>
          </a:ln>
        </p:spPr>
        <p:txBody>
          <a:bodyPr spcFirstLastPara="1" wrap="square" lIns="438900" tIns="1440000" rIns="252000" bIns="180000" anchor="t" anchorCtr="0"/>
          <a:lstStyle>
            <a:lvl1pPr marL="457200" marR="0" lvl="0" indent="-228600" algn="l" rtl="0">
              <a:lnSpc>
                <a:spcPct val="90000"/>
              </a:lnSpc>
              <a:spcBef>
                <a:spcPts val="0"/>
              </a:spcBef>
              <a:spcAft>
                <a:spcPts val="0"/>
              </a:spcAft>
              <a:buClr>
                <a:schemeClr val="lt1"/>
              </a:buClr>
              <a:buSzPts val="2600"/>
              <a:buFont typeface="Arial"/>
              <a:buNone/>
              <a:defRPr sz="26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132" name="Google Shape;132;p24"/>
          <p:cNvSpPr/>
          <p:nvPr/>
        </p:nvSpPr>
        <p:spPr>
          <a:xfrm>
            <a:off x="442913" y="1623703"/>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 name="Google Shape;133;p24"/>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1 Image Orange">
  <p:cSld name="Quote 1 Image Orange">
    <p:bg>
      <p:bgPr>
        <a:solidFill>
          <a:srgbClr val="D04A02"/>
        </a:solidFill>
        <a:effectLst/>
      </p:bgPr>
    </p:bg>
    <p:spTree>
      <p:nvGrpSpPr>
        <p:cNvPr id="1" name="Shape 134"/>
        <p:cNvGrpSpPr/>
        <p:nvPr/>
      </p:nvGrpSpPr>
      <p:grpSpPr>
        <a:xfrm>
          <a:off x="0" y="0"/>
          <a:ext cx="0" cy="0"/>
          <a:chOff x="0" y="0"/>
          <a:chExt cx="0" cy="0"/>
        </a:xfrm>
      </p:grpSpPr>
      <p:sp>
        <p:nvSpPr>
          <p:cNvPr id="135" name="Google Shape;135;p25"/>
          <p:cNvSpPr/>
          <p:nvPr/>
        </p:nvSpPr>
        <p:spPr>
          <a:xfrm>
            <a:off x="6096000" y="0"/>
            <a:ext cx="60960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136" name="Google Shape;136;p25"/>
          <p:cNvSpPr txBox="1">
            <a:spLocks noGrp="1"/>
          </p:cNvSpPr>
          <p:nvPr>
            <p:ph type="body" idx="1"/>
          </p:nvPr>
        </p:nvSpPr>
        <p:spPr>
          <a:xfrm>
            <a:off x="442913" y="1714500"/>
            <a:ext cx="5299393" cy="445770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lt1"/>
              </a:buClr>
              <a:buSzPts val="3800"/>
              <a:buFont typeface="Arial"/>
              <a:buNone/>
              <a:defRPr sz="38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137" name="Google Shape;137;p25"/>
          <p:cNvSpPr/>
          <p:nvPr/>
        </p:nvSpPr>
        <p:spPr>
          <a:xfrm>
            <a:off x="442913" y="687001"/>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 name="Google Shape;138;p25"/>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9" name="Google Shape;139;p25"/>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1 Image">
  <p:cSld name="Quote 1 Image">
    <p:spTree>
      <p:nvGrpSpPr>
        <p:cNvPr id="1" name="Shape 140"/>
        <p:cNvGrpSpPr/>
        <p:nvPr/>
      </p:nvGrpSpPr>
      <p:grpSpPr>
        <a:xfrm>
          <a:off x="0" y="0"/>
          <a:ext cx="0" cy="0"/>
          <a:chOff x="0" y="0"/>
          <a:chExt cx="0" cy="0"/>
        </a:xfrm>
      </p:grpSpPr>
      <p:sp>
        <p:nvSpPr>
          <p:cNvPr id="141" name="Google Shape;141;p26"/>
          <p:cNvSpPr/>
          <p:nvPr/>
        </p:nvSpPr>
        <p:spPr>
          <a:xfrm>
            <a:off x="6096000" y="0"/>
            <a:ext cx="60960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142" name="Google Shape;142;p26"/>
          <p:cNvSpPr txBox="1">
            <a:spLocks noGrp="1"/>
          </p:cNvSpPr>
          <p:nvPr>
            <p:ph type="body" idx="1"/>
          </p:nvPr>
        </p:nvSpPr>
        <p:spPr>
          <a:xfrm>
            <a:off x="442913" y="1714500"/>
            <a:ext cx="5299393" cy="445770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dk1"/>
              </a:buClr>
              <a:buSzPts val="3800"/>
              <a:buFont typeface="Arial"/>
              <a:buNone/>
              <a:defRPr sz="38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3" name="Google Shape;143;p26"/>
          <p:cNvSpPr/>
          <p:nvPr/>
        </p:nvSpPr>
        <p:spPr>
          <a:xfrm>
            <a:off x="442913" y="687001"/>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 name="Google Shape;144;p26"/>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Quote 2 Orange">
  <p:cSld name="Quote 2 Orange">
    <p:bg>
      <p:bgPr>
        <a:solidFill>
          <a:srgbClr val="D04A02"/>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body" idx="1"/>
          </p:nvPr>
        </p:nvSpPr>
        <p:spPr>
          <a:xfrm>
            <a:off x="442914" y="2274570"/>
            <a:ext cx="9540366" cy="389763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lt1"/>
              </a:buClr>
              <a:buSzPts val="3800"/>
              <a:buFont typeface="Arial"/>
              <a:buNone/>
              <a:defRPr sz="38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147" name="Google Shape;147;p27"/>
          <p:cNvSpPr/>
          <p:nvPr/>
        </p:nvSpPr>
        <p:spPr>
          <a:xfrm>
            <a:off x="442913" y="1362959"/>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 name="Google Shape;148;p2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49" name="Google Shape;149;p27"/>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Quote 2 Red">
  <p:cSld name="Quote 2 Red">
    <p:bg>
      <p:bgPr>
        <a:solidFill>
          <a:srgbClr val="E0301E"/>
        </a:solidFill>
        <a:effectLst/>
      </p:bgPr>
    </p:bg>
    <p:spTree>
      <p:nvGrpSpPr>
        <p:cNvPr id="1" name="Shape 150"/>
        <p:cNvGrpSpPr/>
        <p:nvPr/>
      </p:nvGrpSpPr>
      <p:grpSpPr>
        <a:xfrm>
          <a:off x="0" y="0"/>
          <a:ext cx="0" cy="0"/>
          <a:chOff x="0" y="0"/>
          <a:chExt cx="0" cy="0"/>
        </a:xfrm>
      </p:grpSpPr>
      <p:sp>
        <p:nvSpPr>
          <p:cNvPr id="151" name="Google Shape;151;p28"/>
          <p:cNvSpPr txBox="1">
            <a:spLocks noGrp="1"/>
          </p:cNvSpPr>
          <p:nvPr>
            <p:ph type="body" idx="1"/>
          </p:nvPr>
        </p:nvSpPr>
        <p:spPr>
          <a:xfrm>
            <a:off x="442914" y="2274570"/>
            <a:ext cx="9540366" cy="389763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lt1"/>
              </a:buClr>
              <a:buSzPts val="3800"/>
              <a:buFont typeface="Arial"/>
              <a:buNone/>
              <a:defRPr sz="38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152" name="Google Shape;152;p28"/>
          <p:cNvSpPr/>
          <p:nvPr/>
        </p:nvSpPr>
        <p:spPr>
          <a:xfrm>
            <a:off x="442913" y="1362959"/>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 name="Google Shape;153;p28"/>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4" name="Google Shape;154;p28"/>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Quote 2 Rose">
  <p:cSld name="Quote 2 Rose">
    <p:bg>
      <p:bgPr>
        <a:solidFill>
          <a:srgbClr val="D93954"/>
        </a:solidFill>
        <a:effectLst/>
      </p:bgPr>
    </p:bg>
    <p:spTree>
      <p:nvGrpSpPr>
        <p:cNvPr id="1" name="Shape 155"/>
        <p:cNvGrpSpPr/>
        <p:nvPr/>
      </p:nvGrpSpPr>
      <p:grpSpPr>
        <a:xfrm>
          <a:off x="0" y="0"/>
          <a:ext cx="0" cy="0"/>
          <a:chOff x="0" y="0"/>
          <a:chExt cx="0" cy="0"/>
        </a:xfrm>
      </p:grpSpPr>
      <p:sp>
        <p:nvSpPr>
          <p:cNvPr id="156" name="Google Shape;156;p29"/>
          <p:cNvSpPr txBox="1">
            <a:spLocks noGrp="1"/>
          </p:cNvSpPr>
          <p:nvPr>
            <p:ph type="body" idx="1"/>
          </p:nvPr>
        </p:nvSpPr>
        <p:spPr>
          <a:xfrm>
            <a:off x="442914" y="2274570"/>
            <a:ext cx="9540366" cy="389763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lt1"/>
              </a:buClr>
              <a:buSzPts val="3800"/>
              <a:buFont typeface="Arial"/>
              <a:buNone/>
              <a:defRPr sz="38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157" name="Google Shape;157;p29"/>
          <p:cNvSpPr/>
          <p:nvPr/>
        </p:nvSpPr>
        <p:spPr>
          <a:xfrm>
            <a:off x="442913" y="1362959"/>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 name="Google Shape;158;p29"/>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29"/>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Quote 2 Grey">
  <p:cSld name="Quote 2 Grey">
    <p:bg>
      <p:bgPr>
        <a:solidFill>
          <a:srgbClr val="464646"/>
        </a:solidFill>
        <a:effectLst/>
      </p:bgPr>
    </p:bg>
    <p:spTree>
      <p:nvGrpSpPr>
        <p:cNvPr id="1" name="Shape 160"/>
        <p:cNvGrpSpPr/>
        <p:nvPr/>
      </p:nvGrpSpPr>
      <p:grpSpPr>
        <a:xfrm>
          <a:off x="0" y="0"/>
          <a:ext cx="0" cy="0"/>
          <a:chOff x="0" y="0"/>
          <a:chExt cx="0" cy="0"/>
        </a:xfrm>
      </p:grpSpPr>
      <p:sp>
        <p:nvSpPr>
          <p:cNvPr id="161" name="Google Shape;161;p30"/>
          <p:cNvSpPr txBox="1">
            <a:spLocks noGrp="1"/>
          </p:cNvSpPr>
          <p:nvPr>
            <p:ph type="body" idx="1"/>
          </p:nvPr>
        </p:nvSpPr>
        <p:spPr>
          <a:xfrm>
            <a:off x="442914" y="2274570"/>
            <a:ext cx="9540366" cy="389763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lt1"/>
              </a:buClr>
              <a:buSzPts val="3800"/>
              <a:buFont typeface="Arial"/>
              <a:buNone/>
              <a:defRPr sz="38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162" name="Google Shape;162;p30"/>
          <p:cNvSpPr/>
          <p:nvPr/>
        </p:nvSpPr>
        <p:spPr>
          <a:xfrm>
            <a:off x="442913" y="1362959"/>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 name="Google Shape;163;p30"/>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64" name="Google Shape;164;p30"/>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65"/>
        <p:cNvGrpSpPr/>
        <p:nvPr/>
      </p:nvGrpSpPr>
      <p:grpSpPr>
        <a:xfrm>
          <a:off x="0" y="0"/>
          <a:ext cx="0" cy="0"/>
          <a:chOff x="0" y="0"/>
          <a:chExt cx="0" cy="0"/>
        </a:xfrm>
      </p:grpSpPr>
      <p:sp>
        <p:nvSpPr>
          <p:cNvPr id="166" name="Google Shape;166;p31"/>
          <p:cNvSpPr txBox="1">
            <a:spLocks noGrp="1"/>
          </p:cNvSpPr>
          <p:nvPr>
            <p:ph type="body" idx="1"/>
          </p:nvPr>
        </p:nvSpPr>
        <p:spPr>
          <a:xfrm>
            <a:off x="442914" y="2274570"/>
            <a:ext cx="9540366" cy="3897630"/>
          </a:xfrm>
          <a:prstGeom prst="rect">
            <a:avLst/>
          </a:prstGeom>
          <a:noFill/>
          <a:ln>
            <a:noFill/>
          </a:ln>
        </p:spPr>
        <p:txBody>
          <a:bodyPr spcFirstLastPara="1" wrap="square" lIns="0" tIns="0" rIns="0" bIns="0" anchor="t" anchorCtr="0"/>
          <a:lstStyle>
            <a:lvl1pPr marL="457200" marR="0" lvl="0" indent="-228600" algn="l" rtl="0">
              <a:lnSpc>
                <a:spcPct val="85000"/>
              </a:lnSpc>
              <a:spcBef>
                <a:spcPts val="0"/>
              </a:spcBef>
              <a:spcAft>
                <a:spcPts val="0"/>
              </a:spcAft>
              <a:buClr>
                <a:schemeClr val="dk1"/>
              </a:buClr>
              <a:buSzPts val="3800"/>
              <a:buFont typeface="Arial"/>
              <a:buNone/>
              <a:defRPr sz="38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0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67" name="Google Shape;167;p31"/>
          <p:cNvSpPr/>
          <p:nvPr/>
        </p:nvSpPr>
        <p:spPr>
          <a:xfrm>
            <a:off x="442913" y="1362959"/>
            <a:ext cx="871538" cy="679450"/>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 name="Google Shape;168;p31"/>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1 Dark Grey">
  <p:cSld name="Title Slide 1 Dark Grey">
    <p:spTree>
      <p:nvGrpSpPr>
        <p:cNvPr id="1" name="Shape 30"/>
        <p:cNvGrpSpPr/>
        <p:nvPr/>
      </p:nvGrpSpPr>
      <p:grpSpPr>
        <a:xfrm>
          <a:off x="0" y="0"/>
          <a:ext cx="0" cy="0"/>
          <a:chOff x="0" y="0"/>
          <a:chExt cx="0" cy="0"/>
        </a:xfrm>
      </p:grpSpPr>
      <p:sp>
        <p:nvSpPr>
          <p:cNvPr id="31" name="Google Shape;31;p4"/>
          <p:cNvSpPr/>
          <p:nvPr/>
        </p:nvSpPr>
        <p:spPr>
          <a:xfrm>
            <a:off x="0" y="0"/>
            <a:ext cx="8096250" cy="3429000"/>
          </a:xfrm>
          <a:prstGeom prst="rect">
            <a:avLst/>
          </a:prstGeom>
          <a:solidFill>
            <a:srgbClr val="464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4"/>
          <p:cNvSpPr/>
          <p:nvPr/>
        </p:nvSpPr>
        <p:spPr>
          <a:xfrm>
            <a:off x="0" y="3429000"/>
            <a:ext cx="8096250" cy="1143000"/>
          </a:xfrm>
          <a:prstGeom prst="rect">
            <a:avLst/>
          </a:prstGeom>
          <a:solidFill>
            <a:srgbClr val="7D7D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6"/>
              </a:solidFill>
              <a:latin typeface="Arial"/>
              <a:ea typeface="Arial"/>
              <a:cs typeface="Arial"/>
              <a:sym typeface="Arial"/>
            </a:endParaRPr>
          </a:p>
        </p:txBody>
      </p:sp>
      <p:sp>
        <p:nvSpPr>
          <p:cNvPr id="33" name="Google Shape;33;p4"/>
          <p:cNvSpPr/>
          <p:nvPr/>
        </p:nvSpPr>
        <p:spPr>
          <a:xfrm>
            <a:off x="8096250" y="0"/>
            <a:ext cx="4095750" cy="3429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4"/>
          <p:cNvSpPr txBox="1">
            <a:spLocks noGrp="1"/>
          </p:cNvSpPr>
          <p:nvPr>
            <p:ph type="ctrTitle"/>
          </p:nvPr>
        </p:nvSpPr>
        <p:spPr>
          <a:xfrm>
            <a:off x="442912" y="428625"/>
            <a:ext cx="7418388" cy="265176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6000"/>
              <a:buFont typeface="Georgia"/>
              <a:buNone/>
              <a:defRPr sz="6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4"/>
          <p:cNvSpPr txBox="1">
            <a:spLocks noGrp="1"/>
          </p:cNvSpPr>
          <p:nvPr>
            <p:ph type="subTitle" idx="1"/>
          </p:nvPr>
        </p:nvSpPr>
        <p:spPr>
          <a:xfrm>
            <a:off x="442914" y="3749040"/>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pic>
        <p:nvPicPr>
          <p:cNvPr id="36" name="Google Shape;36;p4"/>
          <p:cNvPicPr preferRelativeResize="0"/>
          <p:nvPr/>
        </p:nvPicPr>
        <p:blipFill rotWithShape="1">
          <a:blip r:embed="rId2">
            <a:alphaModFix/>
          </a:blip>
          <a:srcRect/>
          <a:stretch/>
        </p:blipFill>
        <p:spPr>
          <a:xfrm>
            <a:off x="185139" y="5330952"/>
            <a:ext cx="1636776" cy="135118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p32"/>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1" name="Google Shape;171;p32"/>
          <p:cNvSpPr txBox="1">
            <a:spLocks noGrp="1"/>
          </p:cNvSpPr>
          <p:nvPr>
            <p:ph type="body" idx="1"/>
          </p:nvPr>
        </p:nvSpPr>
        <p:spPr>
          <a:xfrm>
            <a:off x="442913" y="2103120"/>
            <a:ext cx="7418387" cy="407384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2" name="Google Shape;172;p32"/>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 Subtitle">
  <p:cSld name="Title and Content - Subtitle">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 name="Google Shape;175;p33"/>
          <p:cNvSpPr txBox="1">
            <a:spLocks noGrp="1"/>
          </p:cNvSpPr>
          <p:nvPr>
            <p:ph type="body" idx="1"/>
          </p:nvPr>
        </p:nvSpPr>
        <p:spPr>
          <a:xfrm>
            <a:off x="442913" y="2103438"/>
            <a:ext cx="7418387"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6" name="Google Shape;176;p33"/>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7" name="Google Shape;177;p33"/>
          <p:cNvSpPr txBox="1">
            <a:spLocks noGrp="1"/>
          </p:cNvSpPr>
          <p:nvPr>
            <p:ph type="subTitle" idx="2"/>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sted">
  <p:cSld name="One Column Content">
    <p:spTree>
      <p:nvGrpSpPr>
        <p:cNvPr id="1" name="Shape 178"/>
        <p:cNvGrpSpPr/>
        <p:nvPr/>
      </p:nvGrpSpPr>
      <p:grpSpPr>
        <a:xfrm>
          <a:off x="0" y="0"/>
          <a:ext cx="0" cy="0"/>
          <a:chOff x="0" y="0"/>
          <a:chExt cx="0" cy="0"/>
        </a:xfrm>
      </p:grpSpPr>
      <p:sp>
        <p:nvSpPr>
          <p:cNvPr id="179" name="Google Shape;179;p34"/>
          <p:cNvSpPr txBox="1">
            <a:spLocks noGrp="1"/>
          </p:cNvSpPr>
          <p:nvPr>
            <p:ph type="body" idx="1"/>
          </p:nvPr>
        </p:nvSpPr>
        <p:spPr>
          <a:xfrm>
            <a:off x="442914"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0" name="Google Shape;180;p34"/>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34"/>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87"/>
        <p:cNvGrpSpPr/>
        <p:nvPr/>
      </p:nvGrpSpPr>
      <p:grpSpPr>
        <a:xfrm>
          <a:off x="0" y="0"/>
          <a:ext cx="0" cy="0"/>
          <a:chOff x="0" y="0"/>
          <a:chExt cx="0" cy="0"/>
        </a:xfrm>
      </p:grpSpPr>
      <p:sp>
        <p:nvSpPr>
          <p:cNvPr id="188" name="Google Shape;188;p36"/>
          <p:cNvSpPr txBox="1">
            <a:spLocks noGrp="1"/>
          </p:cNvSpPr>
          <p:nvPr>
            <p:ph type="body" idx="1"/>
          </p:nvPr>
        </p:nvSpPr>
        <p:spPr>
          <a:xfrm>
            <a:off x="442913"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9" name="Google Shape;189;p36"/>
          <p:cNvSpPr txBox="1">
            <a:spLocks noGrp="1"/>
          </p:cNvSpPr>
          <p:nvPr>
            <p:ph type="body" idx="2"/>
          </p:nvPr>
        </p:nvSpPr>
        <p:spPr>
          <a:xfrm>
            <a:off x="4332288"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0" name="Google Shape;190;p36"/>
          <p:cNvSpPr txBox="1">
            <a:spLocks noGrp="1"/>
          </p:cNvSpPr>
          <p:nvPr>
            <p:ph type="body" idx="3"/>
          </p:nvPr>
        </p:nvSpPr>
        <p:spPr>
          <a:xfrm>
            <a:off x="8220076"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1" name="Google Shape;191;p36"/>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2" name="Google Shape;192;p36"/>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93"/>
        <p:cNvGrpSpPr/>
        <p:nvPr/>
      </p:nvGrpSpPr>
      <p:grpSpPr>
        <a:xfrm>
          <a:off x="0" y="0"/>
          <a:ext cx="0" cy="0"/>
          <a:chOff x="0" y="0"/>
          <a:chExt cx="0" cy="0"/>
        </a:xfrm>
      </p:grpSpPr>
      <p:sp>
        <p:nvSpPr>
          <p:cNvPr id="194" name="Google Shape;194;p37"/>
          <p:cNvSpPr txBox="1">
            <a:spLocks noGrp="1"/>
          </p:cNvSpPr>
          <p:nvPr>
            <p:ph type="body" idx="1"/>
          </p:nvPr>
        </p:nvSpPr>
        <p:spPr>
          <a:xfrm>
            <a:off x="442913"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5" name="Google Shape;195;p37"/>
          <p:cNvSpPr txBox="1">
            <a:spLocks noGrp="1"/>
          </p:cNvSpPr>
          <p:nvPr>
            <p:ph type="body" idx="2"/>
          </p:nvPr>
        </p:nvSpPr>
        <p:spPr>
          <a:xfrm>
            <a:off x="3360613"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6" name="Google Shape;196;p37"/>
          <p:cNvSpPr txBox="1">
            <a:spLocks noGrp="1"/>
          </p:cNvSpPr>
          <p:nvPr>
            <p:ph type="body" idx="3"/>
          </p:nvPr>
        </p:nvSpPr>
        <p:spPr>
          <a:xfrm>
            <a:off x="6275388"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7" name="Google Shape;197;p37"/>
          <p:cNvSpPr txBox="1">
            <a:spLocks noGrp="1"/>
          </p:cNvSpPr>
          <p:nvPr>
            <p:ph type="body" idx="4"/>
          </p:nvPr>
        </p:nvSpPr>
        <p:spPr>
          <a:xfrm>
            <a:off x="9190163"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8" name="Google Shape;198;p37"/>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9" name="Google Shape;199;p3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ive Content">
  <p:cSld name="Five Content">
    <p:spTree>
      <p:nvGrpSpPr>
        <p:cNvPr id="1" name="Shape 200"/>
        <p:cNvGrpSpPr/>
        <p:nvPr/>
      </p:nvGrpSpPr>
      <p:grpSpPr>
        <a:xfrm>
          <a:off x="0" y="0"/>
          <a:ext cx="0" cy="0"/>
          <a:chOff x="0" y="0"/>
          <a:chExt cx="0" cy="0"/>
        </a:xfrm>
      </p:grpSpPr>
      <p:sp>
        <p:nvSpPr>
          <p:cNvPr id="201" name="Google Shape;201;p38"/>
          <p:cNvSpPr txBox="1">
            <a:spLocks noGrp="1"/>
          </p:cNvSpPr>
          <p:nvPr>
            <p:ph type="body" idx="1"/>
          </p:nvPr>
        </p:nvSpPr>
        <p:spPr>
          <a:xfrm>
            <a:off x="442913"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2" name="Google Shape;202;p38"/>
          <p:cNvSpPr txBox="1">
            <a:spLocks noGrp="1"/>
          </p:cNvSpPr>
          <p:nvPr>
            <p:ph type="body" idx="2"/>
          </p:nvPr>
        </p:nvSpPr>
        <p:spPr>
          <a:xfrm>
            <a:off x="2777045"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3" name="Google Shape;203;p38"/>
          <p:cNvSpPr txBox="1">
            <a:spLocks noGrp="1"/>
          </p:cNvSpPr>
          <p:nvPr>
            <p:ph type="body" idx="3"/>
          </p:nvPr>
        </p:nvSpPr>
        <p:spPr>
          <a:xfrm>
            <a:off x="5111177"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4" name="Google Shape;204;p38"/>
          <p:cNvSpPr txBox="1">
            <a:spLocks noGrp="1"/>
          </p:cNvSpPr>
          <p:nvPr>
            <p:ph type="body" idx="4"/>
          </p:nvPr>
        </p:nvSpPr>
        <p:spPr>
          <a:xfrm>
            <a:off x="7445309"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5" name="Google Shape;205;p38"/>
          <p:cNvSpPr txBox="1">
            <a:spLocks noGrp="1"/>
          </p:cNvSpPr>
          <p:nvPr>
            <p:ph type="body" idx="5"/>
          </p:nvPr>
        </p:nvSpPr>
        <p:spPr>
          <a:xfrm>
            <a:off x="9779443"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6" name="Google Shape;206;p38"/>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7" name="Google Shape;207;p38"/>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ull Content">
  <p:cSld name="Title and Full Content">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39"/>
          <p:cNvSpPr txBox="1">
            <a:spLocks noGrp="1"/>
          </p:cNvSpPr>
          <p:nvPr>
            <p:ph type="body" idx="1"/>
          </p:nvPr>
        </p:nvSpPr>
        <p:spPr>
          <a:xfrm>
            <a:off x="442913" y="2103120"/>
            <a:ext cx="11306175" cy="407384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1" name="Google Shape;211;p39"/>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Header Rose">
  <p:cSld name="Section Header Rose">
    <p:bg>
      <p:bgPr>
        <a:solidFill>
          <a:srgbClr val="D93954"/>
        </a:solidFill>
        <a:effectLst/>
      </p:bgPr>
    </p:bg>
    <p:spTree>
      <p:nvGrpSpPr>
        <p:cNvPr id="1" name="Shape 212"/>
        <p:cNvGrpSpPr/>
        <p:nvPr/>
      </p:nvGrpSpPr>
      <p:grpSpPr>
        <a:xfrm>
          <a:off x="0" y="0"/>
          <a:ext cx="0" cy="0"/>
          <a:chOff x="0" y="0"/>
          <a:chExt cx="0" cy="0"/>
        </a:xfrm>
      </p:grpSpPr>
      <p:sp>
        <p:nvSpPr>
          <p:cNvPr id="213" name="Google Shape;213;p40"/>
          <p:cNvSpPr txBox="1">
            <a:spLocks noGrp="1"/>
          </p:cNvSpPr>
          <p:nvPr>
            <p:ph type="title"/>
          </p:nvPr>
        </p:nvSpPr>
        <p:spPr>
          <a:xfrm>
            <a:off x="4951413" y="2103438"/>
            <a:ext cx="4936658" cy="256426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40"/>
          <p:cNvSpPr txBox="1">
            <a:spLocks noGrp="1"/>
          </p:cNvSpPr>
          <p:nvPr>
            <p:ph type="subTitle" idx="1"/>
          </p:nvPr>
        </p:nvSpPr>
        <p:spPr>
          <a:xfrm>
            <a:off x="442912" y="0"/>
            <a:ext cx="4344987" cy="6858000"/>
          </a:xfrm>
          <a:prstGeom prst="rect">
            <a:avLst/>
          </a:prstGeom>
          <a:noFill/>
          <a:ln>
            <a:noFill/>
          </a:ln>
        </p:spPr>
        <p:txBody>
          <a:bodyPr spcFirstLastPara="1" wrap="square" lIns="0" tIns="0" rIns="0" bIns="0" anchor="ctr" anchorCtr="0"/>
          <a:lstStyle>
            <a:lvl1pPr marR="0" lvl="0"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650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15"/>
        <p:cNvGrpSpPr/>
        <p:nvPr/>
      </p:nvGrpSpPr>
      <p:grpSpPr>
        <a:xfrm>
          <a:off x="0" y="0"/>
          <a:ext cx="0" cy="0"/>
          <a:chOff x="0" y="0"/>
          <a:chExt cx="0" cy="0"/>
        </a:xfrm>
      </p:grpSpPr>
      <p:sp>
        <p:nvSpPr>
          <p:cNvPr id="216" name="Google Shape;216;p41"/>
          <p:cNvSpPr/>
          <p:nvPr/>
        </p:nvSpPr>
        <p:spPr>
          <a:xfrm>
            <a:off x="6096000" y="0"/>
            <a:ext cx="60960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17" name="Google Shape;217;p41"/>
          <p:cNvSpPr txBox="1">
            <a:spLocks noGrp="1"/>
          </p:cNvSpPr>
          <p:nvPr>
            <p:ph type="body" idx="1"/>
          </p:nvPr>
        </p:nvSpPr>
        <p:spPr>
          <a:xfrm>
            <a:off x="442913" y="2103438"/>
            <a:ext cx="5317807" cy="4068761"/>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8" name="Google Shape;218;p41"/>
          <p:cNvSpPr txBox="1">
            <a:spLocks noGrp="1"/>
          </p:cNvSpPr>
          <p:nvPr>
            <p:ph type="title"/>
          </p:nvPr>
        </p:nvSpPr>
        <p:spPr>
          <a:xfrm>
            <a:off x="442913" y="432000"/>
            <a:ext cx="5317807"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9" name="Google Shape;219;p41"/>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Images">
  <p:cSld name="Three Images">
    <p:spTree>
      <p:nvGrpSpPr>
        <p:cNvPr id="1" name="Shape 220"/>
        <p:cNvGrpSpPr/>
        <p:nvPr/>
      </p:nvGrpSpPr>
      <p:grpSpPr>
        <a:xfrm>
          <a:off x="0" y="0"/>
          <a:ext cx="0" cy="0"/>
          <a:chOff x="0" y="0"/>
          <a:chExt cx="0" cy="0"/>
        </a:xfrm>
      </p:grpSpPr>
      <p:sp>
        <p:nvSpPr>
          <p:cNvPr id="221" name="Google Shape;221;p42"/>
          <p:cNvSpPr/>
          <p:nvPr/>
        </p:nvSpPr>
        <p:spPr>
          <a:xfrm>
            <a:off x="442911" y="2100263"/>
            <a:ext cx="3529013" cy="301752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22" name="Google Shape;222;p42"/>
          <p:cNvSpPr/>
          <p:nvPr/>
        </p:nvSpPr>
        <p:spPr>
          <a:xfrm>
            <a:off x="4331493" y="2100263"/>
            <a:ext cx="3529013" cy="301752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23" name="Google Shape;223;p42"/>
          <p:cNvSpPr/>
          <p:nvPr/>
        </p:nvSpPr>
        <p:spPr>
          <a:xfrm>
            <a:off x="8220075" y="2100263"/>
            <a:ext cx="3529013" cy="301752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24" name="Google Shape;224;p42"/>
          <p:cNvSpPr txBox="1">
            <a:spLocks noGrp="1"/>
          </p:cNvSpPr>
          <p:nvPr>
            <p:ph type="body" idx="1"/>
          </p:nvPr>
        </p:nvSpPr>
        <p:spPr>
          <a:xfrm>
            <a:off x="442913" y="5280025"/>
            <a:ext cx="3529012" cy="892175"/>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25" name="Google Shape;225;p42"/>
          <p:cNvSpPr txBox="1">
            <a:spLocks noGrp="1"/>
          </p:cNvSpPr>
          <p:nvPr>
            <p:ph type="body" idx="2"/>
          </p:nvPr>
        </p:nvSpPr>
        <p:spPr>
          <a:xfrm>
            <a:off x="4331495" y="5280025"/>
            <a:ext cx="3529012" cy="892175"/>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26" name="Google Shape;226;p42"/>
          <p:cNvSpPr txBox="1">
            <a:spLocks noGrp="1"/>
          </p:cNvSpPr>
          <p:nvPr>
            <p:ph type="body" idx="3"/>
          </p:nvPr>
        </p:nvSpPr>
        <p:spPr>
          <a:xfrm>
            <a:off x="8220076" y="5280025"/>
            <a:ext cx="3529012" cy="892175"/>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27" name="Google Shape;227;p42"/>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 name="Google Shape;228;p42"/>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All Grey">
  <p:cSld name="Title Slide All Grey">
    <p:bg>
      <p:bgPr>
        <a:solidFill>
          <a:srgbClr val="464646"/>
        </a:solidFill>
        <a:effectLst/>
      </p:bgPr>
    </p:bg>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442912" y="428625"/>
            <a:ext cx="7418388" cy="265176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6000"/>
              <a:buFont typeface="Georgia"/>
              <a:buNone/>
              <a:defRPr sz="6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5"/>
          <p:cNvSpPr txBox="1">
            <a:spLocks noGrp="1"/>
          </p:cNvSpPr>
          <p:nvPr>
            <p:ph type="subTitle" idx="1"/>
          </p:nvPr>
        </p:nvSpPr>
        <p:spPr>
          <a:xfrm>
            <a:off x="442913" y="3749040"/>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pic>
        <p:nvPicPr>
          <p:cNvPr id="40" name="Google Shape;40;p5"/>
          <p:cNvPicPr preferRelativeResize="0"/>
          <p:nvPr/>
        </p:nvPicPr>
        <p:blipFill rotWithShape="1">
          <a:blip r:embed="rId2">
            <a:alphaModFix/>
          </a:blip>
          <a:srcRect/>
          <a:stretch/>
        </p:blipFill>
        <p:spPr>
          <a:xfrm>
            <a:off x="185139" y="5330952"/>
            <a:ext cx="1636776" cy="135118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Content Infographic">
  <p:cSld name="Three Content Infographic">
    <p:spTree>
      <p:nvGrpSpPr>
        <p:cNvPr id="1" name="Shape 232"/>
        <p:cNvGrpSpPr/>
        <p:nvPr/>
      </p:nvGrpSpPr>
      <p:grpSpPr>
        <a:xfrm>
          <a:off x="0" y="0"/>
          <a:ext cx="0" cy="0"/>
          <a:chOff x="0" y="0"/>
          <a:chExt cx="0" cy="0"/>
        </a:xfrm>
      </p:grpSpPr>
      <p:sp>
        <p:nvSpPr>
          <p:cNvPr id="233" name="Google Shape;233;p44"/>
          <p:cNvSpPr txBox="1">
            <a:spLocks noGrp="1"/>
          </p:cNvSpPr>
          <p:nvPr>
            <p:ph type="body" idx="1"/>
          </p:nvPr>
        </p:nvSpPr>
        <p:spPr>
          <a:xfrm>
            <a:off x="442913" y="3599542"/>
            <a:ext cx="3529012" cy="2578057"/>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34" name="Google Shape;234;p44"/>
          <p:cNvSpPr txBox="1">
            <a:spLocks noGrp="1"/>
          </p:cNvSpPr>
          <p:nvPr>
            <p:ph type="body" idx="2"/>
          </p:nvPr>
        </p:nvSpPr>
        <p:spPr>
          <a:xfrm>
            <a:off x="442913" y="2095500"/>
            <a:ext cx="3529012" cy="1333500"/>
          </a:xfrm>
          <a:prstGeom prst="rect">
            <a:avLst/>
          </a:prstGeom>
          <a:noFill/>
          <a:ln>
            <a:noFill/>
          </a:ln>
        </p:spPr>
        <p:txBody>
          <a:bodyPr spcFirstLastPara="1" wrap="square" lIns="0" tIns="0" rIns="0" bIns="0" anchor="ctr" anchorCtr="0"/>
          <a:lstStyle>
            <a:lvl1pPr marL="457200" marR="0" lvl="0" indent="-228600" algn="l" rtl="0">
              <a:lnSpc>
                <a:spcPct val="100000"/>
              </a:lnSpc>
              <a:spcBef>
                <a:spcPts val="0"/>
              </a:spcBef>
              <a:spcAft>
                <a:spcPts val="0"/>
              </a:spcAft>
              <a:buClr>
                <a:schemeClr val="accent3"/>
              </a:buClr>
              <a:buSzPts val="8500"/>
              <a:buFont typeface="Arial"/>
              <a:buNone/>
              <a:defRPr sz="8500" b="0" i="0" u="none" strike="noStrike" cap="none">
                <a:solidFill>
                  <a:schemeClr val="accent3"/>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35" name="Google Shape;235;p44"/>
          <p:cNvSpPr txBox="1">
            <a:spLocks noGrp="1"/>
          </p:cNvSpPr>
          <p:nvPr>
            <p:ph type="body" idx="3"/>
          </p:nvPr>
        </p:nvSpPr>
        <p:spPr>
          <a:xfrm>
            <a:off x="4327524" y="2095500"/>
            <a:ext cx="3533775" cy="1333500"/>
          </a:xfrm>
          <a:prstGeom prst="rect">
            <a:avLst/>
          </a:prstGeom>
          <a:noFill/>
          <a:ln>
            <a:noFill/>
          </a:ln>
        </p:spPr>
        <p:txBody>
          <a:bodyPr spcFirstLastPara="1" wrap="square" lIns="0" tIns="0" rIns="0" bIns="0" anchor="ctr" anchorCtr="0"/>
          <a:lstStyle>
            <a:lvl1pPr marL="457200" marR="0" lvl="0" indent="-228600" algn="l" rtl="0">
              <a:lnSpc>
                <a:spcPct val="100000"/>
              </a:lnSpc>
              <a:spcBef>
                <a:spcPts val="0"/>
              </a:spcBef>
              <a:spcAft>
                <a:spcPts val="0"/>
              </a:spcAft>
              <a:buClr>
                <a:schemeClr val="dk2"/>
              </a:buClr>
              <a:buSzPts val="8500"/>
              <a:buFont typeface="Arial"/>
              <a:buNone/>
              <a:defRPr sz="8500" b="0" i="0" u="none" strike="noStrike" cap="none">
                <a:solidFill>
                  <a:schemeClr val="dk2"/>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36" name="Google Shape;236;p44"/>
          <p:cNvSpPr txBox="1">
            <a:spLocks noGrp="1"/>
          </p:cNvSpPr>
          <p:nvPr>
            <p:ph type="body" idx="4"/>
          </p:nvPr>
        </p:nvSpPr>
        <p:spPr>
          <a:xfrm>
            <a:off x="8222571" y="2095500"/>
            <a:ext cx="3529012" cy="1333500"/>
          </a:xfrm>
          <a:prstGeom prst="rect">
            <a:avLst/>
          </a:prstGeom>
          <a:noFill/>
          <a:ln>
            <a:noFill/>
          </a:ln>
        </p:spPr>
        <p:txBody>
          <a:bodyPr spcFirstLastPara="1" wrap="square" lIns="0" tIns="0" rIns="0" bIns="0" anchor="ctr" anchorCtr="0"/>
          <a:lstStyle>
            <a:lvl1pPr marL="457200" marR="0" lvl="0" indent="-228600" algn="l" rtl="0">
              <a:lnSpc>
                <a:spcPct val="100000"/>
              </a:lnSpc>
              <a:spcBef>
                <a:spcPts val="0"/>
              </a:spcBef>
              <a:spcAft>
                <a:spcPts val="0"/>
              </a:spcAft>
              <a:buClr>
                <a:schemeClr val="accent1"/>
              </a:buClr>
              <a:buSzPts val="8500"/>
              <a:buFont typeface="Arial"/>
              <a:buNone/>
              <a:defRPr sz="8500" b="0" i="0" u="none" strike="noStrike" cap="none">
                <a:solidFill>
                  <a:schemeClr val="accent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37" name="Google Shape;237;p44"/>
          <p:cNvSpPr txBox="1">
            <a:spLocks noGrp="1"/>
          </p:cNvSpPr>
          <p:nvPr>
            <p:ph type="title"/>
          </p:nvPr>
        </p:nvSpPr>
        <p:spPr>
          <a:xfrm>
            <a:off x="442913" y="432001"/>
            <a:ext cx="11306175" cy="1387274"/>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8" name="Google Shape;238;p44"/>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9" name="Google Shape;239;p44"/>
          <p:cNvSpPr txBox="1">
            <a:spLocks noGrp="1"/>
          </p:cNvSpPr>
          <p:nvPr>
            <p:ph type="body" idx="5"/>
          </p:nvPr>
        </p:nvSpPr>
        <p:spPr>
          <a:xfrm>
            <a:off x="4327525" y="3599542"/>
            <a:ext cx="3533775" cy="2578057"/>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40" name="Google Shape;240;p44"/>
          <p:cNvSpPr txBox="1">
            <a:spLocks noGrp="1"/>
          </p:cNvSpPr>
          <p:nvPr>
            <p:ph type="body" idx="6"/>
          </p:nvPr>
        </p:nvSpPr>
        <p:spPr>
          <a:xfrm>
            <a:off x="8222571" y="3599542"/>
            <a:ext cx="3529012" cy="2578057"/>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nfographic and Chart">
  <p:cSld name="Infographic and Chart">
    <p:spTree>
      <p:nvGrpSpPr>
        <p:cNvPr id="1" name="Shape 241"/>
        <p:cNvGrpSpPr/>
        <p:nvPr/>
      </p:nvGrpSpPr>
      <p:grpSpPr>
        <a:xfrm>
          <a:off x="0" y="0"/>
          <a:ext cx="0" cy="0"/>
          <a:chOff x="0" y="0"/>
          <a:chExt cx="0" cy="0"/>
        </a:xfrm>
      </p:grpSpPr>
      <p:sp>
        <p:nvSpPr>
          <p:cNvPr id="242" name="Google Shape;242;p45"/>
          <p:cNvSpPr/>
          <p:nvPr/>
        </p:nvSpPr>
        <p:spPr>
          <a:xfrm>
            <a:off x="0" y="2103438"/>
            <a:ext cx="3971925" cy="4068762"/>
          </a:xfrm>
          <a:prstGeom prst="rect">
            <a:avLst/>
          </a:pr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 name="Google Shape;243;p45"/>
          <p:cNvSpPr txBox="1">
            <a:spLocks noGrp="1"/>
          </p:cNvSpPr>
          <p:nvPr>
            <p:ph type="body" idx="1"/>
          </p:nvPr>
        </p:nvSpPr>
        <p:spPr>
          <a:xfrm>
            <a:off x="360370" y="2103120"/>
            <a:ext cx="3611880" cy="1737360"/>
          </a:xfrm>
          <a:prstGeom prst="rect">
            <a:avLst/>
          </a:prstGeom>
          <a:noFill/>
          <a:ln>
            <a:noFill/>
          </a:ln>
        </p:spPr>
        <p:txBody>
          <a:bodyPr spcFirstLastPara="1" wrap="square" lIns="0" tIns="0" rIns="0" bIns="0" anchor="t" anchorCtr="0"/>
          <a:lstStyle>
            <a:lvl1pPr marL="457200" marR="0" lvl="0" indent="-228600" algn="l" rtl="0">
              <a:lnSpc>
                <a:spcPct val="80000"/>
              </a:lnSpc>
              <a:spcBef>
                <a:spcPts val="0"/>
              </a:spcBef>
              <a:spcAft>
                <a:spcPts val="0"/>
              </a:spcAft>
              <a:buClr>
                <a:schemeClr val="lt1"/>
              </a:buClr>
              <a:buSzPts val="13600"/>
              <a:buFont typeface="Arial"/>
              <a:buNone/>
              <a:defRPr sz="13600" b="1" i="0" u="none" strike="noStrike" cap="none">
                <a:solidFill>
                  <a:schemeClr val="lt1"/>
                </a:solidFill>
                <a:latin typeface="Arial"/>
                <a:ea typeface="Arial"/>
                <a:cs typeface="Arial"/>
                <a:sym typeface="Arial"/>
              </a:defRPr>
            </a:lvl1pPr>
            <a:lvl2pPr marL="914400" marR="0" lvl="1"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44" name="Google Shape;244;p45"/>
          <p:cNvSpPr txBox="1">
            <a:spLocks noGrp="1"/>
          </p:cNvSpPr>
          <p:nvPr>
            <p:ph type="body" idx="2"/>
          </p:nvPr>
        </p:nvSpPr>
        <p:spPr>
          <a:xfrm>
            <a:off x="442914" y="3931920"/>
            <a:ext cx="3328986" cy="2061784"/>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245" name="Google Shape;245;p45"/>
          <p:cNvSpPr txBox="1">
            <a:spLocks noGrp="1"/>
          </p:cNvSpPr>
          <p:nvPr>
            <p:ph type="title"/>
          </p:nvPr>
        </p:nvSpPr>
        <p:spPr>
          <a:xfrm>
            <a:off x="442913" y="432001"/>
            <a:ext cx="11306175" cy="1387274"/>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6" name="Google Shape;246;p45"/>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One Column Content Dark">
  <p:cSld name="One Column Content Dark">
    <p:bg>
      <p:bgPr>
        <a:solidFill>
          <a:srgbClr val="464646"/>
        </a:solidFill>
        <a:effectLst/>
      </p:bgPr>
    </p:bg>
    <p:spTree>
      <p:nvGrpSpPr>
        <p:cNvPr id="1" name="Shape 247"/>
        <p:cNvGrpSpPr/>
        <p:nvPr/>
      </p:nvGrpSpPr>
      <p:grpSpPr>
        <a:xfrm>
          <a:off x="0" y="0"/>
          <a:ext cx="0" cy="0"/>
          <a:chOff x="0" y="0"/>
          <a:chExt cx="0" cy="0"/>
        </a:xfrm>
      </p:grpSpPr>
      <p:sp>
        <p:nvSpPr>
          <p:cNvPr id="248" name="Google Shape;248;p46"/>
          <p:cNvSpPr txBox="1">
            <a:spLocks noGrp="1"/>
          </p:cNvSpPr>
          <p:nvPr>
            <p:ph type="body" idx="1"/>
          </p:nvPr>
        </p:nvSpPr>
        <p:spPr>
          <a:xfrm>
            <a:off x="442914"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L="914400" marR="0" lvl="1"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2pPr>
            <a:lvl3pPr marL="1371600" marR="0" lvl="2"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600"/>
              </a:spcBef>
              <a:spcAft>
                <a:spcPts val="60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49" name="Google Shape;249;p46"/>
          <p:cNvSpPr txBox="1">
            <a:spLocks noGrp="1"/>
          </p:cNvSpPr>
          <p:nvPr>
            <p:ph type="title"/>
          </p:nvPr>
        </p:nvSpPr>
        <p:spPr>
          <a:xfrm>
            <a:off x="442913" y="432001"/>
            <a:ext cx="11306175" cy="1387274"/>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3200"/>
              <a:buFont typeface="Georgia"/>
              <a:buNone/>
              <a:defRPr sz="32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0" name="Google Shape;250;p46"/>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51" name="Google Shape;251;p46"/>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Chart Dark">
  <p:cSld name="Title and Chart Dark">
    <p:bg>
      <p:bgPr>
        <a:solidFill>
          <a:srgbClr val="464646"/>
        </a:solidFill>
        <a:effectLst/>
      </p:bgPr>
    </p:bg>
    <p:spTree>
      <p:nvGrpSpPr>
        <p:cNvPr id="1" name="Shape 252"/>
        <p:cNvGrpSpPr/>
        <p:nvPr/>
      </p:nvGrpSpPr>
      <p:grpSpPr>
        <a:xfrm>
          <a:off x="0" y="0"/>
          <a:ext cx="0" cy="0"/>
          <a:chOff x="0" y="0"/>
          <a:chExt cx="0" cy="0"/>
        </a:xfrm>
      </p:grpSpPr>
      <p:sp>
        <p:nvSpPr>
          <p:cNvPr id="253" name="Google Shape;253;p47"/>
          <p:cNvSpPr txBox="1">
            <a:spLocks noGrp="1"/>
          </p:cNvSpPr>
          <p:nvPr>
            <p:ph type="title"/>
          </p:nvPr>
        </p:nvSpPr>
        <p:spPr>
          <a:xfrm>
            <a:off x="442913" y="432001"/>
            <a:ext cx="11306175" cy="1387274"/>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3200"/>
              <a:buFont typeface="Georgia"/>
              <a:buNone/>
              <a:defRPr sz="32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4" name="Google Shape;254;p4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55" name="Google Shape;255;p47"/>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Chart">
  <p:cSld name="One Column Chart">
    <p:spTree>
      <p:nvGrpSpPr>
        <p:cNvPr id="1" name="Shape 256"/>
        <p:cNvGrpSpPr/>
        <p:nvPr/>
      </p:nvGrpSpPr>
      <p:grpSpPr>
        <a:xfrm>
          <a:off x="0" y="0"/>
          <a:ext cx="0" cy="0"/>
          <a:chOff x="0" y="0"/>
          <a:chExt cx="0" cy="0"/>
        </a:xfrm>
      </p:grpSpPr>
      <p:sp>
        <p:nvSpPr>
          <p:cNvPr id="257" name="Google Shape;257;p48"/>
          <p:cNvSpPr txBox="1">
            <a:spLocks noGrp="1"/>
          </p:cNvSpPr>
          <p:nvPr>
            <p:ph type="body" idx="1"/>
          </p:nvPr>
        </p:nvSpPr>
        <p:spPr>
          <a:xfrm>
            <a:off x="442914"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58" name="Google Shape;258;p48"/>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9" name="Google Shape;259;p48"/>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One Column Chart Dark">
  <p:cSld name="One Column Chart Dark">
    <p:bg>
      <p:bgPr>
        <a:solidFill>
          <a:srgbClr val="464646"/>
        </a:solidFill>
        <a:effectLst/>
      </p:bgPr>
    </p:bg>
    <p:spTree>
      <p:nvGrpSpPr>
        <p:cNvPr id="1" name="Shape 260"/>
        <p:cNvGrpSpPr/>
        <p:nvPr/>
      </p:nvGrpSpPr>
      <p:grpSpPr>
        <a:xfrm>
          <a:off x="0" y="0"/>
          <a:ext cx="0" cy="0"/>
          <a:chOff x="0" y="0"/>
          <a:chExt cx="0" cy="0"/>
        </a:xfrm>
      </p:grpSpPr>
      <p:sp>
        <p:nvSpPr>
          <p:cNvPr id="261" name="Google Shape;261;p49"/>
          <p:cNvSpPr txBox="1">
            <a:spLocks noGrp="1"/>
          </p:cNvSpPr>
          <p:nvPr>
            <p:ph type="body" idx="1"/>
          </p:nvPr>
        </p:nvSpPr>
        <p:spPr>
          <a:xfrm>
            <a:off x="442914"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L="914400" marR="0" lvl="1"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2pPr>
            <a:lvl3pPr marL="1371600" marR="0" lvl="2"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600"/>
              </a:spcBef>
              <a:spcAft>
                <a:spcPts val="60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62" name="Google Shape;262;p49"/>
          <p:cNvSpPr txBox="1">
            <a:spLocks noGrp="1"/>
          </p:cNvSpPr>
          <p:nvPr>
            <p:ph type="title"/>
          </p:nvPr>
        </p:nvSpPr>
        <p:spPr>
          <a:xfrm>
            <a:off x="442913" y="432001"/>
            <a:ext cx="11306175" cy="1387274"/>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lt1"/>
              </a:buClr>
              <a:buSzPts val="3200"/>
              <a:buFont typeface="Georgia"/>
              <a:buNone/>
              <a:defRPr sz="32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3" name="Google Shape;263;p49"/>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4" name="Google Shape;264;p49"/>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a:solidFill>
                  <a:schemeClr val="lt1"/>
                </a:solidFill>
                <a:latin typeface="Arial"/>
                <a:ea typeface="Arial"/>
                <a:cs typeface="Arial"/>
                <a:sym typeface="Arial"/>
              </a:rPr>
              <a:t>PwC</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our Text Boxes for Icons">
  <p:cSld name="Four Text Boxes for Icons">
    <p:spTree>
      <p:nvGrpSpPr>
        <p:cNvPr id="1" name="Shape 265"/>
        <p:cNvGrpSpPr/>
        <p:nvPr/>
      </p:nvGrpSpPr>
      <p:grpSpPr>
        <a:xfrm>
          <a:off x="0" y="0"/>
          <a:ext cx="0" cy="0"/>
          <a:chOff x="0" y="0"/>
          <a:chExt cx="0" cy="0"/>
        </a:xfrm>
      </p:grpSpPr>
      <p:sp>
        <p:nvSpPr>
          <p:cNvPr id="266" name="Google Shape;266;p50"/>
          <p:cNvSpPr txBox="1">
            <a:spLocks noGrp="1"/>
          </p:cNvSpPr>
          <p:nvPr>
            <p:ph type="body" idx="1"/>
          </p:nvPr>
        </p:nvSpPr>
        <p:spPr>
          <a:xfrm>
            <a:off x="442913"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7" name="Google Shape;267;p50"/>
          <p:cNvSpPr txBox="1">
            <a:spLocks noGrp="1"/>
          </p:cNvSpPr>
          <p:nvPr>
            <p:ph type="body" idx="2"/>
          </p:nvPr>
        </p:nvSpPr>
        <p:spPr>
          <a:xfrm>
            <a:off x="3359638"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8" name="Google Shape;268;p50"/>
          <p:cNvSpPr txBox="1">
            <a:spLocks noGrp="1"/>
          </p:cNvSpPr>
          <p:nvPr>
            <p:ph type="body" idx="3"/>
          </p:nvPr>
        </p:nvSpPr>
        <p:spPr>
          <a:xfrm>
            <a:off x="6276363"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9" name="Google Shape;269;p50"/>
          <p:cNvSpPr txBox="1">
            <a:spLocks noGrp="1"/>
          </p:cNvSpPr>
          <p:nvPr>
            <p:ph type="body" idx="4"/>
          </p:nvPr>
        </p:nvSpPr>
        <p:spPr>
          <a:xfrm>
            <a:off x="9193088"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0" name="Google Shape;270;p50"/>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1" name="Google Shape;271;p50"/>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our Team Images">
  <p:cSld name="Four Team Images">
    <p:spTree>
      <p:nvGrpSpPr>
        <p:cNvPr id="1" name="Shape 272"/>
        <p:cNvGrpSpPr/>
        <p:nvPr/>
      </p:nvGrpSpPr>
      <p:grpSpPr>
        <a:xfrm>
          <a:off x="0" y="0"/>
          <a:ext cx="0" cy="0"/>
          <a:chOff x="0" y="0"/>
          <a:chExt cx="0" cy="0"/>
        </a:xfrm>
      </p:grpSpPr>
      <p:sp>
        <p:nvSpPr>
          <p:cNvPr id="273" name="Google Shape;273;p51"/>
          <p:cNvSpPr/>
          <p:nvPr/>
        </p:nvSpPr>
        <p:spPr>
          <a:xfrm>
            <a:off x="442912"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74" name="Google Shape;274;p51"/>
          <p:cNvSpPr/>
          <p:nvPr/>
        </p:nvSpPr>
        <p:spPr>
          <a:xfrm>
            <a:off x="3359637"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75" name="Google Shape;275;p51"/>
          <p:cNvSpPr/>
          <p:nvPr/>
        </p:nvSpPr>
        <p:spPr>
          <a:xfrm>
            <a:off x="6276362"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76" name="Google Shape;276;p51"/>
          <p:cNvSpPr/>
          <p:nvPr/>
        </p:nvSpPr>
        <p:spPr>
          <a:xfrm>
            <a:off x="9193088"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277" name="Google Shape;277;p51"/>
          <p:cNvSpPr txBox="1">
            <a:spLocks noGrp="1"/>
          </p:cNvSpPr>
          <p:nvPr>
            <p:ph type="body" idx="1"/>
          </p:nvPr>
        </p:nvSpPr>
        <p:spPr>
          <a:xfrm>
            <a:off x="442912"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78" name="Google Shape;278;p51"/>
          <p:cNvSpPr txBox="1">
            <a:spLocks noGrp="1"/>
          </p:cNvSpPr>
          <p:nvPr>
            <p:ph type="body" idx="2"/>
          </p:nvPr>
        </p:nvSpPr>
        <p:spPr>
          <a:xfrm>
            <a:off x="3359638"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79" name="Google Shape;279;p51"/>
          <p:cNvSpPr txBox="1">
            <a:spLocks noGrp="1"/>
          </p:cNvSpPr>
          <p:nvPr>
            <p:ph type="body" idx="3"/>
          </p:nvPr>
        </p:nvSpPr>
        <p:spPr>
          <a:xfrm>
            <a:off x="6276362"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80" name="Google Shape;280;p51"/>
          <p:cNvSpPr txBox="1">
            <a:spLocks noGrp="1"/>
          </p:cNvSpPr>
          <p:nvPr>
            <p:ph type="body" idx="4"/>
          </p:nvPr>
        </p:nvSpPr>
        <p:spPr>
          <a:xfrm>
            <a:off x="9193088"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81" name="Google Shape;281;p51"/>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2" name="Google Shape;282;p51"/>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hank You Light">
  <p:cSld name="Thank You Light">
    <p:bg>
      <p:bgPr>
        <a:solidFill>
          <a:schemeClr val="lt1"/>
        </a:solidFill>
        <a:effectLst/>
      </p:bgPr>
    </p:bg>
    <p:spTree>
      <p:nvGrpSpPr>
        <p:cNvPr id="1" name="Shape 283"/>
        <p:cNvGrpSpPr/>
        <p:nvPr/>
      </p:nvGrpSpPr>
      <p:grpSpPr>
        <a:xfrm>
          <a:off x="0" y="0"/>
          <a:ext cx="0" cy="0"/>
          <a:chOff x="0" y="0"/>
          <a:chExt cx="0" cy="0"/>
        </a:xfrm>
      </p:grpSpPr>
      <p:sp>
        <p:nvSpPr>
          <p:cNvPr id="284" name="Google Shape;284;p52"/>
          <p:cNvSpPr/>
          <p:nvPr/>
        </p:nvSpPr>
        <p:spPr>
          <a:xfrm>
            <a:off x="0" y="4940854"/>
            <a:ext cx="12192000" cy="1917146"/>
          </a:xfrm>
          <a:prstGeom prst="rect">
            <a:avLst/>
          </a:pr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 name="Google Shape;285;p52"/>
          <p:cNvSpPr txBox="1">
            <a:spLocks noGrp="1"/>
          </p:cNvSpPr>
          <p:nvPr>
            <p:ph type="ctrTitle"/>
          </p:nvPr>
        </p:nvSpPr>
        <p:spPr>
          <a:xfrm>
            <a:off x="442914" y="428625"/>
            <a:ext cx="5473699" cy="2428874"/>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dk1"/>
              </a:buClr>
              <a:buSzPts val="5800"/>
              <a:buFont typeface="Georgia"/>
              <a:buNone/>
              <a:defRPr sz="58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6" name="Google Shape;286;p52"/>
          <p:cNvSpPr/>
          <p:nvPr/>
        </p:nvSpPr>
        <p:spPr>
          <a:xfrm>
            <a:off x="5334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7" name="Google Shape;287;p52"/>
          <p:cNvSpPr txBox="1">
            <a:spLocks noGrp="1"/>
          </p:cNvSpPr>
          <p:nvPr>
            <p:ph type="body" idx="1"/>
          </p:nvPr>
        </p:nvSpPr>
        <p:spPr>
          <a:xfrm>
            <a:off x="442912" y="5259600"/>
            <a:ext cx="11306176" cy="145161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288" name="Google Shape;288;p52"/>
          <p:cNvSpPr/>
          <p:nvPr/>
        </p:nvSpPr>
        <p:spPr>
          <a:xfrm>
            <a:off x="5334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9" name="Google Shape;289;p52"/>
          <p:cNvSpPr txBox="1"/>
          <p:nvPr/>
        </p:nvSpPr>
        <p:spPr>
          <a:xfrm>
            <a:off x="442913" y="4400548"/>
            <a:ext cx="5473699" cy="3404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pwc.com</a:t>
            </a:r>
            <a:endParaRPr sz="1200">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hank You Dark">
  <p:cSld name="Thank You Dark">
    <p:bg>
      <p:bgPr>
        <a:solidFill>
          <a:srgbClr val="464646"/>
        </a:solidFill>
        <a:effectLst/>
      </p:bgPr>
    </p:bg>
    <p:spTree>
      <p:nvGrpSpPr>
        <p:cNvPr id="1" name="Shape 290"/>
        <p:cNvGrpSpPr/>
        <p:nvPr/>
      </p:nvGrpSpPr>
      <p:grpSpPr>
        <a:xfrm>
          <a:off x="0" y="0"/>
          <a:ext cx="0" cy="0"/>
          <a:chOff x="0" y="0"/>
          <a:chExt cx="0" cy="0"/>
        </a:xfrm>
      </p:grpSpPr>
      <p:sp>
        <p:nvSpPr>
          <p:cNvPr id="291" name="Google Shape;291;p53"/>
          <p:cNvSpPr/>
          <p:nvPr/>
        </p:nvSpPr>
        <p:spPr>
          <a:xfrm>
            <a:off x="0" y="4940854"/>
            <a:ext cx="12192000" cy="1917146"/>
          </a:xfrm>
          <a:prstGeom prst="rect">
            <a:avLst/>
          </a:pr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 name="Google Shape;292;p53"/>
          <p:cNvSpPr txBox="1">
            <a:spLocks noGrp="1"/>
          </p:cNvSpPr>
          <p:nvPr>
            <p:ph type="ctrTitle"/>
          </p:nvPr>
        </p:nvSpPr>
        <p:spPr>
          <a:xfrm>
            <a:off x="442914" y="428625"/>
            <a:ext cx="5473699" cy="2428874"/>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800"/>
              <a:buFont typeface="Georgia"/>
              <a:buNone/>
              <a:defRPr sz="58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3" name="Google Shape;293;p53"/>
          <p:cNvSpPr/>
          <p:nvPr/>
        </p:nvSpPr>
        <p:spPr>
          <a:xfrm>
            <a:off x="5334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4" name="Google Shape;294;p53"/>
          <p:cNvSpPr txBox="1">
            <a:spLocks noGrp="1"/>
          </p:cNvSpPr>
          <p:nvPr>
            <p:ph type="body" idx="1"/>
          </p:nvPr>
        </p:nvSpPr>
        <p:spPr>
          <a:xfrm>
            <a:off x="442912" y="5259600"/>
            <a:ext cx="11306176" cy="145161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295" name="Google Shape;295;p53"/>
          <p:cNvSpPr/>
          <p:nvPr/>
        </p:nvSpPr>
        <p:spPr>
          <a:xfrm>
            <a:off x="5334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6" name="Google Shape;296;p53"/>
          <p:cNvSpPr txBox="1"/>
          <p:nvPr/>
        </p:nvSpPr>
        <p:spPr>
          <a:xfrm>
            <a:off x="442913" y="4400548"/>
            <a:ext cx="5473699" cy="3404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GB" sz="1200">
                <a:solidFill>
                  <a:schemeClr val="lt1"/>
                </a:solidFill>
                <a:latin typeface="Arial"/>
                <a:ea typeface="Arial"/>
                <a:cs typeface="Arial"/>
                <a:sym typeface="Arial"/>
              </a:rPr>
              <a:t>pwc.com</a:t>
            </a:r>
            <a:endParaRPr sz="12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All White">
  <p:cSld name="Title Slide All White">
    <p:bg>
      <p:bgPr>
        <a:solidFill>
          <a:schemeClr val="lt1"/>
        </a:solidFill>
        <a:effectLst/>
      </p:bgPr>
    </p:bg>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42912" y="428625"/>
            <a:ext cx="7418388" cy="265176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dk1"/>
              </a:buClr>
              <a:buSzPts val="6000"/>
              <a:buFont typeface="Georgia"/>
              <a:buNone/>
              <a:defRPr sz="60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6"/>
          <p:cNvSpPr txBox="1">
            <a:spLocks noGrp="1"/>
          </p:cNvSpPr>
          <p:nvPr>
            <p:ph type="subTitle" idx="1"/>
          </p:nvPr>
        </p:nvSpPr>
        <p:spPr>
          <a:xfrm>
            <a:off x="442913" y="3749040"/>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44" name="Google Shape;44;p6"/>
          <p:cNvPicPr preferRelativeResize="0"/>
          <p:nvPr/>
        </p:nvPicPr>
        <p:blipFill rotWithShape="1">
          <a:blip r:embed="rId2">
            <a:alphaModFix/>
          </a:blip>
          <a:srcRect/>
          <a:stretch/>
        </p:blipFill>
        <p:spPr>
          <a:xfrm>
            <a:off x="185139" y="5330952"/>
            <a:ext cx="1636776" cy="135118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Logo Shape Rose">
  <p:cSld name="Title Slide Logo Shape Rose">
    <p:spTree>
      <p:nvGrpSpPr>
        <p:cNvPr id="1" name="Shape 297"/>
        <p:cNvGrpSpPr/>
        <p:nvPr/>
      </p:nvGrpSpPr>
      <p:grpSpPr>
        <a:xfrm>
          <a:off x="0" y="0"/>
          <a:ext cx="0" cy="0"/>
          <a:chOff x="0" y="0"/>
          <a:chExt cx="0" cy="0"/>
        </a:xfrm>
      </p:grpSpPr>
      <p:grpSp>
        <p:nvGrpSpPr>
          <p:cNvPr id="298" name="Google Shape;298;p54"/>
          <p:cNvGrpSpPr/>
          <p:nvPr/>
        </p:nvGrpSpPr>
        <p:grpSpPr>
          <a:xfrm>
            <a:off x="0" y="0"/>
            <a:ext cx="8914102" cy="6858001"/>
            <a:chOff x="0" y="0"/>
            <a:chExt cx="8914102" cy="6858001"/>
          </a:xfrm>
        </p:grpSpPr>
        <p:sp>
          <p:nvSpPr>
            <p:cNvPr id="299" name="Google Shape;299;p54"/>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93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0" name="Google Shape;300;p54"/>
            <p:cNvPicPr preferRelativeResize="0"/>
            <p:nvPr/>
          </p:nvPicPr>
          <p:blipFill rotWithShape="1">
            <a:blip r:embed="rId2">
              <a:alphaModFix/>
            </a:blip>
            <a:srcRect/>
            <a:stretch/>
          </p:blipFill>
          <p:spPr>
            <a:xfrm>
              <a:off x="185139" y="5330952"/>
              <a:ext cx="1636776" cy="1351184"/>
            </a:xfrm>
            <a:prstGeom prst="rect">
              <a:avLst/>
            </a:prstGeom>
            <a:noFill/>
            <a:ln>
              <a:noFill/>
            </a:ln>
          </p:spPr>
        </p:pic>
      </p:grpSp>
      <p:sp>
        <p:nvSpPr>
          <p:cNvPr id="301" name="Google Shape;301;p54"/>
          <p:cNvSpPr txBox="1">
            <a:spLocks noGrp="1"/>
          </p:cNvSpPr>
          <p:nvPr>
            <p:ph type="ctrTitle"/>
          </p:nvPr>
        </p:nvSpPr>
        <p:spPr>
          <a:xfrm>
            <a:off x="442913" y="1009185"/>
            <a:ext cx="5258640" cy="2419816"/>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000"/>
              <a:buFont typeface="Georgia"/>
              <a:buNone/>
              <a:defRPr sz="5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2" name="Google Shape;302;p54"/>
          <p:cNvSpPr txBox="1">
            <a:spLocks noGrp="1"/>
          </p:cNvSpPr>
          <p:nvPr>
            <p:ph type="subTitle" idx="1"/>
          </p:nvPr>
        </p:nvSpPr>
        <p:spPr>
          <a:xfrm>
            <a:off x="442914" y="3749040"/>
            <a:ext cx="525864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ull Content - Subtitle">
  <p:cSld name="Title and Full Content - Subtitle">
    <p:spTree>
      <p:nvGrpSpPr>
        <p:cNvPr id="1" name="Shape 303"/>
        <p:cNvGrpSpPr/>
        <p:nvPr/>
      </p:nvGrpSpPr>
      <p:grpSpPr>
        <a:xfrm>
          <a:off x="0" y="0"/>
          <a:ext cx="0" cy="0"/>
          <a:chOff x="0" y="0"/>
          <a:chExt cx="0" cy="0"/>
        </a:xfrm>
      </p:grpSpPr>
      <p:sp>
        <p:nvSpPr>
          <p:cNvPr id="304" name="Google Shape;304;p55"/>
          <p:cNvSpPr txBox="1">
            <a:spLocks noGrp="1"/>
          </p:cNvSpPr>
          <p:nvPr>
            <p:ph type="body" idx="1"/>
          </p:nvPr>
        </p:nvSpPr>
        <p:spPr>
          <a:xfrm>
            <a:off x="442913" y="2103438"/>
            <a:ext cx="11306175"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5" name="Google Shape;305;p55"/>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6" name="Google Shape;306;p55"/>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07" name="Google Shape;307;p55"/>
          <p:cNvSpPr txBox="1">
            <a:spLocks noGrp="1"/>
          </p:cNvSpPr>
          <p:nvPr>
            <p:ph type="subTitle" idx="2"/>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Content - Subtitle">
  <p:cSld name="One Column Content - Subtitle">
    <p:spTree>
      <p:nvGrpSpPr>
        <p:cNvPr id="1" name="Shape 308"/>
        <p:cNvGrpSpPr/>
        <p:nvPr/>
      </p:nvGrpSpPr>
      <p:grpSpPr>
        <a:xfrm>
          <a:off x="0" y="0"/>
          <a:ext cx="0" cy="0"/>
          <a:chOff x="0" y="0"/>
          <a:chExt cx="0" cy="0"/>
        </a:xfrm>
      </p:grpSpPr>
      <p:sp>
        <p:nvSpPr>
          <p:cNvPr id="309" name="Google Shape;309;p56"/>
          <p:cNvSpPr txBox="1">
            <a:spLocks noGrp="1"/>
          </p:cNvSpPr>
          <p:nvPr>
            <p:ph type="body" idx="1"/>
          </p:nvPr>
        </p:nvSpPr>
        <p:spPr>
          <a:xfrm>
            <a:off x="442914"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10" name="Google Shape;310;p56"/>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1" name="Google Shape;311;p56"/>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12" name="Google Shape;312;p56"/>
          <p:cNvSpPr txBox="1">
            <a:spLocks noGrp="1"/>
          </p:cNvSpPr>
          <p:nvPr>
            <p:ph type="subTitle" idx="2"/>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 Subtitle">
  <p:cSld name="Two Content - Subtitle">
    <p:spTree>
      <p:nvGrpSpPr>
        <p:cNvPr id="1" name="Shape 313"/>
        <p:cNvGrpSpPr/>
        <p:nvPr/>
      </p:nvGrpSpPr>
      <p:grpSpPr>
        <a:xfrm>
          <a:off x="0" y="0"/>
          <a:ext cx="0" cy="0"/>
          <a:chOff x="0" y="0"/>
          <a:chExt cx="0" cy="0"/>
        </a:xfrm>
      </p:grpSpPr>
      <p:sp>
        <p:nvSpPr>
          <p:cNvPr id="314" name="Google Shape;314;p57"/>
          <p:cNvSpPr txBox="1">
            <a:spLocks noGrp="1"/>
          </p:cNvSpPr>
          <p:nvPr>
            <p:ph type="body" idx="1"/>
          </p:nvPr>
        </p:nvSpPr>
        <p:spPr>
          <a:xfrm>
            <a:off x="442913" y="2103438"/>
            <a:ext cx="5473700" cy="4068761"/>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15" name="Google Shape;315;p57"/>
          <p:cNvSpPr txBox="1">
            <a:spLocks noGrp="1"/>
          </p:cNvSpPr>
          <p:nvPr>
            <p:ph type="body" idx="2"/>
          </p:nvPr>
        </p:nvSpPr>
        <p:spPr>
          <a:xfrm>
            <a:off x="6275388" y="2103437"/>
            <a:ext cx="5473699" cy="4068761"/>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16" name="Google Shape;316;p57"/>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7" name="Google Shape;317;p5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18" name="Google Shape;318;p57"/>
          <p:cNvSpPr txBox="1">
            <a:spLocks noGrp="1"/>
          </p:cNvSpPr>
          <p:nvPr>
            <p:ph type="subTitle" idx="3"/>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and Image - Subtitle">
  <p:cSld name="Content and Image - Subtitle">
    <p:spTree>
      <p:nvGrpSpPr>
        <p:cNvPr id="1" name="Shape 319"/>
        <p:cNvGrpSpPr/>
        <p:nvPr/>
      </p:nvGrpSpPr>
      <p:grpSpPr>
        <a:xfrm>
          <a:off x="0" y="0"/>
          <a:ext cx="0" cy="0"/>
          <a:chOff x="0" y="0"/>
          <a:chExt cx="0" cy="0"/>
        </a:xfrm>
      </p:grpSpPr>
      <p:sp>
        <p:nvSpPr>
          <p:cNvPr id="320" name="Google Shape;320;p58"/>
          <p:cNvSpPr/>
          <p:nvPr/>
        </p:nvSpPr>
        <p:spPr>
          <a:xfrm>
            <a:off x="6096000" y="0"/>
            <a:ext cx="60960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21" name="Google Shape;321;p58"/>
          <p:cNvSpPr txBox="1">
            <a:spLocks noGrp="1"/>
          </p:cNvSpPr>
          <p:nvPr>
            <p:ph type="body" idx="1"/>
          </p:nvPr>
        </p:nvSpPr>
        <p:spPr>
          <a:xfrm>
            <a:off x="442913" y="2103438"/>
            <a:ext cx="5317807"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22" name="Google Shape;322;p58"/>
          <p:cNvSpPr txBox="1">
            <a:spLocks noGrp="1"/>
          </p:cNvSpPr>
          <p:nvPr>
            <p:ph type="title"/>
          </p:nvPr>
        </p:nvSpPr>
        <p:spPr>
          <a:xfrm>
            <a:off x="442914" y="430514"/>
            <a:ext cx="5317806"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3" name="Google Shape;323;p58"/>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lt1"/>
                </a:solidFill>
                <a:latin typeface="Arial"/>
                <a:ea typeface="Arial"/>
                <a:cs typeface="Arial"/>
                <a:sym typeface="Arial"/>
              </a:defRPr>
            </a:lvl1pPr>
            <a:lvl2pPr marL="0" marR="0" lvl="1" indent="0" algn="r" rtl="0">
              <a:spcBef>
                <a:spcPts val="0"/>
              </a:spcBef>
              <a:buNone/>
              <a:defRPr sz="750">
                <a:solidFill>
                  <a:schemeClr val="lt1"/>
                </a:solidFill>
                <a:latin typeface="Arial"/>
                <a:ea typeface="Arial"/>
                <a:cs typeface="Arial"/>
                <a:sym typeface="Arial"/>
              </a:defRPr>
            </a:lvl2pPr>
            <a:lvl3pPr marL="0" marR="0" lvl="2" indent="0" algn="r" rtl="0">
              <a:spcBef>
                <a:spcPts val="0"/>
              </a:spcBef>
              <a:buNone/>
              <a:defRPr sz="750">
                <a:solidFill>
                  <a:schemeClr val="lt1"/>
                </a:solidFill>
                <a:latin typeface="Arial"/>
                <a:ea typeface="Arial"/>
                <a:cs typeface="Arial"/>
                <a:sym typeface="Arial"/>
              </a:defRPr>
            </a:lvl3pPr>
            <a:lvl4pPr marL="0" marR="0" lvl="3" indent="0" algn="r" rtl="0">
              <a:spcBef>
                <a:spcPts val="0"/>
              </a:spcBef>
              <a:buNone/>
              <a:defRPr sz="750">
                <a:solidFill>
                  <a:schemeClr val="lt1"/>
                </a:solidFill>
                <a:latin typeface="Arial"/>
                <a:ea typeface="Arial"/>
                <a:cs typeface="Arial"/>
                <a:sym typeface="Arial"/>
              </a:defRPr>
            </a:lvl4pPr>
            <a:lvl5pPr marL="0" marR="0" lvl="4" indent="0" algn="r" rtl="0">
              <a:spcBef>
                <a:spcPts val="0"/>
              </a:spcBef>
              <a:buNone/>
              <a:defRPr sz="750">
                <a:solidFill>
                  <a:schemeClr val="lt1"/>
                </a:solidFill>
                <a:latin typeface="Arial"/>
                <a:ea typeface="Arial"/>
                <a:cs typeface="Arial"/>
                <a:sym typeface="Arial"/>
              </a:defRPr>
            </a:lvl5pPr>
            <a:lvl6pPr marL="0" marR="0" lvl="5" indent="0" algn="r" rtl="0">
              <a:spcBef>
                <a:spcPts val="0"/>
              </a:spcBef>
              <a:buNone/>
              <a:defRPr sz="750">
                <a:solidFill>
                  <a:schemeClr val="lt1"/>
                </a:solidFill>
                <a:latin typeface="Arial"/>
                <a:ea typeface="Arial"/>
                <a:cs typeface="Arial"/>
                <a:sym typeface="Arial"/>
              </a:defRPr>
            </a:lvl6pPr>
            <a:lvl7pPr marL="0" marR="0" lvl="6" indent="0" algn="r" rtl="0">
              <a:spcBef>
                <a:spcPts val="0"/>
              </a:spcBef>
              <a:buNone/>
              <a:defRPr sz="750">
                <a:solidFill>
                  <a:schemeClr val="lt1"/>
                </a:solidFill>
                <a:latin typeface="Arial"/>
                <a:ea typeface="Arial"/>
                <a:cs typeface="Arial"/>
                <a:sym typeface="Arial"/>
              </a:defRPr>
            </a:lvl7pPr>
            <a:lvl8pPr marL="0" marR="0" lvl="7" indent="0" algn="r" rtl="0">
              <a:spcBef>
                <a:spcPts val="0"/>
              </a:spcBef>
              <a:buNone/>
              <a:defRPr sz="750">
                <a:solidFill>
                  <a:schemeClr val="lt1"/>
                </a:solidFill>
                <a:latin typeface="Arial"/>
                <a:ea typeface="Arial"/>
                <a:cs typeface="Arial"/>
                <a:sym typeface="Arial"/>
              </a:defRPr>
            </a:lvl8pPr>
            <a:lvl9pPr marL="0" marR="0" lvl="8" indent="0" algn="r" rtl="0">
              <a:spcBef>
                <a:spcPts val="0"/>
              </a:spcBef>
              <a:buNone/>
              <a:defRPr sz="7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4" name="Google Shape;324;p58"/>
          <p:cNvSpPr txBox="1">
            <a:spLocks noGrp="1"/>
          </p:cNvSpPr>
          <p:nvPr>
            <p:ph type="subTitle" idx="2"/>
          </p:nvPr>
        </p:nvSpPr>
        <p:spPr>
          <a:xfrm>
            <a:off x="442912" y="933433"/>
            <a:ext cx="5317808"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Content - Subtitle">
  <p:cSld name="Three Content - Subtitle">
    <p:spTree>
      <p:nvGrpSpPr>
        <p:cNvPr id="1" name="Shape 325"/>
        <p:cNvGrpSpPr/>
        <p:nvPr/>
      </p:nvGrpSpPr>
      <p:grpSpPr>
        <a:xfrm>
          <a:off x="0" y="0"/>
          <a:ext cx="0" cy="0"/>
          <a:chOff x="0" y="0"/>
          <a:chExt cx="0" cy="0"/>
        </a:xfrm>
      </p:grpSpPr>
      <p:sp>
        <p:nvSpPr>
          <p:cNvPr id="326" name="Google Shape;326;p59"/>
          <p:cNvSpPr txBox="1">
            <a:spLocks noGrp="1"/>
          </p:cNvSpPr>
          <p:nvPr>
            <p:ph type="body" idx="1"/>
          </p:nvPr>
        </p:nvSpPr>
        <p:spPr>
          <a:xfrm>
            <a:off x="442913" y="2103439"/>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27" name="Google Shape;327;p59"/>
          <p:cNvSpPr txBox="1">
            <a:spLocks noGrp="1"/>
          </p:cNvSpPr>
          <p:nvPr>
            <p:ph type="body" idx="2"/>
          </p:nvPr>
        </p:nvSpPr>
        <p:spPr>
          <a:xfrm>
            <a:off x="4332288" y="2103439"/>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28" name="Google Shape;328;p59"/>
          <p:cNvSpPr txBox="1">
            <a:spLocks noGrp="1"/>
          </p:cNvSpPr>
          <p:nvPr>
            <p:ph type="body" idx="3"/>
          </p:nvPr>
        </p:nvSpPr>
        <p:spPr>
          <a:xfrm>
            <a:off x="8220076" y="2103439"/>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29" name="Google Shape;329;p59"/>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0" name="Google Shape;330;p59"/>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1" name="Google Shape;331;p59"/>
          <p:cNvSpPr txBox="1">
            <a:spLocks noGrp="1"/>
          </p:cNvSpPr>
          <p:nvPr>
            <p:ph type="subTitle" idx="4"/>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our Content - Subtitle">
  <p:cSld name="Four Content - Subtitle">
    <p:spTree>
      <p:nvGrpSpPr>
        <p:cNvPr id="1" name="Shape 332"/>
        <p:cNvGrpSpPr/>
        <p:nvPr/>
      </p:nvGrpSpPr>
      <p:grpSpPr>
        <a:xfrm>
          <a:off x="0" y="0"/>
          <a:ext cx="0" cy="0"/>
          <a:chOff x="0" y="0"/>
          <a:chExt cx="0" cy="0"/>
        </a:xfrm>
      </p:grpSpPr>
      <p:sp>
        <p:nvSpPr>
          <p:cNvPr id="333" name="Google Shape;333;p60"/>
          <p:cNvSpPr txBox="1">
            <a:spLocks noGrp="1"/>
          </p:cNvSpPr>
          <p:nvPr>
            <p:ph type="body" idx="1"/>
          </p:nvPr>
        </p:nvSpPr>
        <p:spPr>
          <a:xfrm>
            <a:off x="442913"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34" name="Google Shape;334;p60"/>
          <p:cNvSpPr txBox="1">
            <a:spLocks noGrp="1"/>
          </p:cNvSpPr>
          <p:nvPr>
            <p:ph type="body" idx="2"/>
          </p:nvPr>
        </p:nvSpPr>
        <p:spPr>
          <a:xfrm>
            <a:off x="3360613"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35" name="Google Shape;335;p60"/>
          <p:cNvSpPr txBox="1">
            <a:spLocks noGrp="1"/>
          </p:cNvSpPr>
          <p:nvPr>
            <p:ph type="body" idx="3"/>
          </p:nvPr>
        </p:nvSpPr>
        <p:spPr>
          <a:xfrm>
            <a:off x="6275388"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36" name="Google Shape;336;p60"/>
          <p:cNvSpPr txBox="1">
            <a:spLocks noGrp="1"/>
          </p:cNvSpPr>
          <p:nvPr>
            <p:ph type="body" idx="4"/>
          </p:nvPr>
        </p:nvSpPr>
        <p:spPr>
          <a:xfrm>
            <a:off x="9190163" y="2103438"/>
            <a:ext cx="25560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37" name="Google Shape;337;p60"/>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8" name="Google Shape;338;p60"/>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9" name="Google Shape;339;p60"/>
          <p:cNvSpPr txBox="1">
            <a:spLocks noGrp="1"/>
          </p:cNvSpPr>
          <p:nvPr>
            <p:ph type="subTitle" idx="5"/>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ive Content - Subtitle">
  <p:cSld name="Five Content - Subtitle">
    <p:spTree>
      <p:nvGrpSpPr>
        <p:cNvPr id="1" name="Shape 340"/>
        <p:cNvGrpSpPr/>
        <p:nvPr/>
      </p:nvGrpSpPr>
      <p:grpSpPr>
        <a:xfrm>
          <a:off x="0" y="0"/>
          <a:ext cx="0" cy="0"/>
          <a:chOff x="0" y="0"/>
          <a:chExt cx="0" cy="0"/>
        </a:xfrm>
      </p:grpSpPr>
      <p:sp>
        <p:nvSpPr>
          <p:cNvPr id="341" name="Google Shape;341;p61"/>
          <p:cNvSpPr txBox="1">
            <a:spLocks noGrp="1"/>
          </p:cNvSpPr>
          <p:nvPr>
            <p:ph type="body" idx="1"/>
          </p:nvPr>
        </p:nvSpPr>
        <p:spPr>
          <a:xfrm>
            <a:off x="442913"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2" name="Google Shape;342;p61"/>
          <p:cNvSpPr txBox="1">
            <a:spLocks noGrp="1"/>
          </p:cNvSpPr>
          <p:nvPr>
            <p:ph type="body" idx="2"/>
          </p:nvPr>
        </p:nvSpPr>
        <p:spPr>
          <a:xfrm>
            <a:off x="2777045"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3" name="Google Shape;343;p61"/>
          <p:cNvSpPr txBox="1">
            <a:spLocks noGrp="1"/>
          </p:cNvSpPr>
          <p:nvPr>
            <p:ph type="body" idx="3"/>
          </p:nvPr>
        </p:nvSpPr>
        <p:spPr>
          <a:xfrm>
            <a:off x="5111177"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4" name="Google Shape;344;p61"/>
          <p:cNvSpPr txBox="1">
            <a:spLocks noGrp="1"/>
          </p:cNvSpPr>
          <p:nvPr>
            <p:ph type="body" idx="4"/>
          </p:nvPr>
        </p:nvSpPr>
        <p:spPr>
          <a:xfrm>
            <a:off x="7445309"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5" name="Google Shape;345;p61"/>
          <p:cNvSpPr txBox="1">
            <a:spLocks noGrp="1"/>
          </p:cNvSpPr>
          <p:nvPr>
            <p:ph type="body" idx="5"/>
          </p:nvPr>
        </p:nvSpPr>
        <p:spPr>
          <a:xfrm>
            <a:off x="9779443" y="2103438"/>
            <a:ext cx="1972800"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6" name="Google Shape;346;p61"/>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7" name="Google Shape;347;p61"/>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48" name="Google Shape;348;p61"/>
          <p:cNvSpPr txBox="1">
            <a:spLocks noGrp="1"/>
          </p:cNvSpPr>
          <p:nvPr>
            <p:ph type="subTitle" idx="6"/>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ree Images - Subtitle">
  <p:cSld name="Three Images - Subtitle">
    <p:spTree>
      <p:nvGrpSpPr>
        <p:cNvPr id="1" name="Shape 349"/>
        <p:cNvGrpSpPr/>
        <p:nvPr/>
      </p:nvGrpSpPr>
      <p:grpSpPr>
        <a:xfrm>
          <a:off x="0" y="0"/>
          <a:ext cx="0" cy="0"/>
          <a:chOff x="0" y="0"/>
          <a:chExt cx="0" cy="0"/>
        </a:xfrm>
      </p:grpSpPr>
      <p:sp>
        <p:nvSpPr>
          <p:cNvPr id="350" name="Google Shape;350;p62"/>
          <p:cNvSpPr/>
          <p:nvPr/>
        </p:nvSpPr>
        <p:spPr>
          <a:xfrm>
            <a:off x="442911" y="2100263"/>
            <a:ext cx="3529013" cy="301752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51" name="Google Shape;351;p62"/>
          <p:cNvSpPr/>
          <p:nvPr/>
        </p:nvSpPr>
        <p:spPr>
          <a:xfrm>
            <a:off x="4331493" y="2100263"/>
            <a:ext cx="3529013" cy="301752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52" name="Google Shape;352;p62"/>
          <p:cNvSpPr/>
          <p:nvPr/>
        </p:nvSpPr>
        <p:spPr>
          <a:xfrm>
            <a:off x="8220075" y="2100263"/>
            <a:ext cx="3529013" cy="301752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53" name="Google Shape;353;p62"/>
          <p:cNvSpPr txBox="1">
            <a:spLocks noGrp="1"/>
          </p:cNvSpPr>
          <p:nvPr>
            <p:ph type="body" idx="1"/>
          </p:nvPr>
        </p:nvSpPr>
        <p:spPr>
          <a:xfrm>
            <a:off x="442913" y="5280025"/>
            <a:ext cx="3529012" cy="892175"/>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4" name="Google Shape;354;p62"/>
          <p:cNvSpPr txBox="1">
            <a:spLocks noGrp="1"/>
          </p:cNvSpPr>
          <p:nvPr>
            <p:ph type="body" idx="2"/>
          </p:nvPr>
        </p:nvSpPr>
        <p:spPr>
          <a:xfrm>
            <a:off x="4331495" y="5280025"/>
            <a:ext cx="3529012" cy="892175"/>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5" name="Google Shape;355;p62"/>
          <p:cNvSpPr txBox="1">
            <a:spLocks noGrp="1"/>
          </p:cNvSpPr>
          <p:nvPr>
            <p:ph type="body" idx="3"/>
          </p:nvPr>
        </p:nvSpPr>
        <p:spPr>
          <a:xfrm>
            <a:off x="8220076" y="5280025"/>
            <a:ext cx="3529012" cy="892175"/>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6" name="Google Shape;356;p62"/>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7" name="Google Shape;357;p62"/>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58" name="Google Shape;358;p62"/>
          <p:cNvSpPr txBox="1">
            <a:spLocks noGrp="1"/>
          </p:cNvSpPr>
          <p:nvPr>
            <p:ph type="subTitle" idx="4"/>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Four Text Boxes for Icons - Subtitle">
  <p:cSld name="Four Text Boxes for Icons - Subtitle">
    <p:spTree>
      <p:nvGrpSpPr>
        <p:cNvPr id="1" name="Shape 359"/>
        <p:cNvGrpSpPr/>
        <p:nvPr/>
      </p:nvGrpSpPr>
      <p:grpSpPr>
        <a:xfrm>
          <a:off x="0" y="0"/>
          <a:ext cx="0" cy="0"/>
          <a:chOff x="0" y="0"/>
          <a:chExt cx="0" cy="0"/>
        </a:xfrm>
      </p:grpSpPr>
      <p:sp>
        <p:nvSpPr>
          <p:cNvPr id="360" name="Google Shape;360;p63"/>
          <p:cNvSpPr txBox="1">
            <a:spLocks noGrp="1"/>
          </p:cNvSpPr>
          <p:nvPr>
            <p:ph type="body" idx="1"/>
          </p:nvPr>
        </p:nvSpPr>
        <p:spPr>
          <a:xfrm>
            <a:off x="442913"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1" name="Google Shape;361;p63"/>
          <p:cNvSpPr txBox="1">
            <a:spLocks noGrp="1"/>
          </p:cNvSpPr>
          <p:nvPr>
            <p:ph type="body" idx="2"/>
          </p:nvPr>
        </p:nvSpPr>
        <p:spPr>
          <a:xfrm>
            <a:off x="3358198"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2" name="Google Shape;362;p63"/>
          <p:cNvSpPr txBox="1">
            <a:spLocks noGrp="1"/>
          </p:cNvSpPr>
          <p:nvPr>
            <p:ph type="body" idx="3"/>
          </p:nvPr>
        </p:nvSpPr>
        <p:spPr>
          <a:xfrm>
            <a:off x="6273483"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3" name="Google Shape;363;p63"/>
          <p:cNvSpPr txBox="1">
            <a:spLocks noGrp="1"/>
          </p:cNvSpPr>
          <p:nvPr>
            <p:ph type="body" idx="4"/>
          </p:nvPr>
        </p:nvSpPr>
        <p:spPr>
          <a:xfrm>
            <a:off x="9188767" y="3429000"/>
            <a:ext cx="2560320" cy="2743200"/>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00"/>
              </a:spcBef>
              <a:spcAft>
                <a:spcPts val="3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4" name="Google Shape;364;p63"/>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5" name="Google Shape;365;p63"/>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66" name="Google Shape;366;p63"/>
          <p:cNvSpPr txBox="1">
            <a:spLocks noGrp="1"/>
          </p:cNvSpPr>
          <p:nvPr>
            <p:ph type="subTitle" idx="5"/>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45"/>
        <p:cNvGrpSpPr/>
        <p:nvPr/>
      </p:nvGrpSpPr>
      <p:grpSpPr>
        <a:xfrm>
          <a:off x="0" y="0"/>
          <a:ext cx="0" cy="0"/>
          <a:chOff x="0" y="0"/>
          <a:chExt cx="0" cy="0"/>
        </a:xfrm>
      </p:grpSpPr>
      <p:sp>
        <p:nvSpPr>
          <p:cNvPr id="46" name="Google Shape;46;p7"/>
          <p:cNvSpPr/>
          <p:nvPr/>
        </p:nvSpPr>
        <p:spPr>
          <a:xfrm>
            <a:off x="6096000" y="0"/>
            <a:ext cx="6096000" cy="4575812"/>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47" name="Google Shape;47;p7"/>
          <p:cNvSpPr/>
          <p:nvPr/>
        </p:nvSpPr>
        <p:spPr>
          <a:xfrm>
            <a:off x="0" y="0"/>
            <a:ext cx="6096000" cy="4575812"/>
          </a:xfrm>
          <a:prstGeom prst="rect">
            <a:avLst/>
          </a:prstGeom>
          <a:solidFill>
            <a:srgbClr val="464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7"/>
          <p:cNvSpPr/>
          <p:nvPr/>
        </p:nvSpPr>
        <p:spPr>
          <a:xfrm>
            <a:off x="0" y="4575812"/>
            <a:ext cx="6096000" cy="2282188"/>
          </a:xfrm>
          <a:prstGeom prst="rect">
            <a:avLst/>
          </a:pr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7"/>
          <p:cNvSpPr txBox="1">
            <a:spLocks noGrp="1"/>
          </p:cNvSpPr>
          <p:nvPr>
            <p:ph type="ctrTitle"/>
          </p:nvPr>
        </p:nvSpPr>
        <p:spPr>
          <a:xfrm>
            <a:off x="442913" y="428625"/>
            <a:ext cx="5473700" cy="228600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000"/>
              <a:buFont typeface="Georgia"/>
              <a:buNone/>
              <a:defRPr sz="5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7"/>
          <p:cNvSpPr txBox="1">
            <a:spLocks noGrp="1"/>
          </p:cNvSpPr>
          <p:nvPr>
            <p:ph type="subTitle" idx="1"/>
          </p:nvPr>
        </p:nvSpPr>
        <p:spPr>
          <a:xfrm>
            <a:off x="442913" y="5101594"/>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pic>
        <p:nvPicPr>
          <p:cNvPr id="51" name="Google Shape;51;p7"/>
          <p:cNvPicPr preferRelativeResize="0"/>
          <p:nvPr/>
        </p:nvPicPr>
        <p:blipFill rotWithShape="1">
          <a:blip r:embed="rId2">
            <a:alphaModFix/>
          </a:blip>
          <a:srcRect/>
          <a:stretch/>
        </p:blipFill>
        <p:spPr>
          <a:xfrm>
            <a:off x="10337737" y="5330952"/>
            <a:ext cx="1636776" cy="135118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Four Team Images - Subtitle">
  <p:cSld name="Four Team Images - Subtitle">
    <p:spTree>
      <p:nvGrpSpPr>
        <p:cNvPr id="1" name="Shape 367"/>
        <p:cNvGrpSpPr/>
        <p:nvPr/>
      </p:nvGrpSpPr>
      <p:grpSpPr>
        <a:xfrm>
          <a:off x="0" y="0"/>
          <a:ext cx="0" cy="0"/>
          <a:chOff x="0" y="0"/>
          <a:chExt cx="0" cy="0"/>
        </a:xfrm>
      </p:grpSpPr>
      <p:sp>
        <p:nvSpPr>
          <p:cNvPr id="368" name="Google Shape;368;p64"/>
          <p:cNvSpPr/>
          <p:nvPr/>
        </p:nvSpPr>
        <p:spPr>
          <a:xfrm>
            <a:off x="442912"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69" name="Google Shape;369;p64"/>
          <p:cNvSpPr/>
          <p:nvPr/>
        </p:nvSpPr>
        <p:spPr>
          <a:xfrm>
            <a:off x="3359637"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70" name="Google Shape;370;p64"/>
          <p:cNvSpPr/>
          <p:nvPr/>
        </p:nvSpPr>
        <p:spPr>
          <a:xfrm>
            <a:off x="6276362"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71" name="Google Shape;371;p64"/>
          <p:cNvSpPr/>
          <p:nvPr/>
        </p:nvSpPr>
        <p:spPr>
          <a:xfrm>
            <a:off x="9193088" y="2100263"/>
            <a:ext cx="1325880" cy="1328737"/>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a:solidFill>
                <a:schemeClr val="lt1"/>
              </a:solidFill>
              <a:latin typeface="Arial"/>
              <a:ea typeface="Arial"/>
              <a:cs typeface="Arial"/>
              <a:sym typeface="Arial"/>
            </a:endParaRPr>
          </a:p>
        </p:txBody>
      </p:sp>
      <p:sp>
        <p:nvSpPr>
          <p:cNvPr id="372" name="Google Shape;372;p64"/>
          <p:cNvSpPr txBox="1">
            <a:spLocks noGrp="1"/>
          </p:cNvSpPr>
          <p:nvPr>
            <p:ph type="body" idx="1"/>
          </p:nvPr>
        </p:nvSpPr>
        <p:spPr>
          <a:xfrm>
            <a:off x="442912"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73" name="Google Shape;373;p64"/>
          <p:cNvSpPr txBox="1">
            <a:spLocks noGrp="1"/>
          </p:cNvSpPr>
          <p:nvPr>
            <p:ph type="body" idx="2"/>
          </p:nvPr>
        </p:nvSpPr>
        <p:spPr>
          <a:xfrm>
            <a:off x="3358197"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74" name="Google Shape;374;p64"/>
          <p:cNvSpPr txBox="1">
            <a:spLocks noGrp="1"/>
          </p:cNvSpPr>
          <p:nvPr>
            <p:ph type="body" idx="3"/>
          </p:nvPr>
        </p:nvSpPr>
        <p:spPr>
          <a:xfrm>
            <a:off x="6273482"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75" name="Google Shape;375;p64"/>
          <p:cNvSpPr txBox="1">
            <a:spLocks noGrp="1"/>
          </p:cNvSpPr>
          <p:nvPr>
            <p:ph type="body" idx="4"/>
          </p:nvPr>
        </p:nvSpPr>
        <p:spPr>
          <a:xfrm>
            <a:off x="9188767" y="3657600"/>
            <a:ext cx="2560320" cy="25146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3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76" name="Google Shape;376;p64"/>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7" name="Google Shape;377;p64"/>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78" name="Google Shape;378;p64"/>
          <p:cNvSpPr txBox="1">
            <a:spLocks noGrp="1"/>
          </p:cNvSpPr>
          <p:nvPr>
            <p:ph type="subTitle" idx="5"/>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Chart - Subtitle">
  <p:cSld name="One Column Chart - Subtitle">
    <p:spTree>
      <p:nvGrpSpPr>
        <p:cNvPr id="1" name="Shape 379"/>
        <p:cNvGrpSpPr/>
        <p:nvPr/>
      </p:nvGrpSpPr>
      <p:grpSpPr>
        <a:xfrm>
          <a:off x="0" y="0"/>
          <a:ext cx="0" cy="0"/>
          <a:chOff x="0" y="0"/>
          <a:chExt cx="0" cy="0"/>
        </a:xfrm>
      </p:grpSpPr>
      <p:sp>
        <p:nvSpPr>
          <p:cNvPr id="380" name="Google Shape;380;p65"/>
          <p:cNvSpPr txBox="1">
            <a:spLocks noGrp="1"/>
          </p:cNvSpPr>
          <p:nvPr>
            <p:ph type="body" idx="1"/>
          </p:nvPr>
        </p:nvSpPr>
        <p:spPr>
          <a:xfrm>
            <a:off x="442914" y="2103438"/>
            <a:ext cx="3529012"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81" name="Google Shape;381;p65"/>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2" name="Google Shape;382;p65"/>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83" name="Google Shape;383;p65"/>
          <p:cNvSpPr txBox="1">
            <a:spLocks noGrp="1"/>
          </p:cNvSpPr>
          <p:nvPr>
            <p:ph type="subTitle" idx="2"/>
          </p:nvPr>
        </p:nvSpPr>
        <p:spPr>
          <a:xfrm>
            <a:off x="442912" y="933433"/>
            <a:ext cx="11306176" cy="885842"/>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Section Header Rose Manual">
  <p:cSld name="Section Header Rose Manual">
    <p:bg>
      <p:bgPr>
        <a:solidFill>
          <a:srgbClr val="D93954"/>
        </a:solidFill>
        <a:effectLst/>
      </p:bgPr>
    </p:bg>
    <p:spTree>
      <p:nvGrpSpPr>
        <p:cNvPr id="1" name="Shape 384"/>
        <p:cNvGrpSpPr/>
        <p:nvPr/>
      </p:nvGrpSpPr>
      <p:grpSpPr>
        <a:xfrm>
          <a:off x="0" y="0"/>
          <a:ext cx="0" cy="0"/>
          <a:chOff x="0" y="0"/>
          <a:chExt cx="0" cy="0"/>
        </a:xfrm>
      </p:grpSpPr>
      <p:sp>
        <p:nvSpPr>
          <p:cNvPr id="385" name="Google Shape;385;p66"/>
          <p:cNvSpPr txBox="1">
            <a:spLocks noGrp="1"/>
          </p:cNvSpPr>
          <p:nvPr>
            <p:ph type="title"/>
          </p:nvPr>
        </p:nvSpPr>
        <p:spPr>
          <a:xfrm>
            <a:off x="442913" y="428625"/>
            <a:ext cx="1374457" cy="1965960"/>
          </a:xfrm>
          <a:prstGeom prst="rect">
            <a:avLst/>
          </a:prstGeom>
          <a:noFill/>
          <a:ln>
            <a:noFill/>
          </a:ln>
        </p:spPr>
        <p:txBody>
          <a:bodyPr spcFirstLastPara="1" wrap="square" lIns="0" tIns="0" rIns="0" bIns="0" anchor="t" anchorCtr="0"/>
          <a:lstStyle>
            <a:lvl1pPr marR="0" lvl="0" algn="l" rtl="0">
              <a:lnSpc>
                <a:spcPct val="80000"/>
              </a:lnSpc>
              <a:spcBef>
                <a:spcPts val="0"/>
              </a:spcBef>
              <a:spcAft>
                <a:spcPts val="0"/>
              </a:spcAft>
              <a:buClr>
                <a:schemeClr val="lt1"/>
              </a:buClr>
              <a:buSzPts val="14400"/>
              <a:buFont typeface="Arial"/>
              <a:buNone/>
              <a:defRPr sz="1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6"/>
        <p:cNvGrpSpPr/>
        <p:nvPr/>
      </p:nvGrpSpPr>
      <p:grpSpPr>
        <a:xfrm>
          <a:off x="0" y="0"/>
          <a:ext cx="0" cy="0"/>
          <a:chOff x="0" y="0"/>
          <a:chExt cx="0" cy="0"/>
        </a:xfrm>
      </p:grpSpPr>
      <p:sp>
        <p:nvSpPr>
          <p:cNvPr id="387" name="Google Shape;387;p6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a:solidFill>
                  <a:schemeClr val="dk1"/>
                </a:solidFill>
                <a:latin typeface="Arial"/>
                <a:ea typeface="Arial"/>
                <a:cs typeface="Arial"/>
                <a:sym typeface="Arial"/>
              </a:defRPr>
            </a:lvl1pPr>
            <a:lvl2pPr marL="0" marR="0" lvl="1" indent="0" algn="r" rtl="0">
              <a:spcBef>
                <a:spcPts val="0"/>
              </a:spcBef>
              <a:buNone/>
              <a:defRPr sz="750">
                <a:solidFill>
                  <a:schemeClr val="dk1"/>
                </a:solidFill>
                <a:latin typeface="Arial"/>
                <a:ea typeface="Arial"/>
                <a:cs typeface="Arial"/>
                <a:sym typeface="Arial"/>
              </a:defRPr>
            </a:lvl2pPr>
            <a:lvl3pPr marL="0" marR="0" lvl="2" indent="0" algn="r" rtl="0">
              <a:spcBef>
                <a:spcPts val="0"/>
              </a:spcBef>
              <a:buNone/>
              <a:defRPr sz="750">
                <a:solidFill>
                  <a:schemeClr val="dk1"/>
                </a:solidFill>
                <a:latin typeface="Arial"/>
                <a:ea typeface="Arial"/>
                <a:cs typeface="Arial"/>
                <a:sym typeface="Arial"/>
              </a:defRPr>
            </a:lvl3pPr>
            <a:lvl4pPr marL="0" marR="0" lvl="3" indent="0" algn="r" rtl="0">
              <a:spcBef>
                <a:spcPts val="0"/>
              </a:spcBef>
              <a:buNone/>
              <a:defRPr sz="750">
                <a:solidFill>
                  <a:schemeClr val="dk1"/>
                </a:solidFill>
                <a:latin typeface="Arial"/>
                <a:ea typeface="Arial"/>
                <a:cs typeface="Arial"/>
                <a:sym typeface="Arial"/>
              </a:defRPr>
            </a:lvl4pPr>
            <a:lvl5pPr marL="0" marR="0" lvl="4" indent="0" algn="r" rtl="0">
              <a:spcBef>
                <a:spcPts val="0"/>
              </a:spcBef>
              <a:buNone/>
              <a:defRPr sz="750">
                <a:solidFill>
                  <a:schemeClr val="dk1"/>
                </a:solidFill>
                <a:latin typeface="Arial"/>
                <a:ea typeface="Arial"/>
                <a:cs typeface="Arial"/>
                <a:sym typeface="Arial"/>
              </a:defRPr>
            </a:lvl5pPr>
            <a:lvl6pPr marL="0" marR="0" lvl="5" indent="0" algn="r" rtl="0">
              <a:spcBef>
                <a:spcPts val="0"/>
              </a:spcBef>
              <a:buNone/>
              <a:defRPr sz="750">
                <a:solidFill>
                  <a:schemeClr val="dk1"/>
                </a:solidFill>
                <a:latin typeface="Arial"/>
                <a:ea typeface="Arial"/>
                <a:cs typeface="Arial"/>
                <a:sym typeface="Arial"/>
              </a:defRPr>
            </a:lvl6pPr>
            <a:lvl7pPr marL="0" marR="0" lvl="6" indent="0" algn="r" rtl="0">
              <a:spcBef>
                <a:spcPts val="0"/>
              </a:spcBef>
              <a:buNone/>
              <a:defRPr sz="750">
                <a:solidFill>
                  <a:schemeClr val="dk1"/>
                </a:solidFill>
                <a:latin typeface="Arial"/>
                <a:ea typeface="Arial"/>
                <a:cs typeface="Arial"/>
                <a:sym typeface="Arial"/>
              </a:defRPr>
            </a:lvl7pPr>
            <a:lvl8pPr marL="0" marR="0" lvl="7" indent="0" algn="r" rtl="0">
              <a:spcBef>
                <a:spcPts val="0"/>
              </a:spcBef>
              <a:buNone/>
              <a:defRPr sz="750">
                <a:solidFill>
                  <a:schemeClr val="dk1"/>
                </a:solidFill>
                <a:latin typeface="Arial"/>
                <a:ea typeface="Arial"/>
                <a:cs typeface="Arial"/>
                <a:sym typeface="Arial"/>
              </a:defRPr>
            </a:lvl8pPr>
            <a:lvl9pPr marL="0" marR="0" lvl="8" indent="0" algn="r" rtl="0">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3" name="Text Placeholder 10">
            <a:extLst>
              <a:ext uri="{FF2B5EF4-FFF2-40B4-BE49-F238E27FC236}">
                <a16:creationId xmlns:a16="http://schemas.microsoft.com/office/drawing/2014/main" id="{AF4A2680-1420-4C2A-AC7C-73DBF5751047}"/>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2577493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000">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172201"/>
            <a:ext cx="2844800" cy="365125"/>
          </a:xfrm>
          <a:prstGeom prst="rect">
            <a:avLst/>
          </a:prstGeom>
        </p:spPr>
        <p:txBody>
          <a:bodyPr/>
          <a:lstStyle>
            <a:lvl1pPr>
              <a:defRPr>
                <a:latin typeface="Arial" pitchFamily="34" charset="0"/>
                <a:cs typeface="Arial" pitchFamily="34" charset="0"/>
              </a:defRPr>
            </a:lvl1pPr>
          </a:lstStyle>
          <a:p>
            <a:pPr>
              <a:buClrTx/>
              <a:buFontTx/>
              <a:buNone/>
            </a:pPr>
            <a:fld id="{422E5C4F-6CDF-46F8-BFF2-C061BD6A0E8E}" type="datetimeFigureOut">
              <a:rPr lang="en-US" sz="1800" kern="1200" smtClean="0">
                <a:solidFill>
                  <a:prstClr val="black"/>
                </a:solidFill>
                <a:ea typeface="+mn-ea"/>
              </a:rPr>
              <a:pPr>
                <a:buClrTx/>
                <a:buFontTx/>
                <a:buNone/>
              </a:pPr>
              <a:t>3/19/19</a:t>
            </a:fld>
            <a:endParaRPr lang="en-US" sz="1800" kern="1200" dirty="0">
              <a:solidFill>
                <a:prstClr val="black"/>
              </a:solidFill>
              <a:ea typeface="+mn-ea"/>
            </a:endParaRPr>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lvl1pPr>
              <a:defRPr>
                <a:latin typeface="Arial" pitchFamily="34" charset="0"/>
                <a:cs typeface="Arial" pitchFamily="34" charset="0"/>
              </a:defRPr>
            </a:lvl1pPr>
          </a:lstStyle>
          <a:p>
            <a:pPr>
              <a:buClrTx/>
              <a:buFontTx/>
              <a:buNone/>
            </a:pPr>
            <a:endParaRPr lang="en-US" sz="1800" kern="1200" dirty="0">
              <a:solidFill>
                <a:prstClr val="black"/>
              </a:solidFill>
              <a:ea typeface="+mn-ea"/>
            </a:endParaRPr>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3224424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762000"/>
          </a:xfrm>
        </p:spPr>
        <p:txBody>
          <a:bodyPr>
            <a:noAutofit/>
          </a:bodyPr>
          <a:lstStyle>
            <a:lvl1pPr>
              <a:defRPr sz="40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609600" y="1752601"/>
            <a:ext cx="10972800" cy="43735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172201"/>
            <a:ext cx="2844800" cy="365125"/>
          </a:xfrm>
          <a:prstGeom prst="rect">
            <a:avLst/>
          </a:prstGeom>
        </p:spPr>
        <p:txBody>
          <a:bodyPr/>
          <a:lstStyle>
            <a:lvl1pPr>
              <a:defRPr>
                <a:latin typeface="Arial" pitchFamily="34" charset="0"/>
                <a:cs typeface="Arial" pitchFamily="34" charset="0"/>
              </a:defRPr>
            </a:lvl1pPr>
          </a:lstStyle>
          <a:p>
            <a:pPr>
              <a:buClrTx/>
              <a:buFontTx/>
              <a:buNone/>
            </a:pPr>
            <a:fld id="{422E5C4F-6CDF-46F8-BFF2-C061BD6A0E8E}" type="datetimeFigureOut">
              <a:rPr lang="en-US" sz="1800" kern="1200" smtClean="0">
                <a:solidFill>
                  <a:prstClr val="black"/>
                </a:solidFill>
                <a:ea typeface="+mn-ea"/>
              </a:rPr>
              <a:pPr>
                <a:buClrTx/>
                <a:buFontTx/>
                <a:buNone/>
              </a:pPr>
              <a:t>3/19/19</a:t>
            </a:fld>
            <a:endParaRPr lang="en-US" sz="1800" kern="1200" dirty="0">
              <a:solidFill>
                <a:prstClr val="black"/>
              </a:solidFill>
              <a:ea typeface="+mn-ea"/>
            </a:endParaRPr>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lvl1pPr>
              <a:defRPr>
                <a:latin typeface="Arial" pitchFamily="34" charset="0"/>
                <a:cs typeface="Arial" pitchFamily="34" charset="0"/>
              </a:defRPr>
            </a:lvl1pPr>
          </a:lstStyle>
          <a:p>
            <a:pPr>
              <a:buClrTx/>
              <a:buFontTx/>
              <a:buNone/>
            </a:pPr>
            <a:endParaRPr lang="en-US" sz="1800" kern="1200" dirty="0">
              <a:solidFill>
                <a:prstClr val="black"/>
              </a:solidFill>
              <a:ea typeface="+mn-ea"/>
            </a:endParaRPr>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lvl1pPr>
              <a:defRPr>
                <a:latin typeface="Arial" pitchFamily="34" charset="0"/>
                <a:cs typeface="Arial" pitchFamily="34" charset="0"/>
              </a:defRPr>
            </a:lvl1pPr>
          </a:lstStyle>
          <a:p>
            <a:pPr>
              <a:buClrTx/>
              <a:buFontTx/>
              <a:buNone/>
            </a:pPr>
            <a:fld id="{84FEC1D7-624B-4D42-AA50-A6ED28D26961}" type="slidenum">
              <a:rPr lang="en-US" sz="1800" kern="1200" smtClean="0">
                <a:solidFill>
                  <a:prstClr val="black"/>
                </a:solidFill>
                <a:ea typeface="+mn-ea"/>
              </a:rPr>
              <a:pPr>
                <a:buClrTx/>
                <a:buFontTx/>
                <a:buNone/>
              </a:pPr>
              <a:t>‹#›</a:t>
            </a:fld>
            <a:endParaRPr lang="en-US" sz="1800" kern="1200" dirty="0">
              <a:solidFill>
                <a:prstClr val="black"/>
              </a:solidFill>
              <a:ea typeface="+mn-ea"/>
            </a:endParaRPr>
          </a:p>
        </p:txBody>
      </p:sp>
    </p:spTree>
    <p:extLst>
      <p:ext uri="{BB962C8B-B14F-4D97-AF65-F5344CB8AC3E}">
        <p14:creationId xmlns:p14="http://schemas.microsoft.com/office/powerpoint/2010/main" val="731270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188076"/>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5" name="Footer Placeholder 4"/>
          <p:cNvSpPr>
            <a:spLocks noGrp="1"/>
          </p:cNvSpPr>
          <p:nvPr>
            <p:ph type="ftr" sz="quarter" idx="11"/>
          </p:nvPr>
        </p:nvSpPr>
        <p:spPr>
          <a:xfrm>
            <a:off x="4165600" y="6188076"/>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6" name="Slide Number Placeholder 5"/>
          <p:cNvSpPr>
            <a:spLocks noGrp="1"/>
          </p:cNvSpPr>
          <p:nvPr>
            <p:ph type="sldNum" sz="quarter" idx="12"/>
          </p:nvPr>
        </p:nvSpPr>
        <p:spPr>
          <a:xfrm>
            <a:off x="8737600" y="6188076"/>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1192191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838200"/>
          </a:xfrm>
        </p:spPr>
        <p:txBody>
          <a:bodyPr>
            <a:normAutofit/>
          </a:bodyPr>
          <a:lstStyle>
            <a:lvl1pPr>
              <a:defRPr sz="40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09600" y="1752601"/>
            <a:ext cx="5384800" cy="43735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52601"/>
            <a:ext cx="5384800" cy="43735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172201"/>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6" name="Footer Placeholder 5"/>
          <p:cNvSpPr>
            <a:spLocks noGrp="1"/>
          </p:cNvSpPr>
          <p:nvPr>
            <p:ph type="ftr" sz="quarter" idx="11"/>
          </p:nvPr>
        </p:nvSpPr>
        <p:spPr>
          <a:xfrm>
            <a:off x="4165600" y="6172201"/>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7" name="Slide Number Placeholder 6"/>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2603873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685800"/>
          </a:xfrm>
        </p:spPr>
        <p:txBody>
          <a:bodyPr>
            <a:normAutofit/>
          </a:bodyPr>
          <a:lstStyle>
            <a:lvl1pPr>
              <a:defRPr sz="4000">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13833" y="1828800"/>
            <a:ext cx="5386917" cy="573190"/>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13833" y="2468563"/>
            <a:ext cx="5386917" cy="3540125"/>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7601" y="1828800"/>
            <a:ext cx="5389033" cy="573190"/>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7601" y="2468563"/>
            <a:ext cx="5389033" cy="3540125"/>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172201"/>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8" name="Footer Placeholder 7"/>
          <p:cNvSpPr>
            <a:spLocks noGrp="1"/>
          </p:cNvSpPr>
          <p:nvPr>
            <p:ph type="ftr" sz="quarter" idx="11"/>
          </p:nvPr>
        </p:nvSpPr>
        <p:spPr>
          <a:xfrm>
            <a:off x="4165600" y="6172201"/>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9" name="Slide Number Placeholder 8"/>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372836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2"/>
        <p:cNvGrpSpPr/>
        <p:nvPr/>
      </p:nvGrpSpPr>
      <p:grpSpPr>
        <a:xfrm>
          <a:off x="0" y="0"/>
          <a:ext cx="0" cy="0"/>
          <a:chOff x="0" y="0"/>
          <a:chExt cx="0" cy="0"/>
        </a:xfrm>
      </p:grpSpPr>
      <p:sp>
        <p:nvSpPr>
          <p:cNvPr id="53" name="Google Shape;53;p8"/>
          <p:cNvSpPr/>
          <p:nvPr/>
        </p:nvSpPr>
        <p:spPr>
          <a:xfrm>
            <a:off x="6096000" y="0"/>
            <a:ext cx="6096000" cy="6858000"/>
          </a:xfrm>
          <a:prstGeom prst="rect">
            <a:avLst/>
          </a:prstGeom>
          <a:solidFill>
            <a:srgbClr val="DEDE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54" name="Google Shape;54;p8"/>
          <p:cNvSpPr/>
          <p:nvPr/>
        </p:nvSpPr>
        <p:spPr>
          <a:xfrm>
            <a:off x="0" y="0"/>
            <a:ext cx="6096000" cy="3429000"/>
          </a:xfrm>
          <a:prstGeom prst="rect">
            <a:avLst/>
          </a:prstGeom>
          <a:solidFill>
            <a:srgbClr val="D04A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55;p8"/>
          <p:cNvSpPr/>
          <p:nvPr/>
        </p:nvSpPr>
        <p:spPr>
          <a:xfrm>
            <a:off x="0" y="3429000"/>
            <a:ext cx="6096000" cy="1143000"/>
          </a:xfrm>
          <a:prstGeom prst="rect">
            <a:avLst/>
          </a:prstGeom>
          <a:solidFill>
            <a:srgbClr val="464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 name="Google Shape;56;p8"/>
          <p:cNvSpPr txBox="1">
            <a:spLocks noGrp="1"/>
          </p:cNvSpPr>
          <p:nvPr>
            <p:ph type="ctrTitle"/>
          </p:nvPr>
        </p:nvSpPr>
        <p:spPr>
          <a:xfrm>
            <a:off x="442913" y="428625"/>
            <a:ext cx="5473700" cy="228600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5000"/>
              <a:buFont typeface="Georgia"/>
              <a:buNone/>
              <a:defRPr sz="50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8"/>
          <p:cNvSpPr txBox="1">
            <a:spLocks noGrp="1"/>
          </p:cNvSpPr>
          <p:nvPr>
            <p:ph type="subTitle" idx="1"/>
          </p:nvPr>
        </p:nvSpPr>
        <p:spPr>
          <a:xfrm>
            <a:off x="442913" y="3749040"/>
            <a:ext cx="5473700" cy="5943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pic>
        <p:nvPicPr>
          <p:cNvPr id="58" name="Google Shape;58;p8"/>
          <p:cNvPicPr preferRelativeResize="0"/>
          <p:nvPr/>
        </p:nvPicPr>
        <p:blipFill rotWithShape="1">
          <a:blip r:embed="rId2">
            <a:alphaModFix/>
          </a:blip>
          <a:srcRect/>
          <a:stretch/>
        </p:blipFill>
        <p:spPr>
          <a:xfrm>
            <a:off x="185139" y="5330952"/>
            <a:ext cx="1636776" cy="135118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p:spPr>
        <p:txBody>
          <a:bodyPr/>
          <a:lstStyle/>
          <a:p>
            <a:r>
              <a:rPr lang="en-US"/>
              <a:t>Click to edit Master title style</a:t>
            </a:r>
          </a:p>
        </p:txBody>
      </p:sp>
      <p:sp>
        <p:nvSpPr>
          <p:cNvPr id="3" name="Date Placeholder 2"/>
          <p:cNvSpPr>
            <a:spLocks noGrp="1"/>
          </p:cNvSpPr>
          <p:nvPr>
            <p:ph type="dt" sz="half" idx="10"/>
          </p:nvPr>
        </p:nvSpPr>
        <p:spPr>
          <a:xfrm>
            <a:off x="609600" y="6172201"/>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4" name="Footer Placeholder 3"/>
          <p:cNvSpPr>
            <a:spLocks noGrp="1"/>
          </p:cNvSpPr>
          <p:nvPr>
            <p:ph type="ftr" sz="quarter" idx="11"/>
          </p:nvPr>
        </p:nvSpPr>
        <p:spPr>
          <a:xfrm>
            <a:off x="4165600" y="6172201"/>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5" name="Slide Number Placeholder 4"/>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3382829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72201"/>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3" name="Footer Placeholder 2"/>
          <p:cNvSpPr>
            <a:spLocks noGrp="1"/>
          </p:cNvSpPr>
          <p:nvPr>
            <p:ph type="ftr" sz="quarter" idx="11"/>
          </p:nvPr>
        </p:nvSpPr>
        <p:spPr>
          <a:xfrm>
            <a:off x="4165600" y="6172201"/>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4" name="Slide Number Placeholder 3"/>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1813482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81087"/>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081088"/>
            <a:ext cx="6815667" cy="5014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243137"/>
            <a:ext cx="4011084" cy="3852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172201"/>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6" name="Footer Placeholder 5"/>
          <p:cNvSpPr>
            <a:spLocks noGrp="1"/>
          </p:cNvSpPr>
          <p:nvPr>
            <p:ph type="ftr" sz="quarter" idx="11"/>
          </p:nvPr>
        </p:nvSpPr>
        <p:spPr>
          <a:xfrm>
            <a:off x="4165600" y="6172201"/>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7" name="Slide Number Placeholder 6"/>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587850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724401"/>
            <a:ext cx="7315200" cy="546185"/>
          </a:xfrm>
        </p:spPr>
        <p:txBody>
          <a:bodyPr anchor="b"/>
          <a:lstStyle>
            <a:lvl1pPr algn="l">
              <a:defRPr sz="2000" b="1">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990600"/>
            <a:ext cx="7315200" cy="37338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299775"/>
            <a:ext cx="7315200" cy="77567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172201"/>
            <a:ext cx="2844800" cy="365125"/>
          </a:xfrm>
          <a:prstGeom prst="rect">
            <a:avLst/>
          </a:prstGeom>
        </p:spPr>
        <p:txBody>
          <a:bodyPr/>
          <a:lstStyle/>
          <a:p>
            <a:pPr>
              <a:buClrTx/>
              <a:buFontTx/>
              <a:buNone/>
            </a:pPr>
            <a:fld id="{422E5C4F-6CDF-46F8-BFF2-C061BD6A0E8E}" type="datetimeFigureOut">
              <a:rPr lang="en-US" sz="1800" kern="1200" smtClean="0">
                <a:solidFill>
                  <a:prstClr val="black"/>
                </a:solidFill>
                <a:latin typeface="Calibri"/>
                <a:ea typeface="+mn-ea"/>
              </a:rPr>
              <a:pPr>
                <a:buClrTx/>
                <a:buFontTx/>
                <a:buNone/>
              </a:pPr>
              <a:t>3/19/19</a:t>
            </a:fld>
            <a:endParaRPr lang="en-US" sz="1800" kern="1200" dirty="0">
              <a:solidFill>
                <a:prstClr val="black"/>
              </a:solidFill>
              <a:latin typeface="Calibri"/>
              <a:ea typeface="+mn-ea"/>
            </a:endParaRPr>
          </a:p>
        </p:txBody>
      </p:sp>
      <p:sp>
        <p:nvSpPr>
          <p:cNvPr id="6" name="Footer Placeholder 5"/>
          <p:cNvSpPr>
            <a:spLocks noGrp="1"/>
          </p:cNvSpPr>
          <p:nvPr>
            <p:ph type="ftr" sz="quarter" idx="11"/>
          </p:nvPr>
        </p:nvSpPr>
        <p:spPr>
          <a:xfrm>
            <a:off x="4165600" y="6172201"/>
            <a:ext cx="3860800" cy="365125"/>
          </a:xfrm>
          <a:prstGeom prst="rect">
            <a:avLst/>
          </a:prstGeom>
        </p:spPr>
        <p:txBody>
          <a:bodyPr/>
          <a:lstStyle/>
          <a:p>
            <a:pPr>
              <a:buClrTx/>
              <a:buFontTx/>
              <a:buNone/>
            </a:pPr>
            <a:endParaRPr lang="en-US" sz="1800" kern="1200" dirty="0">
              <a:solidFill>
                <a:prstClr val="black"/>
              </a:solidFill>
              <a:latin typeface="Calibri"/>
              <a:ea typeface="+mn-ea"/>
            </a:endParaRPr>
          </a:p>
        </p:txBody>
      </p:sp>
      <p:sp>
        <p:nvSpPr>
          <p:cNvPr id="7" name="Slide Number Placeholder 6"/>
          <p:cNvSpPr>
            <a:spLocks noGrp="1"/>
          </p:cNvSpPr>
          <p:nvPr>
            <p:ph type="sldNum" sz="quarter" idx="12"/>
          </p:nvPr>
        </p:nvSpPr>
        <p:spPr>
          <a:xfrm>
            <a:off x="8737600" y="6172201"/>
            <a:ext cx="2844800" cy="365125"/>
          </a:xfrm>
          <a:prstGeom prst="rect">
            <a:avLst/>
          </a:prstGeom>
        </p:spPr>
        <p:txBody>
          <a:bodyPr/>
          <a:lstStyle/>
          <a:p>
            <a:pPr>
              <a:buClrTx/>
              <a:buFontTx/>
              <a:buNone/>
            </a:pPr>
            <a:fld id="{84FEC1D7-624B-4D42-AA50-A6ED28D26961}" type="slidenum">
              <a:rPr lang="en-US" sz="1800" kern="1200" smtClean="0">
                <a:solidFill>
                  <a:prstClr val="black"/>
                </a:solidFill>
                <a:latin typeface="Calibri"/>
                <a:ea typeface="+mn-ea"/>
              </a:rPr>
              <a:pPr>
                <a:buClrTx/>
                <a:buFontTx/>
                <a:buNone/>
              </a:pPr>
              <a:t>‹#›</a:t>
            </a:fld>
            <a:endParaRPr lang="en-US" sz="1800" kern="1200" dirty="0">
              <a:solidFill>
                <a:prstClr val="black"/>
              </a:solidFill>
              <a:latin typeface="Calibri"/>
              <a:ea typeface="+mn-ea"/>
            </a:endParaRPr>
          </a:p>
        </p:txBody>
      </p:sp>
    </p:spTree>
    <p:extLst>
      <p:ext uri="{BB962C8B-B14F-4D97-AF65-F5344CB8AC3E}">
        <p14:creationId xmlns:p14="http://schemas.microsoft.com/office/powerpoint/2010/main" val="730307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Lines">
  <p:cSld name="Title Slide Lines">
    <p:bg>
      <p:bgPr>
        <a:solidFill>
          <a:srgbClr val="DEDEDE"/>
        </a:solidFill>
        <a:effectLst/>
      </p:bgPr>
    </p:bg>
    <p:spTree>
      <p:nvGrpSpPr>
        <p:cNvPr id="1" name="Shape 59"/>
        <p:cNvGrpSpPr/>
        <p:nvPr/>
      </p:nvGrpSpPr>
      <p:grpSpPr>
        <a:xfrm>
          <a:off x="0" y="0"/>
          <a:ext cx="0" cy="0"/>
          <a:chOff x="0" y="0"/>
          <a:chExt cx="0" cy="0"/>
        </a:xfrm>
      </p:grpSpPr>
      <p:grpSp>
        <p:nvGrpSpPr>
          <p:cNvPr id="60" name="Google Shape;60;p9"/>
          <p:cNvGrpSpPr/>
          <p:nvPr/>
        </p:nvGrpSpPr>
        <p:grpSpPr>
          <a:xfrm>
            <a:off x="0" y="0"/>
            <a:ext cx="12192000" cy="6858000"/>
            <a:chOff x="0" y="0"/>
            <a:chExt cx="12192000" cy="6858000"/>
          </a:xfrm>
        </p:grpSpPr>
        <p:grpSp>
          <p:nvGrpSpPr>
            <p:cNvPr id="61" name="Google Shape;61;p9"/>
            <p:cNvGrpSpPr/>
            <p:nvPr/>
          </p:nvGrpSpPr>
          <p:grpSpPr>
            <a:xfrm>
              <a:off x="0" y="0"/>
              <a:ext cx="12192000" cy="6858000"/>
              <a:chOff x="152400" y="152400"/>
              <a:chExt cx="12196764" cy="6862763"/>
            </a:xfrm>
          </p:grpSpPr>
          <p:sp>
            <p:nvSpPr>
              <p:cNvPr id="62" name="Google Shape;62;p9"/>
              <p:cNvSpPr/>
              <p:nvPr/>
            </p:nvSpPr>
            <p:spPr>
              <a:xfrm>
                <a:off x="152400" y="3775075"/>
                <a:ext cx="9142413" cy="777875"/>
              </a:xfrm>
              <a:custGeom>
                <a:avLst/>
                <a:gdLst/>
                <a:ahLst/>
                <a:cxnLst/>
                <a:rect l="l" t="t" r="r" b="b"/>
                <a:pathLst>
                  <a:path w="7908" h="1632" extrusionOk="0">
                    <a:moveTo>
                      <a:pt x="0" y="0"/>
                    </a:moveTo>
                    <a:lnTo>
                      <a:pt x="0" y="0"/>
                    </a:lnTo>
                    <a:lnTo>
                      <a:pt x="7908" y="0"/>
                    </a:lnTo>
                    <a:lnTo>
                      <a:pt x="7908" y="1632"/>
                    </a:lnTo>
                    <a:lnTo>
                      <a:pt x="0" y="1632"/>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Google Shape;63;p9"/>
              <p:cNvSpPr/>
              <p:nvPr/>
            </p:nvSpPr>
            <p:spPr>
              <a:xfrm>
                <a:off x="152400" y="152400"/>
                <a:ext cx="12196764" cy="6862763"/>
              </a:xfrm>
              <a:custGeom>
                <a:avLst/>
                <a:gdLst/>
                <a:ahLst/>
                <a:cxnLst/>
                <a:rect l="l" t="t" r="r" b="b"/>
                <a:pathLst>
                  <a:path w="25599" h="14399" extrusionOk="0">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64" name="Google Shape;64;p9"/>
            <p:cNvPicPr preferRelativeResize="0"/>
            <p:nvPr/>
          </p:nvPicPr>
          <p:blipFill rotWithShape="1">
            <a:blip r:embed="rId2">
              <a:alphaModFix/>
            </a:blip>
            <a:srcRect/>
            <a:stretch/>
          </p:blipFill>
          <p:spPr>
            <a:xfrm>
              <a:off x="185139" y="5330952"/>
              <a:ext cx="1636776" cy="1351184"/>
            </a:xfrm>
            <a:prstGeom prst="rect">
              <a:avLst/>
            </a:prstGeom>
            <a:noFill/>
            <a:ln>
              <a:noFill/>
            </a:ln>
          </p:spPr>
        </p:pic>
      </p:grpSp>
      <p:sp>
        <p:nvSpPr>
          <p:cNvPr id="65" name="Google Shape;65;p9"/>
          <p:cNvSpPr txBox="1">
            <a:spLocks noGrp="1"/>
          </p:cNvSpPr>
          <p:nvPr>
            <p:ph type="subTitle" idx="1"/>
          </p:nvPr>
        </p:nvSpPr>
        <p:spPr>
          <a:xfrm>
            <a:off x="442914" y="3713607"/>
            <a:ext cx="5473699" cy="592074"/>
          </a:xfrm>
          <a:prstGeom prst="rect">
            <a:avLst/>
          </a:prstGeom>
          <a:noFill/>
          <a:ln>
            <a:noFill/>
          </a:ln>
        </p:spPr>
        <p:txBody>
          <a:bodyPr spcFirstLastPara="1" wrap="square" lIns="0" tIns="0" rIns="0" bIns="0" anchor="ctr" anchorCtr="0"/>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66" name="Google Shape;66;p9"/>
          <p:cNvSpPr txBox="1">
            <a:spLocks noGrp="1"/>
          </p:cNvSpPr>
          <p:nvPr>
            <p:ph type="ctrTitle"/>
          </p:nvPr>
        </p:nvSpPr>
        <p:spPr>
          <a:xfrm>
            <a:off x="442914" y="428623"/>
            <a:ext cx="7418386" cy="201168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Lines 2">
  <p:cSld name="Title Slide Lines 2">
    <p:bg>
      <p:bgPr>
        <a:solidFill>
          <a:srgbClr val="DEDEDE"/>
        </a:solidFill>
        <a:effectLst/>
      </p:bgPr>
    </p:bg>
    <p:spTree>
      <p:nvGrpSpPr>
        <p:cNvPr id="1" name="Shape 67"/>
        <p:cNvGrpSpPr/>
        <p:nvPr/>
      </p:nvGrpSpPr>
      <p:grpSpPr>
        <a:xfrm>
          <a:off x="0" y="0"/>
          <a:ext cx="0" cy="0"/>
          <a:chOff x="0" y="0"/>
          <a:chExt cx="0" cy="0"/>
        </a:xfrm>
      </p:grpSpPr>
      <p:grpSp>
        <p:nvGrpSpPr>
          <p:cNvPr id="68" name="Google Shape;68;p10"/>
          <p:cNvGrpSpPr/>
          <p:nvPr/>
        </p:nvGrpSpPr>
        <p:grpSpPr>
          <a:xfrm>
            <a:off x="0" y="0"/>
            <a:ext cx="12192000" cy="6858000"/>
            <a:chOff x="0" y="0"/>
            <a:chExt cx="12192000" cy="6858000"/>
          </a:xfrm>
        </p:grpSpPr>
        <p:sp>
          <p:nvSpPr>
            <p:cNvPr id="69" name="Google Shape;69;p10"/>
            <p:cNvSpPr/>
            <p:nvPr/>
          </p:nvSpPr>
          <p:spPr>
            <a:xfrm>
              <a:off x="0" y="0"/>
              <a:ext cx="12192000" cy="6858000"/>
            </a:xfrm>
            <a:custGeom>
              <a:avLst/>
              <a:gdLst/>
              <a:ahLst/>
              <a:cxnLst/>
              <a:rect l="l" t="t" r="r" b="b"/>
              <a:pathLst>
                <a:path w="12192000" h="6858000" extrusionOk="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0" name="Google Shape;70;p10"/>
            <p:cNvPicPr preferRelativeResize="0"/>
            <p:nvPr/>
          </p:nvPicPr>
          <p:blipFill rotWithShape="1">
            <a:blip r:embed="rId2">
              <a:alphaModFix/>
            </a:blip>
            <a:srcRect/>
            <a:stretch/>
          </p:blipFill>
          <p:spPr>
            <a:xfrm>
              <a:off x="185139" y="5330952"/>
              <a:ext cx="1636776" cy="1351185"/>
            </a:xfrm>
            <a:prstGeom prst="rect">
              <a:avLst/>
            </a:prstGeom>
            <a:noFill/>
            <a:ln>
              <a:noFill/>
            </a:ln>
          </p:spPr>
        </p:pic>
      </p:grpSp>
      <p:sp>
        <p:nvSpPr>
          <p:cNvPr id="71" name="Google Shape;71;p10"/>
          <p:cNvSpPr txBox="1">
            <a:spLocks noGrp="1"/>
          </p:cNvSpPr>
          <p:nvPr>
            <p:ph type="subTitle" idx="1"/>
          </p:nvPr>
        </p:nvSpPr>
        <p:spPr>
          <a:xfrm>
            <a:off x="442913" y="3713607"/>
            <a:ext cx="5473700" cy="594221"/>
          </a:xfrm>
          <a:prstGeom prst="rect">
            <a:avLst/>
          </a:prstGeom>
          <a:noFill/>
          <a:ln>
            <a:noFill/>
          </a:ln>
        </p:spPr>
        <p:txBody>
          <a:bodyPr spcFirstLastPara="1" wrap="square" lIns="0" tIns="0" rIns="0" bIns="0" anchor="ctr" anchorCtr="0"/>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2" name="Google Shape;72;p10"/>
          <p:cNvSpPr txBox="1">
            <a:spLocks noGrp="1"/>
          </p:cNvSpPr>
          <p:nvPr>
            <p:ph type="ctrTitle"/>
          </p:nvPr>
        </p:nvSpPr>
        <p:spPr>
          <a:xfrm>
            <a:off x="442912" y="428623"/>
            <a:ext cx="7418387" cy="201168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dk1"/>
              </a:buClr>
              <a:buSzPts val="4500"/>
              <a:buFont typeface="Georgia"/>
              <a:buNone/>
              <a:defRPr sz="45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3.png"/><Relationship Id="rId5" Type="http://schemas.openxmlformats.org/officeDocument/2006/relationships/slideLayout" Target="../slideLayouts/slideLayout69.xml"/><Relationship Id="rId10" Type="http://schemas.openxmlformats.org/officeDocument/2006/relationships/theme" Target="../theme/theme2.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42913" y="432001"/>
            <a:ext cx="11306175" cy="1387274"/>
          </a:xfrm>
          <a:prstGeom prst="rect">
            <a:avLst/>
          </a:prstGeom>
          <a:noFill/>
          <a:ln>
            <a:noFill/>
          </a:ln>
        </p:spPr>
        <p:txBody>
          <a:bodyPr spcFirstLastPara="1" wrap="square" lIns="0" tIns="0" rIns="0" bIns="0" anchor="t" anchorCtr="0"/>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42913" y="2103438"/>
            <a:ext cx="11306175" cy="4068762"/>
          </a:xfrm>
          <a:prstGeom prst="rect">
            <a:avLst/>
          </a:prstGeom>
          <a:noFill/>
          <a:ln>
            <a:noFill/>
          </a:ln>
        </p:spPr>
        <p:txBody>
          <a:bodyPr spcFirstLastPara="1" wrap="square" lIns="0" tIns="0" rIns="0" bIns="0" anchor="t" anchorCtr="0"/>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50" b="0" i="0" u="none" strike="noStrike" cap="none">
                <a:solidFill>
                  <a:schemeClr val="dk1"/>
                </a:solidFill>
                <a:latin typeface="Arial"/>
                <a:ea typeface="Arial"/>
                <a:cs typeface="Arial"/>
                <a:sym typeface="Arial"/>
              </a:defRPr>
            </a:lvl1pPr>
            <a:lvl2pPr marL="0" marR="0" lvl="1" indent="0" algn="r" rtl="0">
              <a:spcBef>
                <a:spcPts val="0"/>
              </a:spcBef>
              <a:buNone/>
              <a:defRPr sz="750" b="0" i="0" u="none" strike="noStrike" cap="none">
                <a:solidFill>
                  <a:schemeClr val="dk1"/>
                </a:solidFill>
                <a:latin typeface="Arial"/>
                <a:ea typeface="Arial"/>
                <a:cs typeface="Arial"/>
                <a:sym typeface="Arial"/>
              </a:defRPr>
            </a:lvl2pPr>
            <a:lvl3pPr marL="0" marR="0" lvl="2" indent="0" algn="r" rtl="0">
              <a:spcBef>
                <a:spcPts val="0"/>
              </a:spcBef>
              <a:buNone/>
              <a:defRPr sz="750" b="0" i="0" u="none" strike="noStrike" cap="none">
                <a:solidFill>
                  <a:schemeClr val="dk1"/>
                </a:solidFill>
                <a:latin typeface="Arial"/>
                <a:ea typeface="Arial"/>
                <a:cs typeface="Arial"/>
                <a:sym typeface="Arial"/>
              </a:defRPr>
            </a:lvl3pPr>
            <a:lvl4pPr marL="0" marR="0" lvl="3" indent="0" algn="r" rtl="0">
              <a:spcBef>
                <a:spcPts val="0"/>
              </a:spcBef>
              <a:buNone/>
              <a:defRPr sz="750" b="0" i="0" u="none" strike="noStrike" cap="none">
                <a:solidFill>
                  <a:schemeClr val="dk1"/>
                </a:solidFill>
                <a:latin typeface="Arial"/>
                <a:ea typeface="Arial"/>
                <a:cs typeface="Arial"/>
                <a:sym typeface="Arial"/>
              </a:defRPr>
            </a:lvl4pPr>
            <a:lvl5pPr marL="0" marR="0" lvl="4" indent="0" algn="r" rtl="0">
              <a:spcBef>
                <a:spcPts val="0"/>
              </a:spcBef>
              <a:buNone/>
              <a:defRPr sz="750" b="0" i="0" u="none" strike="noStrike" cap="none">
                <a:solidFill>
                  <a:schemeClr val="dk1"/>
                </a:solidFill>
                <a:latin typeface="Arial"/>
                <a:ea typeface="Arial"/>
                <a:cs typeface="Arial"/>
                <a:sym typeface="Arial"/>
              </a:defRPr>
            </a:lvl5pPr>
            <a:lvl6pPr marL="0" marR="0" lvl="5" indent="0" algn="r" rtl="0">
              <a:spcBef>
                <a:spcPts val="0"/>
              </a:spcBef>
              <a:buNone/>
              <a:defRPr sz="750" b="0" i="0" u="none" strike="noStrike" cap="none">
                <a:solidFill>
                  <a:schemeClr val="dk1"/>
                </a:solidFill>
                <a:latin typeface="Arial"/>
                <a:ea typeface="Arial"/>
                <a:cs typeface="Arial"/>
                <a:sym typeface="Arial"/>
              </a:defRPr>
            </a:lvl6pPr>
            <a:lvl7pPr marL="0" marR="0" lvl="6" indent="0" algn="r" rtl="0">
              <a:spcBef>
                <a:spcPts val="0"/>
              </a:spcBef>
              <a:buNone/>
              <a:defRPr sz="750" b="0" i="0" u="none" strike="noStrike" cap="none">
                <a:solidFill>
                  <a:schemeClr val="dk1"/>
                </a:solidFill>
                <a:latin typeface="Arial"/>
                <a:ea typeface="Arial"/>
                <a:cs typeface="Arial"/>
                <a:sym typeface="Arial"/>
              </a:defRPr>
            </a:lvl7pPr>
            <a:lvl8pPr marL="0" marR="0" lvl="7" indent="0" algn="r" rtl="0">
              <a:spcBef>
                <a:spcPts val="0"/>
              </a:spcBef>
              <a:buNone/>
              <a:defRPr sz="750" b="0" i="0" u="none" strike="noStrike" cap="none">
                <a:solidFill>
                  <a:schemeClr val="dk1"/>
                </a:solidFill>
                <a:latin typeface="Arial"/>
                <a:ea typeface="Arial"/>
                <a:cs typeface="Arial"/>
                <a:sym typeface="Arial"/>
              </a:defRPr>
            </a:lvl8pPr>
            <a:lvl9pPr marL="0" marR="0" lvl="8" indent="0" algn="r" rtl="0">
              <a:spcBef>
                <a:spcPts val="0"/>
              </a:spcBef>
              <a:buNone/>
              <a:defRPr sz="75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1"/>
          <p:cNvSpPr txBox="1"/>
          <p:nvPr/>
        </p:nvSpPr>
        <p:spPr>
          <a:xfrm>
            <a:off x="442913" y="649224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b="0" i="0" u="none" strike="noStrike" cap="none">
                <a:solidFill>
                  <a:schemeClr val="dk1"/>
                </a:solidFill>
                <a:latin typeface="Arial"/>
                <a:ea typeface="Arial"/>
                <a:cs typeface="Arial"/>
                <a:sym typeface="Arial"/>
              </a:rPr>
              <a:t>PwC</a:t>
            </a:r>
            <a:endParaRPr/>
          </a:p>
        </p:txBody>
      </p:sp>
      <p:sp>
        <p:nvSpPr>
          <p:cNvPr id="14" name="Google Shape;14;p1"/>
          <p:cNvSpPr txBox="1"/>
          <p:nvPr/>
        </p:nvSpPr>
        <p:spPr>
          <a:xfrm>
            <a:off x="442913" y="6355080"/>
            <a:ext cx="5473700" cy="13716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750">
                <a:solidFill>
                  <a:schemeClr val="dk1"/>
                </a:solidFill>
              </a:rPr>
              <a:t>Vested</a:t>
            </a:r>
            <a:endParaRPr/>
          </a:p>
        </p:txBody>
      </p:sp>
      <p:sp>
        <p:nvSpPr>
          <p:cNvPr id="15" name="Google Shape;15;p1"/>
          <p:cNvSpPr txBox="1"/>
          <p:nvPr/>
        </p:nvSpPr>
        <p:spPr>
          <a:xfrm>
            <a:off x="8218488" y="6355080"/>
            <a:ext cx="3530600" cy="1371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r>
              <a:rPr lang="en-GB" sz="750">
                <a:solidFill>
                  <a:schemeClr val="dk1"/>
                </a:solidFill>
              </a:rPr>
              <a:t>March 2019</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2" r:id="rId33"/>
    <p:sldLayoutId id="2147483683" r:id="rId34"/>
    <p:sldLayoutId id="2147483684" r:id="rId35"/>
    <p:sldLayoutId id="2147483685" r:id="rId36"/>
    <p:sldLayoutId id="2147483686" r:id="rId37"/>
    <p:sldLayoutId id="2147483687" r:id="rId38"/>
    <p:sldLayoutId id="2147483688"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93" r:id="rId6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79">
          <p15:clr>
            <a:srgbClr val="F26B43"/>
          </p15:clr>
        </p15:guide>
        <p15:guide id="3" pos="7401">
          <p15:clr>
            <a:srgbClr val="F26B43"/>
          </p15:clr>
        </p15:guide>
        <p15:guide id="4" pos="3953">
          <p15:clr>
            <a:srgbClr val="F26B43"/>
          </p15:clr>
        </p15:guide>
        <p15:guide id="5" pos="3727">
          <p15:clr>
            <a:srgbClr val="F26B43"/>
          </p15:clr>
        </p15:guide>
        <p15:guide id="6" orient="horz" pos="3888">
          <p15:clr>
            <a:srgbClr val="F26B43"/>
          </p15:clr>
        </p15:guide>
        <p15:guide id="7" pos="2726">
          <p15:clr>
            <a:srgbClr val="F26B43"/>
          </p15:clr>
        </p15:guide>
        <p15:guide id="8" pos="2502">
          <p15:clr>
            <a:srgbClr val="F26B43"/>
          </p15:clr>
        </p15:guide>
        <p15:guide id="9" pos="4952">
          <p15:clr>
            <a:srgbClr val="F26B43"/>
          </p15:clr>
        </p15:guide>
        <p15:guide id="10" pos="5177">
          <p15:clr>
            <a:srgbClr val="F26B43"/>
          </p15:clr>
        </p15:guide>
        <p15:guide id="11" orient="horz" pos="2160">
          <p15:clr>
            <a:srgbClr val="F26B43"/>
          </p15:clr>
        </p15:guide>
        <p15:guide id="12" orient="horz" pos="1325">
          <p15:clr>
            <a:srgbClr val="F26B43"/>
          </p15:clr>
        </p15:guide>
        <p15:guide id="13" orient="horz" pos="1146">
          <p15:clr>
            <a:srgbClr val="F26B43"/>
          </p15:clr>
        </p15:guide>
        <p15:guide id="14" orient="horz" pos="2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28801"/>
            <a:ext cx="109728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583758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9144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124200"/>
            <a:ext cx="8382000" cy="1371600"/>
          </a:xfrm>
        </p:spPr>
        <p:txBody>
          <a:bodyPr>
            <a:normAutofit lnSpcReduction="10000"/>
          </a:bodyPr>
          <a:lstStyle/>
          <a:p>
            <a:r>
              <a:rPr lang="en-US" sz="4400" b="1" dirty="0">
                <a:solidFill>
                  <a:schemeClr val="tx1"/>
                </a:solidFill>
              </a:rPr>
              <a:t>Vested certified… </a:t>
            </a:r>
            <a:br>
              <a:rPr lang="en-US" sz="4400" b="1" dirty="0">
                <a:solidFill>
                  <a:schemeClr val="tx1"/>
                </a:solidFill>
              </a:rPr>
            </a:br>
            <a:r>
              <a:rPr lang="en-US" sz="4400" b="1" dirty="0">
                <a:solidFill>
                  <a:schemeClr val="tx1"/>
                </a:solidFill>
              </a:rPr>
              <a:t>and what’s next? </a:t>
            </a:r>
          </a:p>
        </p:txBody>
      </p:sp>
    </p:spTree>
    <p:extLst>
      <p:ext uri="{BB962C8B-B14F-4D97-AF65-F5344CB8AC3E}">
        <p14:creationId xmlns:p14="http://schemas.microsoft.com/office/powerpoint/2010/main" val="3128062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8"/>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Sourcing Business Model Innovation  </a:t>
            </a:r>
            <a:endParaRPr/>
          </a:p>
          <a:p>
            <a:pPr marL="0" marR="0" lvl="0" indent="0" algn="l" rtl="0">
              <a:lnSpc>
                <a:spcPct val="85000"/>
              </a:lnSpc>
              <a:spcBef>
                <a:spcPts val="0"/>
              </a:spcBef>
              <a:spcAft>
                <a:spcPts val="0"/>
              </a:spcAft>
              <a:buClr>
                <a:schemeClr val="dk1"/>
              </a:buClr>
              <a:buSzPts val="3200"/>
              <a:buFont typeface="Georgia"/>
              <a:buNone/>
            </a:pPr>
            <a:r>
              <a:rPr lang="en-GB" sz="1600">
                <a:latin typeface="Arial"/>
                <a:ea typeface="Arial"/>
                <a:cs typeface="Arial"/>
                <a:sym typeface="Arial"/>
              </a:rPr>
              <a:t>Essential differences to support long term strategy. </a:t>
            </a:r>
            <a:endParaRPr sz="1600">
              <a:latin typeface="Arial"/>
              <a:ea typeface="Arial"/>
              <a:cs typeface="Arial"/>
              <a:sym typeface="Arial"/>
            </a:endParaRPr>
          </a:p>
        </p:txBody>
      </p:sp>
      <p:sp>
        <p:nvSpPr>
          <p:cNvPr id="780" name="Google Shape;780;p78"/>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dk1"/>
                </a:solidFill>
                <a:latin typeface="Arial"/>
                <a:ea typeface="Arial"/>
                <a:cs typeface="Arial"/>
                <a:sym typeface="Arial"/>
              </a:rPr>
              <a:t>10</a:t>
            </a:fld>
            <a:endParaRPr sz="750">
              <a:solidFill>
                <a:schemeClr val="dk1"/>
              </a:solidFill>
              <a:latin typeface="Arial"/>
              <a:ea typeface="Arial"/>
              <a:cs typeface="Arial"/>
              <a:sym typeface="Arial"/>
            </a:endParaRPr>
          </a:p>
        </p:txBody>
      </p:sp>
      <p:grpSp>
        <p:nvGrpSpPr>
          <p:cNvPr id="2" name="Groep 1"/>
          <p:cNvGrpSpPr/>
          <p:nvPr/>
        </p:nvGrpSpPr>
        <p:grpSpPr>
          <a:xfrm>
            <a:off x="442924" y="1329245"/>
            <a:ext cx="10032035" cy="4960166"/>
            <a:chOff x="442924" y="1329245"/>
            <a:chExt cx="10032035" cy="4960166"/>
          </a:xfrm>
        </p:grpSpPr>
        <p:pic>
          <p:nvPicPr>
            <p:cNvPr id="782" name="Google Shape;782;p78"/>
            <p:cNvPicPr preferRelativeResize="0"/>
            <p:nvPr/>
          </p:nvPicPr>
          <p:blipFill>
            <a:blip r:embed="rId3">
              <a:alphaModFix/>
            </a:blip>
            <a:stretch>
              <a:fillRect/>
            </a:stretch>
          </p:blipFill>
          <p:spPr>
            <a:xfrm>
              <a:off x="442924" y="2083361"/>
              <a:ext cx="10032035" cy="4206050"/>
            </a:xfrm>
            <a:prstGeom prst="rect">
              <a:avLst/>
            </a:prstGeom>
            <a:noFill/>
            <a:ln>
              <a:noFill/>
            </a:ln>
          </p:spPr>
        </p:pic>
        <p:pic>
          <p:nvPicPr>
            <p:cNvPr id="783" name="Google Shape;783;p78"/>
            <p:cNvPicPr preferRelativeResize="0"/>
            <p:nvPr/>
          </p:nvPicPr>
          <p:blipFill>
            <a:blip r:embed="rId4">
              <a:alphaModFix/>
            </a:blip>
            <a:stretch>
              <a:fillRect/>
            </a:stretch>
          </p:blipFill>
          <p:spPr>
            <a:xfrm>
              <a:off x="2545775" y="1329245"/>
              <a:ext cx="7929184" cy="622035"/>
            </a:xfrm>
            <a:prstGeom prst="rect">
              <a:avLst/>
            </a:prstGeom>
            <a:noFill/>
            <a:ln>
              <a:noFill/>
            </a:ln>
          </p:spPr>
        </p:pic>
      </p:grpSp>
      <p:sp>
        <p:nvSpPr>
          <p:cNvPr id="7" name="TextBox 2">
            <a:extLst>
              <a:ext uri="{FF2B5EF4-FFF2-40B4-BE49-F238E27FC236}">
                <a16:creationId xmlns:a16="http://schemas.microsoft.com/office/drawing/2014/main" id="{B5EB4B1B-F995-2147-9589-04B523218785}"/>
              </a:ext>
            </a:extLst>
          </p:cNvPr>
          <p:cNvSpPr txBox="1"/>
          <p:nvPr/>
        </p:nvSpPr>
        <p:spPr>
          <a:xfrm>
            <a:off x="7203142" y="6236937"/>
            <a:ext cx="3379451" cy="307777"/>
          </a:xfrm>
          <a:prstGeom prst="rect">
            <a:avLst/>
          </a:prstGeom>
          <a:noFill/>
        </p:spPr>
        <p:txBody>
          <a:bodyPr wrap="none" rtlCol="0">
            <a:spAutoFit/>
          </a:bodyPr>
          <a:lstStyle/>
          <a:p>
            <a:r>
              <a:rPr lang="en-US" dirty="0"/>
              <a:t>Source: University of Tennessee/Vested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5"/>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Sourcing Business Model </a:t>
            </a:r>
            <a:endParaRPr/>
          </a:p>
          <a:p>
            <a:pPr marL="0" marR="0" lvl="0" indent="0" algn="l" rtl="0">
              <a:lnSpc>
                <a:spcPct val="85000"/>
              </a:lnSpc>
              <a:spcBef>
                <a:spcPts val="0"/>
              </a:spcBef>
              <a:spcAft>
                <a:spcPts val="0"/>
              </a:spcAft>
              <a:buClr>
                <a:schemeClr val="dk1"/>
              </a:buClr>
              <a:buSzPts val="3200"/>
              <a:buFont typeface="Georgia"/>
              <a:buNone/>
            </a:pPr>
            <a:r>
              <a:rPr lang="en-GB" sz="1600">
                <a:latin typeface="Arial"/>
                <a:ea typeface="Arial"/>
                <a:cs typeface="Arial"/>
                <a:sym typeface="Arial"/>
              </a:rPr>
              <a:t>The chosen Sourcing Business Model determines the degree of exchanging ideas and innovations between </a:t>
            </a:r>
            <a:br>
              <a:rPr lang="en-GB" sz="1600">
                <a:latin typeface="Arial"/>
                <a:ea typeface="Arial"/>
                <a:cs typeface="Arial"/>
                <a:sym typeface="Arial"/>
              </a:rPr>
            </a:br>
            <a:r>
              <a:rPr lang="en-GB" sz="1600">
                <a:latin typeface="Arial"/>
                <a:ea typeface="Arial"/>
                <a:cs typeface="Arial"/>
                <a:sym typeface="Arial"/>
              </a:rPr>
              <a:t>customer and supplier. </a:t>
            </a:r>
            <a:endParaRPr sz="1600">
              <a:latin typeface="Arial"/>
              <a:ea typeface="Arial"/>
              <a:cs typeface="Arial"/>
              <a:sym typeface="Arial"/>
            </a:endParaRPr>
          </a:p>
        </p:txBody>
      </p:sp>
      <p:sp>
        <p:nvSpPr>
          <p:cNvPr id="734" name="Google Shape;734;p75"/>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dk1"/>
                </a:solidFill>
                <a:latin typeface="Arial"/>
                <a:ea typeface="Arial"/>
                <a:cs typeface="Arial"/>
                <a:sym typeface="Arial"/>
              </a:rPr>
              <a:t>11</a:t>
            </a:fld>
            <a:endParaRPr sz="750">
              <a:solidFill>
                <a:schemeClr val="dk1"/>
              </a:solidFill>
              <a:latin typeface="Arial"/>
              <a:ea typeface="Arial"/>
              <a:cs typeface="Arial"/>
              <a:sym typeface="Arial"/>
            </a:endParaRPr>
          </a:p>
        </p:txBody>
      </p:sp>
      <p:grpSp>
        <p:nvGrpSpPr>
          <p:cNvPr id="3" name="Groep 2"/>
          <p:cNvGrpSpPr/>
          <p:nvPr/>
        </p:nvGrpSpPr>
        <p:grpSpPr>
          <a:xfrm>
            <a:off x="721360" y="1671450"/>
            <a:ext cx="10759440" cy="4511852"/>
            <a:chOff x="721360" y="1671450"/>
            <a:chExt cx="10759440" cy="4511852"/>
          </a:xfrm>
        </p:grpSpPr>
        <p:sp>
          <p:nvSpPr>
            <p:cNvPr id="735" name="Google Shape;735;p75"/>
            <p:cNvSpPr txBox="1"/>
            <p:nvPr/>
          </p:nvSpPr>
          <p:spPr>
            <a:xfrm>
              <a:off x="4230100" y="1671450"/>
              <a:ext cx="3000000" cy="4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GB" sz="1600" b="1" dirty="0">
                  <a:solidFill>
                    <a:schemeClr val="accent1"/>
                  </a:solidFill>
                </a:rPr>
                <a:t>SOURCING CONTINUUM</a:t>
              </a:r>
              <a:endParaRPr sz="1600" b="1" dirty="0">
                <a:solidFill>
                  <a:schemeClr val="accent1"/>
                </a:solidFill>
              </a:endParaRPr>
            </a:p>
          </p:txBody>
        </p:sp>
        <p:grpSp>
          <p:nvGrpSpPr>
            <p:cNvPr id="2" name="Groep 1"/>
            <p:cNvGrpSpPr/>
            <p:nvPr/>
          </p:nvGrpSpPr>
          <p:grpSpPr>
            <a:xfrm>
              <a:off x="721360" y="2103450"/>
              <a:ext cx="10759440" cy="2059204"/>
              <a:chOff x="721360" y="2103450"/>
              <a:chExt cx="10759440" cy="2059204"/>
            </a:xfrm>
          </p:grpSpPr>
          <p:sp>
            <p:nvSpPr>
              <p:cNvPr id="738" name="Google Shape;738;p75"/>
              <p:cNvSpPr/>
              <p:nvPr/>
            </p:nvSpPr>
            <p:spPr>
              <a:xfrm>
                <a:off x="721360" y="2103450"/>
                <a:ext cx="2982039" cy="515042"/>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TRANSACTIONAL</a:t>
                </a:r>
                <a:endParaRPr sz="1600" b="1">
                  <a:solidFill>
                    <a:srgbClr val="FFFFFF"/>
                  </a:solidFill>
                </a:endParaRPr>
              </a:p>
            </p:txBody>
          </p:sp>
          <p:sp>
            <p:nvSpPr>
              <p:cNvPr id="739" name="Google Shape;739;p75"/>
              <p:cNvSpPr/>
              <p:nvPr/>
            </p:nvSpPr>
            <p:spPr>
              <a:xfrm>
                <a:off x="3812501" y="2103450"/>
                <a:ext cx="4580654" cy="515042"/>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RELATIONAL</a:t>
                </a:r>
                <a:endParaRPr sz="1600" b="1">
                  <a:solidFill>
                    <a:srgbClr val="FFFFFF"/>
                  </a:solidFill>
                </a:endParaRPr>
              </a:p>
            </p:txBody>
          </p:sp>
          <p:sp>
            <p:nvSpPr>
              <p:cNvPr id="740" name="Google Shape;740;p75"/>
              <p:cNvSpPr/>
              <p:nvPr/>
            </p:nvSpPr>
            <p:spPr>
              <a:xfrm>
                <a:off x="8498761" y="2103450"/>
                <a:ext cx="2982039" cy="515042"/>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INVESTMENT</a:t>
                </a:r>
                <a:endParaRPr sz="1600" b="1">
                  <a:solidFill>
                    <a:srgbClr val="FFFFFF"/>
                  </a:solidFill>
                </a:endParaRPr>
              </a:p>
            </p:txBody>
          </p:sp>
          <p:sp>
            <p:nvSpPr>
              <p:cNvPr id="741" name="Google Shape;741;p75"/>
              <p:cNvSpPr/>
              <p:nvPr/>
            </p:nvSpPr>
            <p:spPr>
              <a:xfrm>
                <a:off x="721360" y="2680251"/>
                <a:ext cx="1469321" cy="148240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a:t>Basic Provider Model</a:t>
                </a:r>
                <a:endParaRPr sz="1600"/>
              </a:p>
            </p:txBody>
          </p:sp>
          <p:sp>
            <p:nvSpPr>
              <p:cNvPr id="742" name="Google Shape;742;p75"/>
              <p:cNvSpPr/>
              <p:nvPr/>
            </p:nvSpPr>
            <p:spPr>
              <a:xfrm>
                <a:off x="2234078" y="2680251"/>
                <a:ext cx="1469321" cy="1475457"/>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Approved Provider Model</a:t>
                </a:r>
                <a:endParaRPr sz="1600" dirty="0"/>
              </a:p>
            </p:txBody>
          </p:sp>
          <p:sp>
            <p:nvSpPr>
              <p:cNvPr id="743" name="Google Shape;743;p75"/>
              <p:cNvSpPr/>
              <p:nvPr/>
            </p:nvSpPr>
            <p:spPr>
              <a:xfrm>
                <a:off x="8498761" y="2680251"/>
                <a:ext cx="1469321" cy="148240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Shared Services Model</a:t>
                </a:r>
                <a:endParaRPr sz="1600" dirty="0"/>
              </a:p>
            </p:txBody>
          </p:sp>
          <p:sp>
            <p:nvSpPr>
              <p:cNvPr id="744" name="Google Shape;744;p75"/>
              <p:cNvSpPr/>
              <p:nvPr/>
            </p:nvSpPr>
            <p:spPr>
              <a:xfrm>
                <a:off x="10011479" y="2680251"/>
                <a:ext cx="1469321" cy="148240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a:t>Equily Partnerships</a:t>
                </a:r>
                <a:endParaRPr sz="1600"/>
              </a:p>
            </p:txBody>
          </p:sp>
          <p:sp>
            <p:nvSpPr>
              <p:cNvPr id="745" name="Google Shape;745;p75"/>
              <p:cNvSpPr/>
              <p:nvPr/>
            </p:nvSpPr>
            <p:spPr>
              <a:xfrm>
                <a:off x="3812500" y="2680251"/>
                <a:ext cx="1543995" cy="148240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err="1"/>
                  <a:t>Prefered</a:t>
                </a:r>
                <a:r>
                  <a:rPr lang="en-GB" sz="1600" dirty="0"/>
                  <a:t> Provider Model</a:t>
                </a:r>
                <a:endParaRPr sz="1600" dirty="0"/>
              </a:p>
            </p:txBody>
          </p:sp>
          <p:sp>
            <p:nvSpPr>
              <p:cNvPr id="746" name="Google Shape;746;p75"/>
              <p:cNvSpPr/>
              <p:nvPr/>
            </p:nvSpPr>
            <p:spPr>
              <a:xfrm>
                <a:off x="6918932" y="2680251"/>
                <a:ext cx="1474223" cy="148240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Vested Business Model </a:t>
                </a:r>
                <a:endParaRPr sz="1600" dirty="0"/>
              </a:p>
            </p:txBody>
          </p:sp>
          <p:sp>
            <p:nvSpPr>
              <p:cNvPr id="747" name="Google Shape;747;p75"/>
              <p:cNvSpPr/>
              <p:nvPr/>
            </p:nvSpPr>
            <p:spPr>
              <a:xfrm>
                <a:off x="5399892" y="2673305"/>
                <a:ext cx="1479442" cy="148240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Performance Based / Managed Services Model</a:t>
                </a:r>
                <a:endParaRPr sz="1600" dirty="0"/>
              </a:p>
            </p:txBody>
          </p:sp>
        </p:grpSp>
        <p:sp>
          <p:nvSpPr>
            <p:cNvPr id="748" name="Google Shape;748;p75"/>
            <p:cNvSpPr/>
            <p:nvPr/>
          </p:nvSpPr>
          <p:spPr>
            <a:xfrm>
              <a:off x="721360" y="4318455"/>
              <a:ext cx="4635135" cy="59190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dirty="0">
                  <a:solidFill>
                    <a:schemeClr val="bg1"/>
                  </a:solidFill>
                </a:rPr>
                <a:t>Market Driven Core Improvements</a:t>
              </a:r>
              <a:endParaRPr sz="1600" b="1" dirty="0">
                <a:solidFill>
                  <a:schemeClr val="bg1"/>
                </a:solidFill>
              </a:endParaRPr>
            </a:p>
          </p:txBody>
        </p:sp>
        <p:sp>
          <p:nvSpPr>
            <p:cNvPr id="749" name="Google Shape;749;p75"/>
            <p:cNvSpPr/>
            <p:nvPr/>
          </p:nvSpPr>
          <p:spPr>
            <a:xfrm>
              <a:off x="3790710" y="4954925"/>
              <a:ext cx="6177371" cy="59190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chemeClr val="bg1"/>
                  </a:solidFill>
                </a:rPr>
                <a:t>Productivity Driven Improvements</a:t>
              </a:r>
              <a:endParaRPr sz="1600" b="1">
                <a:solidFill>
                  <a:schemeClr val="bg1"/>
                </a:solidFill>
              </a:endParaRPr>
            </a:p>
          </p:txBody>
        </p:sp>
        <p:sp>
          <p:nvSpPr>
            <p:cNvPr id="750" name="Google Shape;750;p75"/>
            <p:cNvSpPr/>
            <p:nvPr/>
          </p:nvSpPr>
          <p:spPr>
            <a:xfrm>
              <a:off x="6918932" y="5591395"/>
              <a:ext cx="4561868" cy="59190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chemeClr val="bg1"/>
                  </a:solidFill>
                </a:rPr>
                <a:t>Innovation</a:t>
              </a:r>
              <a:endParaRPr sz="1600" b="1">
                <a:solidFill>
                  <a:schemeClr val="bg1"/>
                </a:solidFill>
              </a:endParaRPr>
            </a:p>
          </p:txBody>
        </p:sp>
      </p:grpSp>
      <p:sp>
        <p:nvSpPr>
          <p:cNvPr id="20" name="TextBox 2">
            <a:extLst>
              <a:ext uri="{FF2B5EF4-FFF2-40B4-BE49-F238E27FC236}">
                <a16:creationId xmlns:a16="http://schemas.microsoft.com/office/drawing/2014/main" id="{B5EB4B1B-F995-2147-9589-04B523218785}"/>
              </a:ext>
            </a:extLst>
          </p:cNvPr>
          <p:cNvSpPr txBox="1"/>
          <p:nvPr/>
        </p:nvSpPr>
        <p:spPr>
          <a:xfrm>
            <a:off x="6809035" y="6227865"/>
            <a:ext cx="3379451" cy="307777"/>
          </a:xfrm>
          <a:prstGeom prst="rect">
            <a:avLst/>
          </a:prstGeom>
          <a:noFill/>
        </p:spPr>
        <p:txBody>
          <a:bodyPr wrap="none" rtlCol="0">
            <a:spAutoFit/>
          </a:bodyPr>
          <a:lstStyle/>
          <a:p>
            <a:r>
              <a:rPr lang="en-US" dirty="0"/>
              <a:t>Source: University of Tennessee/Vested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What</a:t>
            </a:r>
            <a:r>
              <a:rPr lang="nl-NL" dirty="0"/>
              <a:t> is </a:t>
            </a:r>
            <a:r>
              <a:rPr lang="nl-NL" dirty="0" err="1"/>
              <a:t>Vested</a:t>
            </a:r>
            <a:endParaRPr lang="nl-NL" dirty="0"/>
          </a:p>
        </p:txBody>
      </p:sp>
      <p:sp>
        <p:nvSpPr>
          <p:cNvPr id="4" name="Tijdelijke aanduiding voor dianumm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5" name="Afbeelding 4"/>
          <p:cNvPicPr>
            <a:picLocks noChangeAspect="1"/>
          </p:cNvPicPr>
          <p:nvPr/>
        </p:nvPicPr>
        <p:blipFill rotWithShape="1">
          <a:blip r:embed="rId2"/>
          <a:srcRect l="497" t="11556" r="63550" b="35407"/>
          <a:stretch/>
        </p:blipFill>
        <p:spPr>
          <a:xfrm>
            <a:off x="442913" y="2103120"/>
            <a:ext cx="4043680" cy="3637280"/>
          </a:xfrm>
          <a:prstGeom prst="rect">
            <a:avLst/>
          </a:prstGeom>
        </p:spPr>
      </p:pic>
      <p:sp>
        <p:nvSpPr>
          <p:cNvPr id="7" name="Rechthoek 6"/>
          <p:cNvSpPr/>
          <p:nvPr/>
        </p:nvSpPr>
        <p:spPr>
          <a:xfrm>
            <a:off x="4677548" y="2103120"/>
            <a:ext cx="7169012" cy="363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l-NL" sz="2800" dirty="0">
                <a:solidFill>
                  <a:schemeClr val="tx1"/>
                </a:solidFill>
              </a:rPr>
              <a:t>A business model, </a:t>
            </a:r>
            <a:r>
              <a:rPr lang="nl-NL" sz="2800" dirty="0" err="1">
                <a:solidFill>
                  <a:schemeClr val="tx1"/>
                </a:solidFill>
              </a:rPr>
              <a:t>methodology</a:t>
            </a:r>
            <a:r>
              <a:rPr lang="nl-NL" sz="2800" dirty="0">
                <a:solidFill>
                  <a:schemeClr val="tx1"/>
                </a:solidFill>
              </a:rPr>
              <a:t>, </a:t>
            </a:r>
            <a:r>
              <a:rPr lang="nl-NL" sz="2800" dirty="0" err="1">
                <a:solidFill>
                  <a:schemeClr val="tx1"/>
                </a:solidFill>
              </a:rPr>
              <a:t>mentality</a:t>
            </a:r>
            <a:endParaRPr lang="nl-NL" sz="2800" dirty="0">
              <a:solidFill>
                <a:schemeClr val="tx1"/>
              </a:solidFill>
            </a:endParaRPr>
          </a:p>
          <a:p>
            <a:pPr marL="285750" indent="-285750">
              <a:buFont typeface="Arial" panose="020B0604020202020204" pitchFamily="34" charset="0"/>
              <a:buChar char="•"/>
            </a:pPr>
            <a:r>
              <a:rPr lang="nl-NL" sz="2800" dirty="0">
                <a:solidFill>
                  <a:schemeClr val="tx1"/>
                </a:solidFill>
              </a:rPr>
              <a:t>Extreme cooperation-</a:t>
            </a:r>
            <a:r>
              <a:rPr lang="nl-NL" sz="2800" dirty="0" err="1">
                <a:solidFill>
                  <a:schemeClr val="tx1"/>
                </a:solidFill>
              </a:rPr>
              <a:t>oriented</a:t>
            </a:r>
            <a:r>
              <a:rPr lang="nl-NL" sz="2800" dirty="0">
                <a:solidFill>
                  <a:schemeClr val="tx1"/>
                </a:solidFill>
              </a:rPr>
              <a:t> business </a:t>
            </a:r>
            <a:r>
              <a:rPr lang="nl-NL" sz="2800" dirty="0" err="1">
                <a:solidFill>
                  <a:schemeClr val="tx1"/>
                </a:solidFill>
              </a:rPr>
              <a:t>relationship</a:t>
            </a:r>
            <a:endParaRPr lang="nl-NL" sz="2800" dirty="0">
              <a:solidFill>
                <a:schemeClr val="tx1"/>
              </a:solidFill>
            </a:endParaRPr>
          </a:p>
          <a:p>
            <a:pPr marL="285750" indent="-285750">
              <a:buFont typeface="Arial" panose="020B0604020202020204" pitchFamily="34" charset="0"/>
              <a:buChar char="•"/>
            </a:pPr>
            <a:r>
              <a:rPr lang="nl-NL" sz="2800" dirty="0">
                <a:solidFill>
                  <a:schemeClr val="tx1"/>
                </a:solidFill>
              </a:rPr>
              <a:t>Real win-win </a:t>
            </a:r>
            <a:r>
              <a:rPr lang="nl-NL" sz="2800" dirty="0" err="1">
                <a:solidFill>
                  <a:schemeClr val="tx1"/>
                </a:solidFill>
              </a:rPr>
              <a:t>economics</a:t>
            </a:r>
            <a:endParaRPr lang="nl-NL" sz="2800" dirty="0">
              <a:solidFill>
                <a:schemeClr val="tx1"/>
              </a:solidFill>
            </a:endParaRPr>
          </a:p>
          <a:p>
            <a:pPr marL="285750" indent="-285750">
              <a:buFont typeface="Arial" panose="020B0604020202020204" pitchFamily="34" charset="0"/>
              <a:buChar char="•"/>
            </a:pPr>
            <a:r>
              <a:rPr lang="nl-NL" sz="2800" dirty="0" err="1">
                <a:solidFill>
                  <a:schemeClr val="tx1"/>
                </a:solidFill>
              </a:rPr>
              <a:t>Equally</a:t>
            </a:r>
            <a:r>
              <a:rPr lang="nl-NL" sz="2800" dirty="0">
                <a:solidFill>
                  <a:schemeClr val="tx1"/>
                </a:solidFill>
              </a:rPr>
              <a:t> </a:t>
            </a:r>
            <a:r>
              <a:rPr lang="nl-NL" sz="2800" dirty="0" err="1">
                <a:solidFill>
                  <a:schemeClr val="tx1"/>
                </a:solidFill>
              </a:rPr>
              <a:t>committed</a:t>
            </a:r>
            <a:r>
              <a:rPr lang="nl-NL" sz="2800" dirty="0">
                <a:solidFill>
                  <a:schemeClr val="tx1"/>
                </a:solidFill>
              </a:rPr>
              <a:t> </a:t>
            </a:r>
            <a:r>
              <a:rPr lang="nl-NL" sz="2800" dirty="0" err="1">
                <a:solidFill>
                  <a:schemeClr val="tx1"/>
                </a:solidFill>
              </a:rPr>
              <a:t>to</a:t>
            </a:r>
            <a:r>
              <a:rPr lang="nl-NL" sz="2800" dirty="0">
                <a:solidFill>
                  <a:schemeClr val="tx1"/>
                </a:solidFill>
              </a:rPr>
              <a:t> </a:t>
            </a:r>
            <a:r>
              <a:rPr lang="nl-NL" sz="2800" dirty="0" err="1">
                <a:solidFill>
                  <a:schemeClr val="tx1"/>
                </a:solidFill>
              </a:rPr>
              <a:t>each</a:t>
            </a:r>
            <a:r>
              <a:rPr lang="nl-NL" sz="2800" dirty="0">
                <a:solidFill>
                  <a:schemeClr val="tx1"/>
                </a:solidFill>
              </a:rPr>
              <a:t> </a:t>
            </a:r>
            <a:r>
              <a:rPr lang="nl-NL" sz="2800" dirty="0" err="1">
                <a:solidFill>
                  <a:schemeClr val="tx1"/>
                </a:solidFill>
              </a:rPr>
              <a:t>others</a:t>
            </a:r>
            <a:r>
              <a:rPr lang="nl-NL" sz="2800" dirty="0">
                <a:solidFill>
                  <a:schemeClr val="tx1"/>
                </a:solidFill>
              </a:rPr>
              <a:t> succes</a:t>
            </a:r>
          </a:p>
          <a:p>
            <a:pPr marL="285750" indent="-285750">
              <a:buFont typeface="Arial" panose="020B0604020202020204" pitchFamily="34" charset="0"/>
              <a:buChar char="•"/>
            </a:pPr>
            <a:r>
              <a:rPr lang="nl-NL" sz="2800" dirty="0">
                <a:solidFill>
                  <a:schemeClr val="tx1"/>
                </a:solidFill>
              </a:rPr>
              <a:t>Shared </a:t>
            </a:r>
            <a:r>
              <a:rPr lang="nl-NL" sz="2800" dirty="0" err="1">
                <a:solidFill>
                  <a:schemeClr val="tx1"/>
                </a:solidFill>
              </a:rPr>
              <a:t>values</a:t>
            </a:r>
            <a:r>
              <a:rPr lang="nl-NL" sz="2800" dirty="0">
                <a:solidFill>
                  <a:schemeClr val="tx1"/>
                </a:solidFill>
              </a:rPr>
              <a:t> &amp; Goals</a:t>
            </a:r>
          </a:p>
        </p:txBody>
      </p:sp>
    </p:spTree>
    <p:extLst>
      <p:ext uri="{BB962C8B-B14F-4D97-AF65-F5344CB8AC3E}">
        <p14:creationId xmlns:p14="http://schemas.microsoft.com/office/powerpoint/2010/main" val="3117921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grpSp>
        <p:nvGrpSpPr>
          <p:cNvPr id="3" name="Groep 2"/>
          <p:cNvGrpSpPr/>
          <p:nvPr/>
        </p:nvGrpSpPr>
        <p:grpSpPr>
          <a:xfrm>
            <a:off x="1696720" y="432000"/>
            <a:ext cx="9177468" cy="5826561"/>
            <a:chOff x="1696720" y="1046481"/>
            <a:chExt cx="7914639" cy="5212080"/>
          </a:xfrm>
        </p:grpSpPr>
        <p:pic>
          <p:nvPicPr>
            <p:cNvPr id="5" name="Google Shape;797;p80"/>
            <p:cNvPicPr preferRelativeResize="0"/>
            <p:nvPr/>
          </p:nvPicPr>
          <p:blipFill rotWithShape="1">
            <a:blip r:embed="rId2">
              <a:alphaModFix/>
            </a:blip>
            <a:srcRect l="48201" t="1333" r="2840" b="42815"/>
            <a:stretch/>
          </p:blipFill>
          <p:spPr>
            <a:xfrm>
              <a:off x="1981200" y="1046481"/>
              <a:ext cx="7630159" cy="5212080"/>
            </a:xfrm>
            <a:prstGeom prst="rect">
              <a:avLst/>
            </a:prstGeom>
            <a:noFill/>
            <a:ln>
              <a:noFill/>
            </a:ln>
          </p:spPr>
        </p:pic>
        <p:sp>
          <p:nvSpPr>
            <p:cNvPr id="6" name="Rechthoek 5"/>
            <p:cNvSpPr/>
            <p:nvPr/>
          </p:nvSpPr>
          <p:spPr>
            <a:xfrm>
              <a:off x="1696720" y="1330960"/>
              <a:ext cx="389128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p:cNvSpPr>
            <a:spLocks noGrp="1"/>
          </p:cNvSpPr>
          <p:nvPr>
            <p:ph type="title"/>
          </p:nvPr>
        </p:nvSpPr>
        <p:spPr/>
        <p:txBody>
          <a:bodyPr/>
          <a:lstStyle/>
          <a:p>
            <a:r>
              <a:rPr lang="nl-NL" dirty="0" err="1"/>
              <a:t>Why</a:t>
            </a:r>
            <a:r>
              <a:rPr lang="nl-NL" dirty="0"/>
              <a:t> </a:t>
            </a:r>
            <a:r>
              <a:rPr lang="nl-NL" dirty="0" err="1"/>
              <a:t>Vested</a:t>
            </a:r>
            <a:r>
              <a:rPr lang="nl-NL" dirty="0"/>
              <a:t> </a:t>
            </a:r>
            <a:r>
              <a:rPr lang="nl-NL" dirty="0" err="1"/>
              <a:t>works</a:t>
            </a:r>
            <a:endParaRPr lang="nl-NL" dirty="0"/>
          </a:p>
        </p:txBody>
      </p:sp>
    </p:spTree>
    <p:extLst>
      <p:ext uri="{BB962C8B-B14F-4D97-AF65-F5344CB8AC3E}">
        <p14:creationId xmlns:p14="http://schemas.microsoft.com/office/powerpoint/2010/main" val="271692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81"/>
          <p:cNvSpPr txBox="1">
            <a:spLocks noGrp="1"/>
          </p:cNvSpPr>
          <p:nvPr>
            <p:ph type="title"/>
          </p:nvPr>
        </p:nvSpPr>
        <p:spPr>
          <a:xfrm>
            <a:off x="442913" y="432001"/>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lt1"/>
              </a:buClr>
              <a:buSzPts val="3200"/>
              <a:buFont typeface="Georgia"/>
              <a:buNone/>
            </a:pPr>
            <a:r>
              <a:rPr lang="en-GB"/>
              <a:t>Five key elements of Vested</a:t>
            </a:r>
            <a:endParaRPr sz="3200" b="0" i="0" u="none" strike="noStrike" cap="none">
              <a:solidFill>
                <a:schemeClr val="lt1"/>
              </a:solidFill>
              <a:latin typeface="Georgia"/>
              <a:ea typeface="Georgia"/>
              <a:cs typeface="Georgia"/>
              <a:sym typeface="Georgia"/>
            </a:endParaRPr>
          </a:p>
        </p:txBody>
      </p:sp>
      <p:sp>
        <p:nvSpPr>
          <p:cNvPr id="806" name="Google Shape;806;p81"/>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lt1"/>
                </a:solidFill>
                <a:latin typeface="Arial"/>
                <a:ea typeface="Arial"/>
                <a:cs typeface="Arial"/>
                <a:sym typeface="Arial"/>
              </a:rPr>
              <a:t>14</a:t>
            </a:fld>
            <a:endParaRPr sz="750">
              <a:solidFill>
                <a:schemeClr val="lt1"/>
              </a:solidFill>
              <a:latin typeface="Arial"/>
              <a:ea typeface="Arial"/>
              <a:cs typeface="Arial"/>
              <a:sym typeface="Arial"/>
            </a:endParaRPr>
          </a:p>
        </p:txBody>
      </p:sp>
      <p:sp>
        <p:nvSpPr>
          <p:cNvPr id="807" name="Google Shape;807;p81"/>
          <p:cNvSpPr/>
          <p:nvPr/>
        </p:nvSpPr>
        <p:spPr>
          <a:xfrm>
            <a:off x="4712816" y="3994196"/>
            <a:ext cx="2766293" cy="2049307"/>
          </a:xfrm>
          <a:prstGeom prst="triangle">
            <a:avLst>
              <a:gd name="adj" fmla="val 50360"/>
            </a:avLst>
          </a:prstGeom>
          <a:solidFill>
            <a:srgbClr val="FFFFFF"/>
          </a:solidFill>
          <a:ln w="9525" cap="flat" cmpd="sng">
            <a:solidFill>
              <a:srgbClr val="A320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latin typeface="Georgia"/>
                <a:ea typeface="Georgia"/>
                <a:cs typeface="Georgia"/>
                <a:sym typeface="Georgia"/>
              </a:rPr>
              <a:t>What’s in it for WE?!</a:t>
            </a:r>
            <a:endParaRPr sz="1800" b="1" dirty="0">
              <a:latin typeface="Georgia"/>
              <a:ea typeface="Georgia"/>
              <a:cs typeface="Georgia"/>
              <a:sym typeface="Georgia"/>
            </a:endParaRPr>
          </a:p>
        </p:txBody>
      </p:sp>
      <p:grpSp>
        <p:nvGrpSpPr>
          <p:cNvPr id="808" name="Google Shape;808;p81"/>
          <p:cNvGrpSpPr/>
          <p:nvPr/>
        </p:nvGrpSpPr>
        <p:grpSpPr>
          <a:xfrm>
            <a:off x="759912" y="4121763"/>
            <a:ext cx="3123519" cy="1890825"/>
            <a:chOff x="1374900" y="4369025"/>
            <a:chExt cx="2451600" cy="1366600"/>
          </a:xfrm>
        </p:grpSpPr>
        <p:sp>
          <p:nvSpPr>
            <p:cNvPr id="809" name="Google Shape;809;p81"/>
            <p:cNvSpPr/>
            <p:nvPr/>
          </p:nvSpPr>
          <p:spPr>
            <a:xfrm>
              <a:off x="1374900" y="4658925"/>
              <a:ext cx="2451600" cy="1076700"/>
            </a:xfrm>
            <a:prstGeom prst="roundRect">
              <a:avLst>
                <a:gd name="adj" fmla="val 16667"/>
              </a:avLst>
            </a:prstGeom>
            <a:solidFill>
              <a:srgbClr val="F3F3F3"/>
            </a:solidFill>
            <a:ln w="9525" cap="flat" cmpd="sng">
              <a:solidFill>
                <a:srgbClr val="80021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GB" sz="1800">
                  <a:latin typeface="Georgia"/>
                  <a:ea typeface="Georgia"/>
                  <a:cs typeface="Georgia"/>
                  <a:sym typeface="Georgia"/>
                </a:rPr>
                <a:t>Outcome based vs. transaction based business model</a:t>
              </a:r>
              <a:endParaRPr sz="1800">
                <a:latin typeface="Georgia"/>
                <a:ea typeface="Georgia"/>
                <a:cs typeface="Georgia"/>
                <a:sym typeface="Georgia"/>
              </a:endParaRPr>
            </a:p>
          </p:txBody>
        </p:sp>
        <p:sp>
          <p:nvSpPr>
            <p:cNvPr id="810" name="Google Shape;810;p81"/>
            <p:cNvSpPr/>
            <p:nvPr/>
          </p:nvSpPr>
          <p:spPr>
            <a:xfrm>
              <a:off x="2292150" y="4369025"/>
              <a:ext cx="617100" cy="596400"/>
            </a:xfrm>
            <a:prstGeom prst="ellipse">
              <a:avLst/>
            </a:prstGeom>
            <a:solidFill>
              <a:srgbClr val="FFB6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Georgia"/>
                  <a:ea typeface="Georgia"/>
                  <a:cs typeface="Georgia"/>
                  <a:sym typeface="Georgia"/>
                </a:rPr>
                <a:t>1</a:t>
              </a:r>
              <a:endParaRPr sz="1800">
                <a:solidFill>
                  <a:srgbClr val="FFFFFF"/>
                </a:solidFill>
                <a:latin typeface="Georgia"/>
                <a:ea typeface="Georgia"/>
                <a:cs typeface="Georgia"/>
                <a:sym typeface="Georgia"/>
              </a:endParaRPr>
            </a:p>
          </p:txBody>
        </p:sp>
      </p:grpSp>
      <p:grpSp>
        <p:nvGrpSpPr>
          <p:cNvPr id="811" name="Google Shape;811;p81"/>
          <p:cNvGrpSpPr/>
          <p:nvPr/>
        </p:nvGrpSpPr>
        <p:grpSpPr>
          <a:xfrm>
            <a:off x="1153027" y="2076505"/>
            <a:ext cx="3123519" cy="1890825"/>
            <a:chOff x="1374900" y="4369025"/>
            <a:chExt cx="2451600" cy="1366600"/>
          </a:xfrm>
        </p:grpSpPr>
        <p:sp>
          <p:nvSpPr>
            <p:cNvPr id="812" name="Google Shape;812;p81"/>
            <p:cNvSpPr/>
            <p:nvPr/>
          </p:nvSpPr>
          <p:spPr>
            <a:xfrm>
              <a:off x="1374900" y="4658925"/>
              <a:ext cx="2451600" cy="1076700"/>
            </a:xfrm>
            <a:prstGeom prst="roundRect">
              <a:avLst>
                <a:gd name="adj" fmla="val 16667"/>
              </a:avLst>
            </a:prstGeom>
            <a:solidFill>
              <a:srgbClr val="F3F3F3"/>
            </a:solidFill>
            <a:ln w="9525" cap="flat" cmpd="sng">
              <a:solidFill>
                <a:srgbClr val="80021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GB" sz="1800" dirty="0">
                  <a:latin typeface="Georgia"/>
                  <a:ea typeface="Georgia"/>
                  <a:cs typeface="Georgia"/>
                  <a:sym typeface="Georgia"/>
                </a:rPr>
                <a:t>Focus on the what not the how</a:t>
              </a:r>
              <a:endParaRPr sz="1800" dirty="0">
                <a:latin typeface="Georgia"/>
                <a:ea typeface="Georgia"/>
                <a:cs typeface="Georgia"/>
                <a:sym typeface="Georgia"/>
              </a:endParaRPr>
            </a:p>
          </p:txBody>
        </p:sp>
        <p:sp>
          <p:nvSpPr>
            <p:cNvPr id="813" name="Google Shape;813;p81"/>
            <p:cNvSpPr/>
            <p:nvPr/>
          </p:nvSpPr>
          <p:spPr>
            <a:xfrm>
              <a:off x="2292150" y="4369025"/>
              <a:ext cx="617100" cy="596400"/>
            </a:xfrm>
            <a:prstGeom prst="ellipse">
              <a:avLst/>
            </a:prstGeom>
            <a:solidFill>
              <a:srgbClr val="FFB6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Georgia"/>
                  <a:ea typeface="Georgia"/>
                  <a:cs typeface="Georgia"/>
                  <a:sym typeface="Georgia"/>
                </a:rPr>
                <a:t>2</a:t>
              </a:r>
              <a:endParaRPr sz="1800">
                <a:solidFill>
                  <a:srgbClr val="FFFFFF"/>
                </a:solidFill>
                <a:latin typeface="Georgia"/>
                <a:ea typeface="Georgia"/>
                <a:cs typeface="Georgia"/>
                <a:sym typeface="Georgia"/>
              </a:endParaRPr>
            </a:p>
          </p:txBody>
        </p:sp>
      </p:grpSp>
      <p:grpSp>
        <p:nvGrpSpPr>
          <p:cNvPr id="814" name="Google Shape;814;p81"/>
          <p:cNvGrpSpPr/>
          <p:nvPr/>
        </p:nvGrpSpPr>
        <p:grpSpPr>
          <a:xfrm>
            <a:off x="4507936" y="1056174"/>
            <a:ext cx="3123519" cy="1890825"/>
            <a:chOff x="1374900" y="4369025"/>
            <a:chExt cx="2451600" cy="1366600"/>
          </a:xfrm>
        </p:grpSpPr>
        <p:sp>
          <p:nvSpPr>
            <p:cNvPr id="815" name="Google Shape;815;p81"/>
            <p:cNvSpPr/>
            <p:nvPr/>
          </p:nvSpPr>
          <p:spPr>
            <a:xfrm>
              <a:off x="1374900" y="4658925"/>
              <a:ext cx="2451600" cy="1076700"/>
            </a:xfrm>
            <a:prstGeom prst="roundRect">
              <a:avLst>
                <a:gd name="adj" fmla="val 16667"/>
              </a:avLst>
            </a:prstGeom>
            <a:solidFill>
              <a:srgbClr val="F3F3F3"/>
            </a:solidFill>
            <a:ln w="9525" cap="flat" cmpd="sng">
              <a:solidFill>
                <a:srgbClr val="80021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GB" sz="1800" dirty="0">
                  <a:latin typeface="Georgia"/>
                  <a:ea typeface="Georgia"/>
                  <a:cs typeface="Georgia"/>
                  <a:sym typeface="Georgia"/>
                </a:rPr>
                <a:t>Clearly defined and measurable desired outcomes</a:t>
              </a:r>
              <a:endParaRPr sz="1800" dirty="0">
                <a:latin typeface="Georgia"/>
                <a:ea typeface="Georgia"/>
                <a:cs typeface="Georgia"/>
                <a:sym typeface="Georgia"/>
              </a:endParaRPr>
            </a:p>
          </p:txBody>
        </p:sp>
        <p:sp>
          <p:nvSpPr>
            <p:cNvPr id="816" name="Google Shape;816;p81"/>
            <p:cNvSpPr/>
            <p:nvPr/>
          </p:nvSpPr>
          <p:spPr>
            <a:xfrm>
              <a:off x="2292150" y="4369025"/>
              <a:ext cx="617100" cy="596400"/>
            </a:xfrm>
            <a:prstGeom prst="ellipse">
              <a:avLst/>
            </a:prstGeom>
            <a:solidFill>
              <a:srgbClr val="FFB6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Georgia"/>
                  <a:ea typeface="Georgia"/>
                  <a:cs typeface="Georgia"/>
                  <a:sym typeface="Georgia"/>
                </a:rPr>
                <a:t>3</a:t>
              </a:r>
              <a:endParaRPr sz="1800">
                <a:solidFill>
                  <a:srgbClr val="FFFFFF"/>
                </a:solidFill>
                <a:latin typeface="Georgia"/>
                <a:ea typeface="Georgia"/>
                <a:cs typeface="Georgia"/>
                <a:sym typeface="Georgia"/>
              </a:endParaRPr>
            </a:p>
          </p:txBody>
        </p:sp>
      </p:grpSp>
      <p:grpSp>
        <p:nvGrpSpPr>
          <p:cNvPr id="817" name="Google Shape;817;p81"/>
          <p:cNvGrpSpPr/>
          <p:nvPr/>
        </p:nvGrpSpPr>
        <p:grpSpPr>
          <a:xfrm>
            <a:off x="7834872" y="2075355"/>
            <a:ext cx="3123519" cy="1890825"/>
            <a:chOff x="1374900" y="4369025"/>
            <a:chExt cx="2451600" cy="1366600"/>
          </a:xfrm>
        </p:grpSpPr>
        <p:sp>
          <p:nvSpPr>
            <p:cNvPr id="818" name="Google Shape;818;p81"/>
            <p:cNvSpPr/>
            <p:nvPr/>
          </p:nvSpPr>
          <p:spPr>
            <a:xfrm>
              <a:off x="1374900" y="4658925"/>
              <a:ext cx="2451600" cy="1076700"/>
            </a:xfrm>
            <a:prstGeom prst="roundRect">
              <a:avLst>
                <a:gd name="adj" fmla="val 16667"/>
              </a:avLst>
            </a:prstGeom>
            <a:solidFill>
              <a:srgbClr val="F3F3F3"/>
            </a:solidFill>
            <a:ln w="9525" cap="flat" cmpd="sng">
              <a:solidFill>
                <a:srgbClr val="80021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GB" sz="1800">
                  <a:latin typeface="Georgia"/>
                  <a:ea typeface="Georgia"/>
                  <a:cs typeface="Georgia"/>
                  <a:sym typeface="Georgia"/>
                </a:rPr>
                <a:t>Pricing model with incentives that optimizes the business</a:t>
              </a:r>
              <a:endParaRPr sz="1800">
                <a:latin typeface="Georgia"/>
                <a:ea typeface="Georgia"/>
                <a:cs typeface="Georgia"/>
                <a:sym typeface="Georgia"/>
              </a:endParaRPr>
            </a:p>
          </p:txBody>
        </p:sp>
        <p:sp>
          <p:nvSpPr>
            <p:cNvPr id="819" name="Google Shape;819;p81"/>
            <p:cNvSpPr/>
            <p:nvPr/>
          </p:nvSpPr>
          <p:spPr>
            <a:xfrm>
              <a:off x="2292150" y="4369025"/>
              <a:ext cx="617100" cy="596400"/>
            </a:xfrm>
            <a:prstGeom prst="ellipse">
              <a:avLst/>
            </a:prstGeom>
            <a:solidFill>
              <a:srgbClr val="FFB6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Georgia"/>
                  <a:ea typeface="Georgia"/>
                  <a:cs typeface="Georgia"/>
                  <a:sym typeface="Georgia"/>
                </a:rPr>
                <a:t>4</a:t>
              </a:r>
              <a:endParaRPr sz="1800">
                <a:solidFill>
                  <a:srgbClr val="FFFFFF"/>
                </a:solidFill>
                <a:latin typeface="Georgia"/>
                <a:ea typeface="Georgia"/>
                <a:cs typeface="Georgia"/>
                <a:sym typeface="Georgia"/>
              </a:endParaRPr>
            </a:p>
          </p:txBody>
        </p:sp>
      </p:grpSp>
      <p:grpSp>
        <p:nvGrpSpPr>
          <p:cNvPr id="820" name="Google Shape;820;p81"/>
          <p:cNvGrpSpPr/>
          <p:nvPr/>
        </p:nvGrpSpPr>
        <p:grpSpPr>
          <a:xfrm>
            <a:off x="8173140" y="4152678"/>
            <a:ext cx="3123519" cy="1890825"/>
            <a:chOff x="1374900" y="4369025"/>
            <a:chExt cx="2451600" cy="1366600"/>
          </a:xfrm>
        </p:grpSpPr>
        <p:sp>
          <p:nvSpPr>
            <p:cNvPr id="821" name="Google Shape;821;p81"/>
            <p:cNvSpPr/>
            <p:nvPr/>
          </p:nvSpPr>
          <p:spPr>
            <a:xfrm>
              <a:off x="1374900" y="4658925"/>
              <a:ext cx="2451600" cy="1076700"/>
            </a:xfrm>
            <a:prstGeom prst="roundRect">
              <a:avLst>
                <a:gd name="adj" fmla="val 16667"/>
              </a:avLst>
            </a:prstGeom>
            <a:solidFill>
              <a:srgbClr val="F3F3F3"/>
            </a:solidFill>
            <a:ln w="9525" cap="flat" cmpd="sng">
              <a:solidFill>
                <a:srgbClr val="80021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GB" sz="1800">
                  <a:latin typeface="Georgia"/>
                  <a:ea typeface="Georgia"/>
                  <a:cs typeface="Georgia"/>
                  <a:sym typeface="Georgia"/>
                </a:rPr>
                <a:t>Insight vs. oversight governance structure</a:t>
              </a:r>
              <a:endParaRPr sz="1800">
                <a:latin typeface="Georgia"/>
                <a:ea typeface="Georgia"/>
                <a:cs typeface="Georgia"/>
                <a:sym typeface="Georgia"/>
              </a:endParaRPr>
            </a:p>
          </p:txBody>
        </p:sp>
        <p:sp>
          <p:nvSpPr>
            <p:cNvPr id="822" name="Google Shape;822;p81"/>
            <p:cNvSpPr/>
            <p:nvPr/>
          </p:nvSpPr>
          <p:spPr>
            <a:xfrm>
              <a:off x="2292150" y="4369025"/>
              <a:ext cx="617100" cy="596400"/>
            </a:xfrm>
            <a:prstGeom prst="ellipse">
              <a:avLst/>
            </a:prstGeom>
            <a:solidFill>
              <a:srgbClr val="FFB6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Georgia"/>
                  <a:ea typeface="Georgia"/>
                  <a:cs typeface="Georgia"/>
                  <a:sym typeface="Georgia"/>
                </a:rPr>
                <a:t>5</a:t>
              </a:r>
              <a:endParaRPr sz="1800">
                <a:solidFill>
                  <a:srgbClr val="FFFFFF"/>
                </a:solidFill>
                <a:latin typeface="Georgia"/>
                <a:ea typeface="Georgia"/>
                <a:cs typeface="Georgia"/>
                <a:sym typeface="Georgia"/>
              </a:endParaRPr>
            </a:p>
          </p:txBody>
        </p:sp>
      </p:grpSp>
      <p:sp>
        <p:nvSpPr>
          <p:cNvPr id="823" name="Google Shape;823;p81"/>
          <p:cNvSpPr/>
          <p:nvPr/>
        </p:nvSpPr>
        <p:spPr>
          <a:xfrm>
            <a:off x="5984899" y="3084114"/>
            <a:ext cx="279900" cy="836400"/>
          </a:xfrm>
          <a:prstGeom prst="downArrow">
            <a:avLst>
              <a:gd name="adj1" fmla="val 50000"/>
              <a:gd name="adj2" fmla="val 50000"/>
            </a:avLst>
          </a:prstGeom>
          <a:solidFill>
            <a:srgbClr val="FFFFFF"/>
          </a:solidFill>
          <a:ln w="9525" cap="flat" cmpd="sng">
            <a:solidFill>
              <a:srgbClr val="8002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1"/>
          <p:cNvSpPr/>
          <p:nvPr/>
        </p:nvSpPr>
        <p:spPr>
          <a:xfrm rot="-3273308">
            <a:off x="4820699" y="3565833"/>
            <a:ext cx="279867" cy="836286"/>
          </a:xfrm>
          <a:prstGeom prst="downArrow">
            <a:avLst>
              <a:gd name="adj1" fmla="val 50000"/>
              <a:gd name="adj2" fmla="val 50000"/>
            </a:avLst>
          </a:prstGeom>
          <a:solidFill>
            <a:srgbClr val="FFFFFF"/>
          </a:solidFill>
          <a:ln w="9525" cap="flat" cmpd="sng">
            <a:solidFill>
              <a:srgbClr val="8002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1"/>
          <p:cNvSpPr/>
          <p:nvPr/>
        </p:nvSpPr>
        <p:spPr>
          <a:xfrm rot="-7201598">
            <a:off x="4388555" y="4880484"/>
            <a:ext cx="279975" cy="836316"/>
          </a:xfrm>
          <a:prstGeom prst="downArrow">
            <a:avLst>
              <a:gd name="adj1" fmla="val 50000"/>
              <a:gd name="adj2" fmla="val 50000"/>
            </a:avLst>
          </a:prstGeom>
          <a:solidFill>
            <a:srgbClr val="FFFFFF"/>
          </a:solidFill>
          <a:ln w="9525" cap="flat" cmpd="sng">
            <a:solidFill>
              <a:srgbClr val="8002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1"/>
          <p:cNvSpPr/>
          <p:nvPr/>
        </p:nvSpPr>
        <p:spPr>
          <a:xfrm rot="7201598" flipH="1">
            <a:off x="7448831" y="4845997"/>
            <a:ext cx="279975" cy="836316"/>
          </a:xfrm>
          <a:prstGeom prst="downArrow">
            <a:avLst>
              <a:gd name="adj1" fmla="val 50000"/>
              <a:gd name="adj2" fmla="val 50000"/>
            </a:avLst>
          </a:prstGeom>
          <a:solidFill>
            <a:srgbClr val="FFFFFF"/>
          </a:solidFill>
          <a:ln w="9525" cap="flat" cmpd="sng">
            <a:solidFill>
              <a:srgbClr val="8002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1"/>
          <p:cNvSpPr/>
          <p:nvPr/>
        </p:nvSpPr>
        <p:spPr>
          <a:xfrm rot="3273308" flipH="1">
            <a:off x="7074745" y="3593761"/>
            <a:ext cx="279867" cy="836286"/>
          </a:xfrm>
          <a:prstGeom prst="downArrow">
            <a:avLst>
              <a:gd name="adj1" fmla="val 50000"/>
              <a:gd name="adj2" fmla="val 50000"/>
            </a:avLst>
          </a:prstGeom>
          <a:solidFill>
            <a:srgbClr val="FFFFFF"/>
          </a:solidFill>
          <a:ln w="9525" cap="flat" cmpd="sng">
            <a:solidFill>
              <a:srgbClr val="8002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A44F499-E027-0E40-8850-F31B5E0EB4F0}"/>
              </a:ext>
            </a:extLst>
          </p:cNvPr>
          <p:cNvSpPr/>
          <p:nvPr/>
        </p:nvSpPr>
        <p:spPr>
          <a:xfrm>
            <a:off x="867714" y="1384342"/>
            <a:ext cx="1474436" cy="4326214"/>
          </a:xfrm>
          <a:prstGeom prst="rect">
            <a:avLst/>
          </a:prstGeom>
          <a:solidFill>
            <a:schemeClr val="accent1">
              <a:lumMod val="20000"/>
              <a:lumOff val="80000"/>
            </a:schemeClr>
          </a:solidFill>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A1065686-F8CE-A04B-8B99-F4A68C893E89}"/>
              </a:ext>
            </a:extLst>
          </p:cNvPr>
          <p:cNvSpPr/>
          <p:nvPr/>
        </p:nvSpPr>
        <p:spPr>
          <a:xfrm>
            <a:off x="6620303" y="2354308"/>
            <a:ext cx="3108960" cy="4229247"/>
          </a:xfrm>
          <a:prstGeom prst="rect">
            <a:avLst/>
          </a:prstGeom>
          <a:solidFill>
            <a:schemeClr val="accent1">
              <a:lumMod val="20000"/>
              <a:lumOff val="80000"/>
            </a:schemeClr>
          </a:solidFill>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2" name="Object 81" hidden="1"/>
          <p:cNvGraphicFramePr>
            <a:graphicFrameLocks noChangeAspect="1"/>
          </p:cNvGraphicFramePr>
          <p:nvPr>
            <p:custDataLst>
              <p:tags r:id="rId2"/>
            </p:custDataLst>
            <p:ext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spid="_x0000_s102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2" name="Title 1"/>
          <p:cNvSpPr>
            <a:spLocks noGrp="1"/>
          </p:cNvSpPr>
          <p:nvPr>
            <p:ph type="title"/>
          </p:nvPr>
        </p:nvSpPr>
        <p:spPr>
          <a:xfrm>
            <a:off x="609600" y="387023"/>
            <a:ext cx="10972800" cy="782637"/>
          </a:xfrm>
        </p:spPr>
        <p:txBody>
          <a:bodyPr/>
          <a:lstStyle/>
          <a:p>
            <a:r>
              <a:rPr lang="en-US" dirty="0"/>
              <a:t>A Vested Contract Structure</a:t>
            </a:r>
          </a:p>
        </p:txBody>
      </p:sp>
      <p:cxnSp>
        <p:nvCxnSpPr>
          <p:cNvPr id="85" name="Rak 107">
            <a:extLst>
              <a:ext uri="{FF2B5EF4-FFF2-40B4-BE49-F238E27FC236}">
                <a16:creationId xmlns:a16="http://schemas.microsoft.com/office/drawing/2014/main" id="{ADAEB223-999E-044F-A72A-3739BE31343B}"/>
              </a:ext>
            </a:extLst>
          </p:cNvPr>
          <p:cNvCxnSpPr>
            <a:cxnSpLocks/>
          </p:cNvCxnSpPr>
          <p:nvPr/>
        </p:nvCxnSpPr>
        <p:spPr>
          <a:xfrm flipV="1">
            <a:off x="5907876" y="3355732"/>
            <a:ext cx="0" cy="541561"/>
          </a:xfrm>
          <a:prstGeom prst="line">
            <a:avLst/>
          </a:prstGeom>
        </p:spPr>
        <p:style>
          <a:lnRef idx="1">
            <a:schemeClr val="dk1"/>
          </a:lnRef>
          <a:fillRef idx="0">
            <a:schemeClr val="dk1"/>
          </a:fillRef>
          <a:effectRef idx="0">
            <a:schemeClr val="dk1"/>
          </a:effectRef>
          <a:fontRef idx="minor">
            <a:schemeClr val="tx1"/>
          </a:fontRef>
        </p:style>
      </p:cxnSp>
      <p:cxnSp>
        <p:nvCxnSpPr>
          <p:cNvPr id="87" name="Rak 107">
            <a:extLst>
              <a:ext uri="{FF2B5EF4-FFF2-40B4-BE49-F238E27FC236}">
                <a16:creationId xmlns:a16="http://schemas.microsoft.com/office/drawing/2014/main" id="{BFB7CAB0-B9B3-394E-AB96-10F01E49B339}"/>
              </a:ext>
            </a:extLst>
          </p:cNvPr>
          <p:cNvCxnSpPr>
            <a:cxnSpLocks/>
          </p:cNvCxnSpPr>
          <p:nvPr/>
        </p:nvCxnSpPr>
        <p:spPr>
          <a:xfrm>
            <a:off x="5906531" y="2317364"/>
            <a:ext cx="0" cy="501403"/>
          </a:xfrm>
          <a:prstGeom prst="line">
            <a:avLst/>
          </a:prstGeom>
        </p:spPr>
        <p:style>
          <a:lnRef idx="1">
            <a:schemeClr val="dk1"/>
          </a:lnRef>
          <a:fillRef idx="0">
            <a:schemeClr val="dk1"/>
          </a:fillRef>
          <a:effectRef idx="0">
            <a:schemeClr val="dk1"/>
          </a:effectRef>
          <a:fontRef idx="minor">
            <a:schemeClr val="tx1"/>
          </a:fontRef>
        </p:style>
      </p:cxnSp>
      <p:cxnSp>
        <p:nvCxnSpPr>
          <p:cNvPr id="86" name="Rak 107">
            <a:extLst>
              <a:ext uri="{FF2B5EF4-FFF2-40B4-BE49-F238E27FC236}">
                <a16:creationId xmlns:a16="http://schemas.microsoft.com/office/drawing/2014/main" id="{D6D3180F-7F97-F04A-86AD-728E52731135}"/>
              </a:ext>
            </a:extLst>
          </p:cNvPr>
          <p:cNvCxnSpPr>
            <a:cxnSpLocks/>
            <a:endCxn id="79" idx="0"/>
          </p:cNvCxnSpPr>
          <p:nvPr/>
        </p:nvCxnSpPr>
        <p:spPr>
          <a:xfrm flipH="1">
            <a:off x="4483141" y="2369733"/>
            <a:ext cx="17428" cy="438266"/>
          </a:xfrm>
          <a:prstGeom prst="line">
            <a:avLst/>
          </a:prstGeom>
        </p:spPr>
        <p:style>
          <a:lnRef idx="1">
            <a:schemeClr val="dk1"/>
          </a:lnRef>
          <a:fillRef idx="0">
            <a:schemeClr val="dk1"/>
          </a:fillRef>
          <a:effectRef idx="0">
            <a:schemeClr val="dk1"/>
          </a:effectRef>
          <a:fontRef idx="minor">
            <a:schemeClr val="tx1"/>
          </a:fontRef>
        </p:style>
      </p:cxnSp>
      <p:cxnSp>
        <p:nvCxnSpPr>
          <p:cNvPr id="84" name="Rak 107">
            <a:extLst>
              <a:ext uri="{FF2B5EF4-FFF2-40B4-BE49-F238E27FC236}">
                <a16:creationId xmlns:a16="http://schemas.microsoft.com/office/drawing/2014/main" id="{9D3FB41C-2BAE-B540-B02F-4CCE16A5672D}"/>
              </a:ext>
            </a:extLst>
          </p:cNvPr>
          <p:cNvCxnSpPr>
            <a:cxnSpLocks/>
          </p:cNvCxnSpPr>
          <p:nvPr/>
        </p:nvCxnSpPr>
        <p:spPr>
          <a:xfrm flipV="1">
            <a:off x="4518033" y="3335905"/>
            <a:ext cx="0" cy="541561"/>
          </a:xfrm>
          <a:prstGeom prst="line">
            <a:avLst/>
          </a:prstGeom>
        </p:spPr>
        <p:style>
          <a:lnRef idx="1">
            <a:schemeClr val="dk1"/>
          </a:lnRef>
          <a:fillRef idx="0">
            <a:schemeClr val="dk1"/>
          </a:fillRef>
          <a:effectRef idx="0">
            <a:schemeClr val="dk1"/>
          </a:effectRef>
          <a:fontRef idx="minor">
            <a:schemeClr val="tx1"/>
          </a:fontRef>
        </p:style>
      </p:cxnSp>
      <p:cxnSp>
        <p:nvCxnSpPr>
          <p:cNvPr id="72" name="Rak 107">
            <a:extLst>
              <a:ext uri="{FF2B5EF4-FFF2-40B4-BE49-F238E27FC236}">
                <a16:creationId xmlns:a16="http://schemas.microsoft.com/office/drawing/2014/main" id="{74B31712-DFD4-964B-A04D-0D14591D7C28}"/>
              </a:ext>
            </a:extLst>
          </p:cNvPr>
          <p:cNvCxnSpPr>
            <a:cxnSpLocks/>
          </p:cNvCxnSpPr>
          <p:nvPr/>
        </p:nvCxnSpPr>
        <p:spPr>
          <a:xfrm flipH="1">
            <a:off x="5106602" y="1802227"/>
            <a:ext cx="250016" cy="0"/>
          </a:xfrm>
          <a:prstGeom prst="line">
            <a:avLst/>
          </a:prstGeom>
        </p:spPr>
        <p:style>
          <a:lnRef idx="1">
            <a:schemeClr val="dk1"/>
          </a:lnRef>
          <a:fillRef idx="0">
            <a:schemeClr val="dk1"/>
          </a:fillRef>
          <a:effectRef idx="0">
            <a:schemeClr val="dk1"/>
          </a:effectRef>
          <a:fontRef idx="minor">
            <a:schemeClr val="tx1"/>
          </a:fontRef>
        </p:style>
      </p:cxnSp>
      <p:sp>
        <p:nvSpPr>
          <p:cNvPr id="83" name="Rektangel med rundade hörn 46"/>
          <p:cNvSpPr/>
          <p:nvPr/>
        </p:nvSpPr>
        <p:spPr>
          <a:xfrm>
            <a:off x="8327765" y="3897294"/>
            <a:ext cx="1273568" cy="776732"/>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7" name="Rak 107"/>
          <p:cNvCxnSpPr>
            <a:cxnSpLocks/>
          </p:cNvCxnSpPr>
          <p:nvPr/>
        </p:nvCxnSpPr>
        <p:spPr>
          <a:xfrm flipH="1">
            <a:off x="1637438" y="2317364"/>
            <a:ext cx="12112" cy="461766"/>
          </a:xfrm>
          <a:prstGeom prst="line">
            <a:avLst/>
          </a:prstGeom>
        </p:spPr>
        <p:style>
          <a:lnRef idx="1">
            <a:schemeClr val="dk1"/>
          </a:lnRef>
          <a:fillRef idx="0">
            <a:schemeClr val="dk1"/>
          </a:fillRef>
          <a:effectRef idx="0">
            <a:schemeClr val="dk1"/>
          </a:effectRef>
          <a:fontRef idx="minor">
            <a:schemeClr val="tx1"/>
          </a:fontRef>
        </p:style>
      </p:cxnSp>
      <p:cxnSp>
        <p:nvCxnSpPr>
          <p:cNvPr id="8" name="Rak 108"/>
          <p:cNvCxnSpPr/>
          <p:nvPr/>
        </p:nvCxnSpPr>
        <p:spPr>
          <a:xfrm>
            <a:off x="3045256" y="2317364"/>
            <a:ext cx="0" cy="1560103"/>
          </a:xfrm>
          <a:prstGeom prst="line">
            <a:avLst/>
          </a:prstGeom>
        </p:spPr>
        <p:style>
          <a:lnRef idx="1">
            <a:schemeClr val="dk1"/>
          </a:lnRef>
          <a:fillRef idx="0">
            <a:schemeClr val="dk1"/>
          </a:fillRef>
          <a:effectRef idx="0">
            <a:schemeClr val="dk1"/>
          </a:effectRef>
          <a:fontRef idx="minor">
            <a:schemeClr val="tx1"/>
          </a:fontRef>
        </p:style>
      </p:cxnSp>
      <p:sp>
        <p:nvSpPr>
          <p:cNvPr id="11" name="Rektangel med rundade hörn 5"/>
          <p:cNvSpPr/>
          <p:nvPr/>
        </p:nvSpPr>
        <p:spPr>
          <a:xfrm>
            <a:off x="1175166" y="2430614"/>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1 </a:t>
            </a:r>
          </a:p>
        </p:txBody>
      </p:sp>
      <p:sp>
        <p:nvSpPr>
          <p:cNvPr id="12" name="Rektangel med rundade hörn 8"/>
          <p:cNvSpPr/>
          <p:nvPr/>
        </p:nvSpPr>
        <p:spPr>
          <a:xfrm>
            <a:off x="2576278" y="2430614"/>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2</a:t>
            </a:r>
          </a:p>
        </p:txBody>
      </p:sp>
      <p:sp>
        <p:nvSpPr>
          <p:cNvPr id="13" name="Rektangel med rundade hörn 10"/>
          <p:cNvSpPr/>
          <p:nvPr/>
        </p:nvSpPr>
        <p:spPr>
          <a:xfrm>
            <a:off x="3977389" y="2430614"/>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3 </a:t>
            </a:r>
          </a:p>
        </p:txBody>
      </p:sp>
      <p:sp>
        <p:nvSpPr>
          <p:cNvPr id="14" name="Rektangel med rundade hörn 19"/>
          <p:cNvSpPr/>
          <p:nvPr/>
        </p:nvSpPr>
        <p:spPr>
          <a:xfrm>
            <a:off x="5378500" y="2430614"/>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4 </a:t>
            </a:r>
          </a:p>
        </p:txBody>
      </p:sp>
      <p:sp>
        <p:nvSpPr>
          <p:cNvPr id="16" name="Rektangel med rundade hörn 29"/>
          <p:cNvSpPr/>
          <p:nvPr/>
        </p:nvSpPr>
        <p:spPr>
          <a:xfrm>
            <a:off x="3484946" y="1406421"/>
            <a:ext cx="1679064" cy="775946"/>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20"/>
              </a:lnSpc>
            </a:pPr>
            <a:r>
              <a:rPr lang="en-US" sz="1600" b="1" dirty="0"/>
              <a:t>Master Services Agreement </a:t>
            </a:r>
          </a:p>
        </p:txBody>
      </p:sp>
      <p:cxnSp>
        <p:nvCxnSpPr>
          <p:cNvPr id="29" name="Rak 82"/>
          <p:cNvCxnSpPr>
            <a:cxnSpLocks/>
          </p:cNvCxnSpPr>
          <p:nvPr/>
        </p:nvCxnSpPr>
        <p:spPr>
          <a:xfrm>
            <a:off x="1649554" y="2303660"/>
            <a:ext cx="7288375"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 name="Rak 110"/>
          <p:cNvCxnSpPr/>
          <p:nvPr/>
        </p:nvCxnSpPr>
        <p:spPr>
          <a:xfrm>
            <a:off x="7467582" y="2317364"/>
            <a:ext cx="0" cy="1560103"/>
          </a:xfrm>
          <a:prstGeom prst="line">
            <a:avLst/>
          </a:prstGeom>
        </p:spPr>
        <p:style>
          <a:lnRef idx="1">
            <a:schemeClr val="dk1"/>
          </a:lnRef>
          <a:fillRef idx="0">
            <a:schemeClr val="dk1"/>
          </a:fillRef>
          <a:effectRef idx="0">
            <a:schemeClr val="dk1"/>
          </a:effectRef>
          <a:fontRef idx="minor">
            <a:schemeClr val="tx1"/>
          </a:fontRef>
        </p:style>
      </p:cxnSp>
      <p:cxnSp>
        <p:nvCxnSpPr>
          <p:cNvPr id="34" name="Rak 111"/>
          <p:cNvCxnSpPr/>
          <p:nvPr/>
        </p:nvCxnSpPr>
        <p:spPr>
          <a:xfrm>
            <a:off x="8937929" y="2303660"/>
            <a:ext cx="0" cy="1560103"/>
          </a:xfrm>
          <a:prstGeom prst="line">
            <a:avLst/>
          </a:prstGeom>
        </p:spPr>
        <p:style>
          <a:lnRef idx="1">
            <a:schemeClr val="dk1"/>
          </a:lnRef>
          <a:fillRef idx="0">
            <a:schemeClr val="dk1"/>
          </a:fillRef>
          <a:effectRef idx="0">
            <a:schemeClr val="dk1"/>
          </a:effectRef>
          <a:fontRef idx="minor">
            <a:schemeClr val="tx1"/>
          </a:fontRef>
        </p:style>
      </p:cxnSp>
      <p:cxnSp>
        <p:nvCxnSpPr>
          <p:cNvPr id="5" name="Rak 105"/>
          <p:cNvCxnSpPr/>
          <p:nvPr/>
        </p:nvCxnSpPr>
        <p:spPr>
          <a:xfrm>
            <a:off x="7467582" y="5537434"/>
            <a:ext cx="0" cy="246331"/>
          </a:xfrm>
          <a:prstGeom prst="line">
            <a:avLst/>
          </a:prstGeom>
        </p:spPr>
        <p:style>
          <a:lnRef idx="1">
            <a:schemeClr val="dk1"/>
          </a:lnRef>
          <a:fillRef idx="0">
            <a:schemeClr val="dk1"/>
          </a:fillRef>
          <a:effectRef idx="0">
            <a:schemeClr val="dk1"/>
          </a:effectRef>
          <a:fontRef idx="minor">
            <a:schemeClr val="tx1"/>
          </a:fontRef>
        </p:style>
      </p:cxnSp>
      <p:sp>
        <p:nvSpPr>
          <p:cNvPr id="15" name="Rektangel med rundade hörn 23"/>
          <p:cNvSpPr/>
          <p:nvPr/>
        </p:nvSpPr>
        <p:spPr>
          <a:xfrm>
            <a:off x="1024475" y="3767947"/>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Sourcing Business Model</a:t>
            </a:r>
          </a:p>
        </p:txBody>
      </p:sp>
      <p:sp>
        <p:nvSpPr>
          <p:cNvPr id="17" name="Rektangel med rundade hörn 30"/>
          <p:cNvSpPr/>
          <p:nvPr/>
        </p:nvSpPr>
        <p:spPr>
          <a:xfrm>
            <a:off x="2423214" y="3767947"/>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Scope and Workload Allocation</a:t>
            </a:r>
            <a:endParaRPr lang="en-US" sz="2400" dirty="0"/>
          </a:p>
        </p:txBody>
      </p:sp>
      <p:sp>
        <p:nvSpPr>
          <p:cNvPr id="18" name="Rektangel med rundade hörn 31"/>
          <p:cNvSpPr/>
          <p:nvPr/>
        </p:nvSpPr>
        <p:spPr>
          <a:xfrm>
            <a:off x="3821954" y="3767947"/>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Outcomes, Objectives and Measures</a:t>
            </a:r>
          </a:p>
        </p:txBody>
      </p:sp>
      <p:sp>
        <p:nvSpPr>
          <p:cNvPr id="19" name="Rektangel med rundade hörn 32"/>
          <p:cNvSpPr/>
          <p:nvPr/>
        </p:nvSpPr>
        <p:spPr>
          <a:xfrm>
            <a:off x="5220690" y="3767947"/>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Pricing Model</a:t>
            </a:r>
          </a:p>
        </p:txBody>
      </p:sp>
      <p:sp>
        <p:nvSpPr>
          <p:cNvPr id="21" name="Rektangel med rundade hörn 35"/>
          <p:cNvSpPr/>
          <p:nvPr/>
        </p:nvSpPr>
        <p:spPr>
          <a:xfrm>
            <a:off x="1024475" y="47760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Joint Vision &amp; Guiding Principles</a:t>
            </a:r>
          </a:p>
        </p:txBody>
      </p:sp>
      <p:sp>
        <p:nvSpPr>
          <p:cNvPr id="23" name="Rektangel med rundade hörn 37"/>
          <p:cNvSpPr/>
          <p:nvPr/>
        </p:nvSpPr>
        <p:spPr>
          <a:xfrm>
            <a:off x="3821954" y="47760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Measurement </a:t>
            </a:r>
          </a:p>
          <a:p>
            <a:pPr algn="ctr"/>
            <a:r>
              <a:rPr lang="en-US" sz="1200" dirty="0"/>
              <a:t>Processes</a:t>
            </a:r>
          </a:p>
        </p:txBody>
      </p:sp>
      <p:sp>
        <p:nvSpPr>
          <p:cNvPr id="24" name="Rektangel med rundade hörn 39"/>
          <p:cNvSpPr/>
          <p:nvPr/>
        </p:nvSpPr>
        <p:spPr>
          <a:xfrm>
            <a:off x="6830798" y="3767947"/>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Relationship Management</a:t>
            </a:r>
          </a:p>
        </p:txBody>
      </p:sp>
      <p:sp>
        <p:nvSpPr>
          <p:cNvPr id="25" name="Rektangel med rundade hörn 42"/>
          <p:cNvSpPr/>
          <p:nvPr/>
        </p:nvSpPr>
        <p:spPr>
          <a:xfrm>
            <a:off x="6796190" y="4776006"/>
            <a:ext cx="1342785"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Transformation Management</a:t>
            </a:r>
          </a:p>
        </p:txBody>
      </p:sp>
      <p:sp>
        <p:nvSpPr>
          <p:cNvPr id="26" name="Rektangel med rundade hörn 44"/>
          <p:cNvSpPr/>
          <p:nvPr/>
        </p:nvSpPr>
        <p:spPr>
          <a:xfrm>
            <a:off x="6830798" y="5769879"/>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Exit Management</a:t>
            </a:r>
          </a:p>
        </p:txBody>
      </p:sp>
      <p:sp>
        <p:nvSpPr>
          <p:cNvPr id="27" name="Rektangel med rundade hörn 46"/>
          <p:cNvSpPr/>
          <p:nvPr/>
        </p:nvSpPr>
        <p:spPr>
          <a:xfrm>
            <a:off x="8274175" y="3832619"/>
            <a:ext cx="1273568" cy="776732"/>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30" name="Rak 98"/>
          <p:cNvCxnSpPr/>
          <p:nvPr/>
        </p:nvCxnSpPr>
        <p:spPr>
          <a:xfrm>
            <a:off x="4539778" y="4554423"/>
            <a:ext cx="0" cy="211837"/>
          </a:xfrm>
          <a:prstGeom prst="line">
            <a:avLst/>
          </a:prstGeom>
        </p:spPr>
        <p:style>
          <a:lnRef idx="1">
            <a:schemeClr val="dk1"/>
          </a:lnRef>
          <a:fillRef idx="0">
            <a:schemeClr val="dk1"/>
          </a:fillRef>
          <a:effectRef idx="0">
            <a:schemeClr val="dk1"/>
          </a:effectRef>
          <a:fontRef idx="minor">
            <a:schemeClr val="tx1"/>
          </a:fontRef>
        </p:style>
      </p:cxnSp>
      <p:cxnSp>
        <p:nvCxnSpPr>
          <p:cNvPr id="32" name="Rak 103"/>
          <p:cNvCxnSpPr/>
          <p:nvPr/>
        </p:nvCxnSpPr>
        <p:spPr>
          <a:xfrm>
            <a:off x="7467582" y="4548868"/>
            <a:ext cx="0" cy="211837"/>
          </a:xfrm>
          <a:prstGeom prst="line">
            <a:avLst/>
          </a:prstGeom>
        </p:spPr>
        <p:style>
          <a:lnRef idx="1">
            <a:schemeClr val="dk1"/>
          </a:lnRef>
          <a:fillRef idx="0">
            <a:schemeClr val="dk1"/>
          </a:fillRef>
          <a:effectRef idx="0">
            <a:schemeClr val="dk1"/>
          </a:effectRef>
          <a:fontRef idx="minor">
            <a:schemeClr val="tx1"/>
          </a:fontRef>
        </p:style>
      </p:cxnSp>
      <p:cxnSp>
        <p:nvCxnSpPr>
          <p:cNvPr id="35" name="Rak 119"/>
          <p:cNvCxnSpPr/>
          <p:nvPr/>
        </p:nvCxnSpPr>
        <p:spPr>
          <a:xfrm>
            <a:off x="1649550" y="4554423"/>
            <a:ext cx="0" cy="211837"/>
          </a:xfrm>
          <a:prstGeom prst="line">
            <a:avLst/>
          </a:prstGeom>
        </p:spPr>
        <p:style>
          <a:lnRef idx="1">
            <a:schemeClr val="dk1"/>
          </a:lnRef>
          <a:fillRef idx="0">
            <a:schemeClr val="dk1"/>
          </a:fillRef>
          <a:effectRef idx="0">
            <a:schemeClr val="dk1"/>
          </a:effectRef>
          <a:fontRef idx="minor">
            <a:schemeClr val="tx1"/>
          </a:fontRef>
        </p:style>
      </p:cxnSp>
      <p:sp>
        <p:nvSpPr>
          <p:cNvPr id="37" name="textruta 57"/>
          <p:cNvSpPr txBox="1"/>
          <p:nvPr/>
        </p:nvSpPr>
        <p:spPr>
          <a:xfrm>
            <a:off x="851922" y="3472747"/>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1</a:t>
            </a:r>
          </a:p>
        </p:txBody>
      </p:sp>
      <p:sp>
        <p:nvSpPr>
          <p:cNvPr id="38" name="textruta 58"/>
          <p:cNvSpPr txBox="1"/>
          <p:nvPr/>
        </p:nvSpPr>
        <p:spPr>
          <a:xfrm>
            <a:off x="851922" y="4512543"/>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2</a:t>
            </a:r>
          </a:p>
        </p:txBody>
      </p:sp>
      <p:sp>
        <p:nvSpPr>
          <p:cNvPr id="39" name="textruta 59"/>
          <p:cNvSpPr txBox="1"/>
          <p:nvPr/>
        </p:nvSpPr>
        <p:spPr>
          <a:xfrm>
            <a:off x="2240626" y="3472747"/>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3</a:t>
            </a:r>
          </a:p>
        </p:txBody>
      </p:sp>
      <p:sp>
        <p:nvSpPr>
          <p:cNvPr id="40" name="textruta 60"/>
          <p:cNvSpPr txBox="1"/>
          <p:nvPr/>
        </p:nvSpPr>
        <p:spPr>
          <a:xfrm>
            <a:off x="3692374" y="3472747"/>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4</a:t>
            </a:r>
          </a:p>
        </p:txBody>
      </p:sp>
      <p:sp>
        <p:nvSpPr>
          <p:cNvPr id="41" name="textruta 61"/>
          <p:cNvSpPr txBox="1"/>
          <p:nvPr/>
        </p:nvSpPr>
        <p:spPr>
          <a:xfrm>
            <a:off x="3692374" y="4519041"/>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5</a:t>
            </a:r>
          </a:p>
        </p:txBody>
      </p:sp>
      <p:sp>
        <p:nvSpPr>
          <p:cNvPr id="42" name="textruta 62"/>
          <p:cNvSpPr txBox="1"/>
          <p:nvPr/>
        </p:nvSpPr>
        <p:spPr>
          <a:xfrm>
            <a:off x="5066862" y="3472747"/>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6</a:t>
            </a:r>
          </a:p>
        </p:txBody>
      </p:sp>
      <p:sp>
        <p:nvSpPr>
          <p:cNvPr id="43" name="textruta 63"/>
          <p:cNvSpPr txBox="1"/>
          <p:nvPr/>
        </p:nvSpPr>
        <p:spPr>
          <a:xfrm>
            <a:off x="6638777" y="3472747"/>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7</a:t>
            </a:r>
          </a:p>
        </p:txBody>
      </p:sp>
      <p:sp>
        <p:nvSpPr>
          <p:cNvPr id="44" name="textruta 64"/>
          <p:cNvSpPr txBox="1"/>
          <p:nvPr/>
        </p:nvSpPr>
        <p:spPr>
          <a:xfrm>
            <a:off x="6638777" y="4512543"/>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8</a:t>
            </a:r>
          </a:p>
        </p:txBody>
      </p:sp>
      <p:sp>
        <p:nvSpPr>
          <p:cNvPr id="45" name="textruta 65"/>
          <p:cNvSpPr txBox="1"/>
          <p:nvPr/>
        </p:nvSpPr>
        <p:spPr>
          <a:xfrm>
            <a:off x="6638777" y="5500181"/>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9</a:t>
            </a:r>
          </a:p>
        </p:txBody>
      </p:sp>
      <p:sp>
        <p:nvSpPr>
          <p:cNvPr id="46" name="textruta 66"/>
          <p:cNvSpPr txBox="1"/>
          <p:nvPr/>
        </p:nvSpPr>
        <p:spPr>
          <a:xfrm>
            <a:off x="8021508" y="3472747"/>
            <a:ext cx="941256"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10</a:t>
            </a:r>
          </a:p>
        </p:txBody>
      </p:sp>
      <p:sp>
        <p:nvSpPr>
          <p:cNvPr id="47" name="Rektangel med rundade hörn 21"/>
          <p:cNvSpPr/>
          <p:nvPr/>
        </p:nvSpPr>
        <p:spPr>
          <a:xfrm>
            <a:off x="7189353" y="2430614"/>
            <a:ext cx="1944195"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Rule 5</a:t>
            </a:r>
          </a:p>
        </p:txBody>
      </p:sp>
      <p:sp>
        <p:nvSpPr>
          <p:cNvPr id="77" name="Rectangle 76"/>
          <p:cNvSpPr/>
          <p:nvPr/>
        </p:nvSpPr>
        <p:spPr>
          <a:xfrm>
            <a:off x="1032991" y="2807999"/>
            <a:ext cx="1234385" cy="456296"/>
          </a:xfrm>
          <a:prstGeom prst="rect">
            <a:avLst/>
          </a:prstGeom>
          <a:noFill/>
        </p:spPr>
        <p:txBody>
          <a:bodyPr wrap="square" lIns="0" tIns="0" rIns="0" bIns="0" anchor="ctr">
            <a:noAutofit/>
          </a:bodyPr>
          <a:lstStyle/>
          <a:p>
            <a:pPr algn="ctr" defTabSz="641552">
              <a:lnSpc>
                <a:spcPts val="1340"/>
              </a:lnSpc>
            </a:pPr>
            <a:r>
              <a:rPr lang="en-US" sz="1200" b="1" dirty="0"/>
              <a:t>Outcome-Based Business Model</a:t>
            </a:r>
          </a:p>
        </p:txBody>
      </p:sp>
      <p:sp>
        <p:nvSpPr>
          <p:cNvPr id="78" name="Rectangle 77"/>
          <p:cNvSpPr/>
          <p:nvPr/>
        </p:nvSpPr>
        <p:spPr>
          <a:xfrm>
            <a:off x="2384075" y="2807999"/>
            <a:ext cx="1407552" cy="456296"/>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Focus On The </a:t>
            </a:r>
          </a:p>
          <a:p>
            <a:pPr algn="ctr" defTabSz="641552">
              <a:lnSpc>
                <a:spcPts val="1340"/>
              </a:lnSpc>
            </a:pPr>
            <a:r>
              <a:rPr lang="en-US" sz="1200" b="1" dirty="0"/>
              <a:t>What, Not The How</a:t>
            </a:r>
          </a:p>
        </p:txBody>
      </p:sp>
      <p:sp>
        <p:nvSpPr>
          <p:cNvPr id="79" name="Rectangle 78"/>
          <p:cNvSpPr/>
          <p:nvPr/>
        </p:nvSpPr>
        <p:spPr>
          <a:xfrm>
            <a:off x="3892116" y="2807999"/>
            <a:ext cx="1182049" cy="626247"/>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Clearly Defined And Measurable Outcomes</a:t>
            </a:r>
          </a:p>
        </p:txBody>
      </p:sp>
      <p:sp>
        <p:nvSpPr>
          <p:cNvPr id="80" name="Rectangle 79"/>
          <p:cNvSpPr/>
          <p:nvPr/>
        </p:nvSpPr>
        <p:spPr>
          <a:xfrm>
            <a:off x="5145831" y="2807999"/>
            <a:ext cx="1438522" cy="626247"/>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Pricing Model With Incentives That Optimize The Business</a:t>
            </a:r>
          </a:p>
        </p:txBody>
      </p:sp>
      <p:sp>
        <p:nvSpPr>
          <p:cNvPr id="81" name="Rectangle 80"/>
          <p:cNvSpPr/>
          <p:nvPr/>
        </p:nvSpPr>
        <p:spPr>
          <a:xfrm>
            <a:off x="7309708" y="2807999"/>
            <a:ext cx="1716512" cy="456296"/>
          </a:xfrm>
          <a:prstGeom prst="rect">
            <a:avLst/>
          </a:prstGeom>
          <a:solidFill>
            <a:schemeClr val="accent1">
              <a:lumMod val="20000"/>
              <a:lumOff val="80000"/>
            </a:schemeClr>
          </a:solidFill>
        </p:spPr>
        <p:txBody>
          <a:bodyPr wrap="square" lIns="0" tIns="0" rIns="0" bIns="0" anchor="ctr">
            <a:noAutofit/>
          </a:bodyPr>
          <a:lstStyle/>
          <a:p>
            <a:pPr algn="ctr" defTabSz="641552">
              <a:lnSpc>
                <a:spcPts val="1340"/>
              </a:lnSpc>
            </a:pPr>
            <a:r>
              <a:rPr lang="en-US" sz="1200" b="1" dirty="0"/>
              <a:t>Insight Vs. Oversight Governance Structure</a:t>
            </a:r>
          </a:p>
        </p:txBody>
      </p:sp>
      <p:sp>
        <p:nvSpPr>
          <p:cNvPr id="28" name="Rektangel med rundade hörn 47"/>
          <p:cNvSpPr/>
          <p:nvPr/>
        </p:nvSpPr>
        <p:spPr>
          <a:xfrm>
            <a:off x="8220586" y="3767947"/>
            <a:ext cx="1273568" cy="776732"/>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lnSpc>
                <a:spcPts val="1240"/>
              </a:lnSpc>
            </a:pPr>
            <a:r>
              <a:rPr lang="en-US" sz="1200" dirty="0"/>
              <a:t>Special Concerns and External Requirements</a:t>
            </a:r>
          </a:p>
        </p:txBody>
      </p:sp>
      <p:sp>
        <p:nvSpPr>
          <p:cNvPr id="57" name="TextBox 56">
            <a:extLst>
              <a:ext uri="{FF2B5EF4-FFF2-40B4-BE49-F238E27FC236}">
                <a16:creationId xmlns:a16="http://schemas.microsoft.com/office/drawing/2014/main" id="{EB789E4A-6BAB-BF4E-ACA4-4E77210C5B08}"/>
              </a:ext>
            </a:extLst>
          </p:cNvPr>
          <p:cNvSpPr txBox="1"/>
          <p:nvPr/>
        </p:nvSpPr>
        <p:spPr>
          <a:xfrm>
            <a:off x="2729685" y="5997728"/>
            <a:ext cx="1823266" cy="351313"/>
          </a:xfrm>
          <a:prstGeom prst="rect">
            <a:avLst/>
          </a:prstGeom>
          <a:noFill/>
        </p:spPr>
        <p:txBody>
          <a:bodyPr wrap="square" rtlCol="0">
            <a:spAutoFit/>
          </a:bodyPr>
          <a:lstStyle/>
          <a:p>
            <a:r>
              <a:rPr lang="en-US" sz="1400" dirty="0">
                <a:latin typeface="+mj-lt"/>
                <a:cs typeface="Times New Roman" pitchFamily="18" charset="0"/>
              </a:rPr>
              <a:t>Service Provider Owned</a:t>
            </a:r>
          </a:p>
        </p:txBody>
      </p:sp>
      <p:sp>
        <p:nvSpPr>
          <p:cNvPr id="58" name="Flowchart: Alternate Process 89">
            <a:extLst>
              <a:ext uri="{FF2B5EF4-FFF2-40B4-BE49-F238E27FC236}">
                <a16:creationId xmlns:a16="http://schemas.microsoft.com/office/drawing/2014/main" id="{F05D4AE7-C54E-984E-A140-C0FD3D6C0BCD}"/>
              </a:ext>
            </a:extLst>
          </p:cNvPr>
          <p:cNvSpPr/>
          <p:nvPr/>
        </p:nvSpPr>
        <p:spPr>
          <a:xfrm>
            <a:off x="2470080" y="6086405"/>
            <a:ext cx="216082" cy="173958"/>
          </a:xfrm>
          <a:prstGeom prst="flowChartAlternateProcess">
            <a:avLst/>
          </a:prstGeom>
          <a:solidFill>
            <a:srgbClr val="5C5C5C"/>
          </a:solidFill>
          <a:ln>
            <a:solidFill>
              <a:srgbClr val="5C5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ysClr val="windowText" lastClr="000000"/>
              </a:solidFill>
              <a:latin typeface="+mj-lt"/>
              <a:cs typeface="Times New Roman" pitchFamily="18" charset="0"/>
            </a:endParaRPr>
          </a:p>
        </p:txBody>
      </p:sp>
      <p:sp>
        <p:nvSpPr>
          <p:cNvPr id="61" name="Rektangel med rundade hörn 30">
            <a:extLst>
              <a:ext uri="{FF2B5EF4-FFF2-40B4-BE49-F238E27FC236}">
                <a16:creationId xmlns:a16="http://schemas.microsoft.com/office/drawing/2014/main" id="{2B005C34-1325-104E-ADA1-5D37B080BBAC}"/>
              </a:ext>
            </a:extLst>
          </p:cNvPr>
          <p:cNvSpPr/>
          <p:nvPr/>
        </p:nvSpPr>
        <p:spPr>
          <a:xfrm>
            <a:off x="2423214" y="4760704"/>
            <a:ext cx="1273568" cy="7767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Performance Work </a:t>
            </a:r>
          </a:p>
          <a:p>
            <a:pPr algn="ctr"/>
            <a:r>
              <a:rPr lang="en-US" sz="1200" dirty="0"/>
              <a:t>Statement</a:t>
            </a:r>
            <a:endParaRPr lang="en-US" sz="2400" dirty="0"/>
          </a:p>
        </p:txBody>
      </p:sp>
      <p:cxnSp>
        <p:nvCxnSpPr>
          <p:cNvPr id="63" name="Rak 107">
            <a:extLst>
              <a:ext uri="{FF2B5EF4-FFF2-40B4-BE49-F238E27FC236}">
                <a16:creationId xmlns:a16="http://schemas.microsoft.com/office/drawing/2014/main" id="{8029C0CD-88D9-9047-8F0C-1DFE7259703D}"/>
              </a:ext>
            </a:extLst>
          </p:cNvPr>
          <p:cNvCxnSpPr>
            <a:cxnSpLocks/>
          </p:cNvCxnSpPr>
          <p:nvPr/>
        </p:nvCxnSpPr>
        <p:spPr>
          <a:xfrm flipV="1">
            <a:off x="1650317" y="3226385"/>
            <a:ext cx="0" cy="541561"/>
          </a:xfrm>
          <a:prstGeom prst="line">
            <a:avLst/>
          </a:prstGeom>
        </p:spPr>
        <p:style>
          <a:lnRef idx="1">
            <a:schemeClr val="dk1"/>
          </a:lnRef>
          <a:fillRef idx="0">
            <a:schemeClr val="dk1"/>
          </a:fillRef>
          <a:effectRef idx="0">
            <a:schemeClr val="dk1"/>
          </a:effectRef>
          <a:fontRef idx="minor">
            <a:schemeClr val="tx1"/>
          </a:fontRef>
        </p:style>
      </p:cxnSp>
      <p:sp>
        <p:nvSpPr>
          <p:cNvPr id="67" name="Rektangel med rundade hörn 29">
            <a:extLst>
              <a:ext uri="{FF2B5EF4-FFF2-40B4-BE49-F238E27FC236}">
                <a16:creationId xmlns:a16="http://schemas.microsoft.com/office/drawing/2014/main" id="{993E8A0F-360E-DA4B-9EC3-6FD0AC807FBD}"/>
              </a:ext>
            </a:extLst>
          </p:cNvPr>
          <p:cNvSpPr/>
          <p:nvPr/>
        </p:nvSpPr>
        <p:spPr>
          <a:xfrm>
            <a:off x="5300387" y="1408096"/>
            <a:ext cx="3434345" cy="775946"/>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endParaRPr lang="en-US" sz="900" b="1" dirty="0">
              <a:solidFill>
                <a:schemeClr val="bg1"/>
              </a:solidFill>
            </a:endParaRPr>
          </a:p>
        </p:txBody>
      </p:sp>
      <p:sp>
        <p:nvSpPr>
          <p:cNvPr id="53" name="Rectangle 52">
            <a:extLst>
              <a:ext uri="{FF2B5EF4-FFF2-40B4-BE49-F238E27FC236}">
                <a16:creationId xmlns:a16="http://schemas.microsoft.com/office/drawing/2014/main" id="{DAF5C2B0-8CE9-0F42-93E4-F812979ACC37}"/>
              </a:ext>
            </a:extLst>
          </p:cNvPr>
          <p:cNvSpPr/>
          <p:nvPr/>
        </p:nvSpPr>
        <p:spPr>
          <a:xfrm>
            <a:off x="5383202" y="1399775"/>
            <a:ext cx="1659682" cy="808019"/>
          </a:xfrm>
          <a:prstGeom prst="rect">
            <a:avLst/>
          </a:prstGeom>
        </p:spPr>
        <p:txBody>
          <a:bodyPr wrap="square">
            <a:spAutoFit/>
          </a:bodyPr>
          <a:lstStyle/>
          <a:p>
            <a:pPr marL="114300" indent="-114300">
              <a:buFont typeface="Arial" panose="020B0604020202020204" pitchFamily="34" charset="0"/>
              <a:buChar char="•"/>
            </a:pPr>
            <a:r>
              <a:rPr lang="en-US" sz="800" b="1" dirty="0">
                <a:solidFill>
                  <a:schemeClr val="bg1"/>
                </a:solidFill>
              </a:rPr>
              <a:t>Recitals </a:t>
            </a:r>
          </a:p>
          <a:p>
            <a:pPr marL="114300" indent="-114300">
              <a:buFont typeface="Arial" panose="020B0604020202020204" pitchFamily="34" charset="0"/>
              <a:buChar char="•"/>
            </a:pPr>
            <a:r>
              <a:rPr lang="en-US" sz="800" b="1" dirty="0">
                <a:solidFill>
                  <a:schemeClr val="bg1"/>
                </a:solidFill>
              </a:rPr>
              <a:t>Definitions</a:t>
            </a:r>
          </a:p>
          <a:p>
            <a:pPr marL="114300" indent="-114300">
              <a:buFont typeface="Arial" panose="020B0604020202020204" pitchFamily="34" charset="0"/>
              <a:buChar char="•"/>
            </a:pPr>
            <a:r>
              <a:rPr lang="en-US" sz="800" b="1" dirty="0">
                <a:solidFill>
                  <a:schemeClr val="bg1"/>
                </a:solidFill>
              </a:rPr>
              <a:t>Incorporation of Schedules</a:t>
            </a:r>
          </a:p>
          <a:p>
            <a:pPr marL="114300" indent="-114300">
              <a:buFont typeface="Arial" panose="020B0604020202020204" pitchFamily="34" charset="0"/>
              <a:buChar char="•"/>
            </a:pPr>
            <a:r>
              <a:rPr lang="en-US" sz="800" b="1" dirty="0">
                <a:solidFill>
                  <a:schemeClr val="bg1"/>
                </a:solidFill>
              </a:rPr>
              <a:t>Term/Termination</a:t>
            </a:r>
          </a:p>
          <a:p>
            <a:pPr marL="114300" indent="-114300">
              <a:buFont typeface="Arial" panose="020B0604020202020204" pitchFamily="34" charset="0"/>
              <a:buChar char="•"/>
            </a:pPr>
            <a:r>
              <a:rPr lang="en-US" sz="800" b="1" dirty="0">
                <a:solidFill>
                  <a:schemeClr val="bg1"/>
                </a:solidFill>
              </a:rPr>
              <a:t>Limitations of Liability</a:t>
            </a:r>
          </a:p>
        </p:txBody>
      </p:sp>
      <p:sp>
        <p:nvSpPr>
          <p:cNvPr id="69" name="Rectangle 68">
            <a:extLst>
              <a:ext uri="{FF2B5EF4-FFF2-40B4-BE49-F238E27FC236}">
                <a16:creationId xmlns:a16="http://schemas.microsoft.com/office/drawing/2014/main" id="{B4AA31E0-8C4A-9945-9461-EA2C5E87610A}"/>
              </a:ext>
            </a:extLst>
          </p:cNvPr>
          <p:cNvSpPr/>
          <p:nvPr/>
        </p:nvSpPr>
        <p:spPr>
          <a:xfrm>
            <a:off x="6941926" y="1384341"/>
            <a:ext cx="1939631" cy="1229595"/>
          </a:xfrm>
          <a:prstGeom prst="rect">
            <a:avLst/>
          </a:prstGeom>
        </p:spPr>
        <p:txBody>
          <a:bodyPr wrap="square">
            <a:spAutoFit/>
          </a:bodyPr>
          <a:lstStyle/>
          <a:p>
            <a:pPr marL="114300" indent="-114300">
              <a:buFont typeface="Arial" panose="020B0604020202020204" pitchFamily="34" charset="0"/>
              <a:buChar char="•"/>
            </a:pPr>
            <a:r>
              <a:rPr lang="en-US" sz="800" b="1" dirty="0">
                <a:solidFill>
                  <a:schemeClr val="bg1"/>
                </a:solidFill>
              </a:rPr>
              <a:t>Indemnification </a:t>
            </a:r>
          </a:p>
          <a:p>
            <a:pPr marL="114300" indent="-114300">
              <a:buFont typeface="Arial" panose="020B0604020202020204" pitchFamily="34" charset="0"/>
              <a:buChar char="•"/>
            </a:pPr>
            <a:r>
              <a:rPr lang="en-US" sz="800" b="1" dirty="0">
                <a:solidFill>
                  <a:schemeClr val="bg1"/>
                </a:solidFill>
              </a:rPr>
              <a:t>Representations </a:t>
            </a:r>
          </a:p>
          <a:p>
            <a:pPr marL="114300" indent="-114300">
              <a:buFont typeface="Arial" panose="020B0604020202020204" pitchFamily="34" charset="0"/>
              <a:buChar char="•"/>
            </a:pPr>
            <a:r>
              <a:rPr lang="en-US" sz="800" b="1" dirty="0">
                <a:solidFill>
                  <a:schemeClr val="bg1"/>
                </a:solidFill>
              </a:rPr>
              <a:t>Warranties</a:t>
            </a:r>
          </a:p>
          <a:p>
            <a:pPr marL="114300" indent="-114300">
              <a:buFont typeface="Arial" panose="020B0604020202020204" pitchFamily="34" charset="0"/>
              <a:buChar char="•"/>
            </a:pPr>
            <a:r>
              <a:rPr lang="en-US" sz="800" b="1" dirty="0">
                <a:solidFill>
                  <a:schemeClr val="bg1"/>
                </a:solidFill>
              </a:rPr>
              <a:t>Governing Law and Jurisdiction</a:t>
            </a:r>
          </a:p>
          <a:p>
            <a:pPr marL="114300" indent="-114300">
              <a:buFont typeface="Arial" panose="020B0604020202020204" pitchFamily="34" charset="0"/>
              <a:buChar char="•"/>
            </a:pPr>
            <a:r>
              <a:rPr lang="en-US" sz="800" b="1" dirty="0">
                <a:solidFill>
                  <a:schemeClr val="bg1"/>
                </a:solidFill>
              </a:rPr>
              <a:t>Confidentiality/NDA</a:t>
            </a:r>
          </a:p>
          <a:p>
            <a:pPr marL="114300" indent="-114300">
              <a:buFont typeface="Arial" panose="020B0604020202020204" pitchFamily="34" charset="0"/>
              <a:buChar char="•"/>
            </a:pPr>
            <a:endParaRPr lang="en-US" sz="800" b="1" dirty="0">
              <a:solidFill>
                <a:schemeClr val="bg1"/>
              </a:solidFill>
            </a:endParaRPr>
          </a:p>
          <a:p>
            <a:pPr marL="171450" indent="-171450">
              <a:buFont typeface="Arial" panose="020B0604020202020204" pitchFamily="34" charset="0"/>
              <a:buChar char="•"/>
            </a:pPr>
            <a:endParaRPr lang="en-US" sz="800" b="1" dirty="0">
              <a:solidFill>
                <a:schemeClr val="bg1"/>
              </a:solidFill>
            </a:endParaRPr>
          </a:p>
          <a:p>
            <a:pPr marL="171450" indent="-171450">
              <a:buFont typeface="Arial" panose="020B0604020202020204" pitchFamily="34" charset="0"/>
              <a:buChar char="•"/>
            </a:pPr>
            <a:endParaRPr lang="en-US" sz="800" b="1" dirty="0">
              <a:solidFill>
                <a:schemeClr val="bg1"/>
              </a:solidFill>
            </a:endParaRPr>
          </a:p>
        </p:txBody>
      </p:sp>
      <p:cxnSp>
        <p:nvCxnSpPr>
          <p:cNvPr id="89" name="Rak 107">
            <a:extLst>
              <a:ext uri="{FF2B5EF4-FFF2-40B4-BE49-F238E27FC236}">
                <a16:creationId xmlns:a16="http://schemas.microsoft.com/office/drawing/2014/main" id="{25947AEB-B789-AB48-9056-BE182B9BB2BA}"/>
              </a:ext>
            </a:extLst>
          </p:cNvPr>
          <p:cNvCxnSpPr>
            <a:cxnSpLocks/>
          </p:cNvCxnSpPr>
          <p:nvPr/>
        </p:nvCxnSpPr>
        <p:spPr>
          <a:xfrm flipV="1">
            <a:off x="5220690" y="1801628"/>
            <a:ext cx="0" cy="502031"/>
          </a:xfrm>
          <a:prstGeom prst="line">
            <a:avLst/>
          </a:prstGeom>
        </p:spPr>
        <p:style>
          <a:lnRef idx="1">
            <a:schemeClr val="dk1"/>
          </a:lnRef>
          <a:fillRef idx="0">
            <a:schemeClr val="dk1"/>
          </a:fillRef>
          <a:effectRef idx="0">
            <a:schemeClr val="dk1"/>
          </a:effectRef>
          <a:fontRef idx="minor">
            <a:schemeClr val="tx1"/>
          </a:fontRef>
        </p:style>
      </p:cxnSp>
      <p:sp>
        <p:nvSpPr>
          <p:cNvPr id="68" name="Flowchart: Alternate Process 89">
            <a:extLst>
              <a:ext uri="{FF2B5EF4-FFF2-40B4-BE49-F238E27FC236}">
                <a16:creationId xmlns:a16="http://schemas.microsoft.com/office/drawing/2014/main" id="{537F54E1-3A6B-4051-9A1B-95560109DF46}"/>
              </a:ext>
            </a:extLst>
          </p:cNvPr>
          <p:cNvSpPr/>
          <p:nvPr/>
        </p:nvSpPr>
        <p:spPr>
          <a:xfrm>
            <a:off x="2470080" y="5799234"/>
            <a:ext cx="216082" cy="173958"/>
          </a:xfrm>
          <a:prstGeom prst="flowChartAlternateProcess">
            <a:avLst/>
          </a:prstGeom>
          <a:solidFill>
            <a:srgbClr val="E4800A"/>
          </a:solidFill>
          <a:ln>
            <a:solidFill>
              <a:srgbClr val="E48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ysClr val="windowText" lastClr="000000"/>
              </a:solidFill>
              <a:latin typeface="+mj-lt"/>
              <a:cs typeface="Times New Roman" pitchFamily="18" charset="0"/>
            </a:endParaRPr>
          </a:p>
        </p:txBody>
      </p:sp>
      <p:sp>
        <p:nvSpPr>
          <p:cNvPr id="70" name="TextBox 69">
            <a:extLst>
              <a:ext uri="{FF2B5EF4-FFF2-40B4-BE49-F238E27FC236}">
                <a16:creationId xmlns:a16="http://schemas.microsoft.com/office/drawing/2014/main" id="{BEA4AAF4-8A83-4E93-BDDA-3A3B838523A9}"/>
              </a:ext>
            </a:extLst>
          </p:cNvPr>
          <p:cNvSpPr txBox="1"/>
          <p:nvPr/>
        </p:nvSpPr>
        <p:spPr>
          <a:xfrm>
            <a:off x="2729685" y="5710556"/>
            <a:ext cx="1823266" cy="351313"/>
          </a:xfrm>
          <a:prstGeom prst="rect">
            <a:avLst/>
          </a:prstGeom>
          <a:noFill/>
        </p:spPr>
        <p:txBody>
          <a:bodyPr wrap="square" rtlCol="0">
            <a:spAutoFit/>
          </a:bodyPr>
          <a:lstStyle/>
          <a:p>
            <a:r>
              <a:rPr lang="en-US" sz="1400" dirty="0">
                <a:latin typeface="+mj-lt"/>
                <a:cs typeface="Times New Roman" pitchFamily="18" charset="0"/>
              </a:rPr>
              <a:t>Joint Ownership</a:t>
            </a:r>
          </a:p>
        </p:txBody>
      </p:sp>
      <p:sp>
        <p:nvSpPr>
          <p:cNvPr id="65" name="Rectangle 64">
            <a:extLst>
              <a:ext uri="{FF2B5EF4-FFF2-40B4-BE49-F238E27FC236}">
                <a16:creationId xmlns:a16="http://schemas.microsoft.com/office/drawing/2014/main" id="{62D7F1D3-DED1-6F4F-970B-9724F7288E18}"/>
              </a:ext>
            </a:extLst>
          </p:cNvPr>
          <p:cNvSpPr/>
          <p:nvPr/>
        </p:nvSpPr>
        <p:spPr>
          <a:xfrm>
            <a:off x="1042287" y="1421829"/>
            <a:ext cx="1255756" cy="523220"/>
          </a:xfrm>
          <a:prstGeom prst="rect">
            <a:avLst/>
          </a:prstGeom>
        </p:spPr>
        <p:txBody>
          <a:bodyPr wrap="square">
            <a:spAutoFit/>
          </a:bodyPr>
          <a:lstStyle/>
          <a:p>
            <a:pPr algn="ctr">
              <a:spcAft>
                <a:spcPts val="1200"/>
              </a:spcAft>
            </a:pPr>
            <a:r>
              <a:rPr lang="en-US" b="1" dirty="0">
                <a:cs typeface="Times New Roman" pitchFamily="18" charset="0"/>
              </a:rPr>
              <a:t>Embedded in the MSA</a:t>
            </a:r>
            <a:endParaRPr lang="en-US" sz="2000" b="1" dirty="0">
              <a:cs typeface="Times New Roman" pitchFamily="18" charset="0"/>
            </a:endParaRPr>
          </a:p>
        </p:txBody>
      </p:sp>
      <p:sp>
        <p:nvSpPr>
          <p:cNvPr id="66" name="TextBox 65">
            <a:extLst>
              <a:ext uri="{FF2B5EF4-FFF2-40B4-BE49-F238E27FC236}">
                <a16:creationId xmlns:a16="http://schemas.microsoft.com/office/drawing/2014/main" id="{78CE76C4-E2FD-5E4B-A11A-FA6047F94E58}"/>
              </a:ext>
            </a:extLst>
          </p:cNvPr>
          <p:cNvSpPr txBox="1"/>
          <p:nvPr/>
        </p:nvSpPr>
        <p:spPr>
          <a:xfrm>
            <a:off x="6471724" y="6588458"/>
            <a:ext cx="3379451" cy="307777"/>
          </a:xfrm>
          <a:prstGeom prst="rect">
            <a:avLst/>
          </a:prstGeom>
          <a:noFill/>
        </p:spPr>
        <p:txBody>
          <a:bodyPr wrap="none" rtlCol="0">
            <a:spAutoFit/>
          </a:bodyPr>
          <a:lstStyle/>
          <a:p>
            <a:r>
              <a:rPr lang="en-US" dirty="0"/>
              <a:t>Source: University of Tennessee/Vested</a:t>
            </a:r>
          </a:p>
        </p:txBody>
      </p:sp>
    </p:spTree>
    <p:extLst>
      <p:ext uri="{BB962C8B-B14F-4D97-AF65-F5344CB8AC3E}">
        <p14:creationId xmlns:p14="http://schemas.microsoft.com/office/powerpoint/2010/main" val="270131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82"/>
          <p:cNvSpPr txBox="1">
            <a:spLocks noGrp="1"/>
          </p:cNvSpPr>
          <p:nvPr>
            <p:ph type="title"/>
          </p:nvPr>
        </p:nvSpPr>
        <p:spPr>
          <a:xfrm>
            <a:off x="4951413" y="2103438"/>
            <a:ext cx="4936800" cy="25644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lt1"/>
              </a:buClr>
              <a:buSzPts val="4000"/>
              <a:buFont typeface="Arial"/>
              <a:buNone/>
            </a:pPr>
            <a:r>
              <a:rPr lang="en-GB"/>
              <a:t>Creating</a:t>
            </a:r>
            <a:endParaRPr/>
          </a:p>
        </p:txBody>
      </p:sp>
      <p:sp>
        <p:nvSpPr>
          <p:cNvPr id="833" name="Google Shape;833;p82"/>
          <p:cNvSpPr txBox="1">
            <a:spLocks noGrp="1"/>
          </p:cNvSpPr>
          <p:nvPr>
            <p:ph type="body" idx="4294967295"/>
          </p:nvPr>
        </p:nvSpPr>
        <p:spPr>
          <a:xfrm>
            <a:off x="442912" y="0"/>
            <a:ext cx="4344900" cy="68580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chemeClr val="lt1"/>
              </a:buClr>
              <a:buSzPts val="65000"/>
              <a:buFont typeface="Arial"/>
              <a:buNone/>
            </a:pPr>
            <a:r>
              <a:rPr lang="en-GB" sz="65000" b="0" i="0" u="none" strike="noStrike" cap="none">
                <a:solidFill>
                  <a:schemeClr val="lt1"/>
                </a:solidFill>
                <a:latin typeface="Arial"/>
                <a:ea typeface="Arial"/>
                <a:cs typeface="Arial"/>
                <a:sym typeface="Arial"/>
              </a:rPr>
              <a:t>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83"/>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Vision &amp; Desired Outcomes </a:t>
            </a:r>
            <a:endParaRPr sz="3200" b="0" i="0" u="none" strike="noStrike" cap="none">
              <a:solidFill>
                <a:schemeClr val="dk1"/>
              </a:solidFill>
              <a:latin typeface="Georgia"/>
              <a:ea typeface="Georgia"/>
              <a:cs typeface="Georgia"/>
              <a:sym typeface="Georgia"/>
            </a:endParaRPr>
          </a:p>
        </p:txBody>
      </p:sp>
      <p:sp>
        <p:nvSpPr>
          <p:cNvPr id="840" name="Google Shape;840;p83"/>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
        <p:nvSpPr>
          <p:cNvPr id="842" name="Google Shape;842;p83"/>
          <p:cNvSpPr/>
          <p:nvPr/>
        </p:nvSpPr>
        <p:spPr>
          <a:xfrm>
            <a:off x="442950" y="2047407"/>
            <a:ext cx="11306100" cy="2991394"/>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solidFill>
                  <a:srgbClr val="FFFFFF"/>
                </a:solidFill>
              </a:rPr>
              <a:t>Vision </a:t>
            </a:r>
            <a:r>
              <a:rPr lang="en-GB" sz="2800" dirty="0">
                <a:solidFill>
                  <a:srgbClr val="FFFFFF"/>
                </a:solidFill>
              </a:rPr>
              <a:t> </a:t>
            </a:r>
          </a:p>
          <a:p>
            <a:pPr marL="0" lvl="0" indent="0" algn="ctr" rtl="0">
              <a:spcBef>
                <a:spcPts val="0"/>
              </a:spcBef>
              <a:spcAft>
                <a:spcPts val="0"/>
              </a:spcAft>
              <a:buNone/>
            </a:pPr>
            <a:endParaRPr lang="en-GB" sz="1800" dirty="0">
              <a:solidFill>
                <a:srgbClr val="FFFFFF"/>
              </a:solidFill>
            </a:endParaRPr>
          </a:p>
          <a:p>
            <a:pPr marL="0" lvl="0" indent="0" algn="ctr" rtl="0">
              <a:spcBef>
                <a:spcPts val="0"/>
              </a:spcBef>
              <a:spcAft>
                <a:spcPts val="0"/>
              </a:spcAft>
              <a:buNone/>
            </a:pPr>
            <a:r>
              <a:rPr lang="en-GB" sz="2800" dirty="0">
                <a:solidFill>
                  <a:srgbClr val="FFFFFF"/>
                </a:solidFill>
              </a:rPr>
              <a:t>PwC will be the </a:t>
            </a:r>
            <a:r>
              <a:rPr lang="en-GB" sz="2800" i="1" dirty="0">
                <a:solidFill>
                  <a:srgbClr val="FFFFFF"/>
                </a:solidFill>
              </a:rPr>
              <a:t>pre-eminent </a:t>
            </a:r>
            <a:r>
              <a:rPr lang="en-GB" sz="2800" dirty="0">
                <a:solidFill>
                  <a:srgbClr val="FFFFFF"/>
                </a:solidFill>
              </a:rPr>
              <a:t>professionals services Network Guided by our Purpose:</a:t>
            </a:r>
          </a:p>
          <a:p>
            <a:pPr marL="0" lvl="0" indent="0" algn="ctr" rtl="0">
              <a:spcBef>
                <a:spcPts val="0"/>
              </a:spcBef>
              <a:spcAft>
                <a:spcPts val="0"/>
              </a:spcAft>
              <a:buNone/>
            </a:pPr>
            <a:endParaRPr lang="en-GB" sz="2800" dirty="0">
              <a:solidFill>
                <a:srgbClr val="FFFFFF"/>
              </a:solidFill>
            </a:endParaRPr>
          </a:p>
          <a:p>
            <a:pPr marL="0" lvl="0" indent="0" algn="ctr" rtl="0">
              <a:spcBef>
                <a:spcPts val="0"/>
              </a:spcBef>
              <a:spcAft>
                <a:spcPts val="0"/>
              </a:spcAft>
              <a:buNone/>
            </a:pPr>
            <a:r>
              <a:rPr lang="en-GB" sz="2800" i="1" dirty="0">
                <a:solidFill>
                  <a:srgbClr val="FFFFFF"/>
                </a:solidFill>
              </a:rPr>
              <a:t>to build trust in society and solve important problems. </a:t>
            </a:r>
            <a:endParaRPr sz="2800"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83"/>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Vision &amp; Desired Outcomes </a:t>
            </a:r>
            <a:endParaRPr sz="3200" b="0" i="0" u="none" strike="noStrike" cap="none">
              <a:solidFill>
                <a:schemeClr val="dk1"/>
              </a:solidFill>
              <a:latin typeface="Georgia"/>
              <a:ea typeface="Georgia"/>
              <a:cs typeface="Georgia"/>
              <a:sym typeface="Georgia"/>
            </a:endParaRPr>
          </a:p>
        </p:txBody>
      </p:sp>
      <p:sp>
        <p:nvSpPr>
          <p:cNvPr id="840" name="Google Shape;840;p83"/>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sp>
        <p:nvSpPr>
          <p:cNvPr id="842" name="Google Shape;842;p83"/>
          <p:cNvSpPr/>
          <p:nvPr/>
        </p:nvSpPr>
        <p:spPr>
          <a:xfrm>
            <a:off x="442913" y="2174240"/>
            <a:ext cx="11306100" cy="711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rgbClr val="FFFFFF"/>
                </a:solidFill>
              </a:rPr>
              <a:t>Vision: </a:t>
            </a:r>
            <a:r>
              <a:rPr lang="en-GB" sz="1800" dirty="0">
                <a:solidFill>
                  <a:srgbClr val="FFFFFF"/>
                </a:solidFill>
              </a:rPr>
              <a:t> PwC will be the </a:t>
            </a:r>
            <a:r>
              <a:rPr lang="en-GB" sz="1800" i="1" dirty="0">
                <a:solidFill>
                  <a:srgbClr val="FFFFFF"/>
                </a:solidFill>
              </a:rPr>
              <a:t>pre-eminent </a:t>
            </a:r>
            <a:r>
              <a:rPr lang="en-GB" sz="1800" dirty="0">
                <a:solidFill>
                  <a:srgbClr val="FFFFFF"/>
                </a:solidFill>
              </a:rPr>
              <a:t>professionals services Network Guided by our Purpose:</a:t>
            </a:r>
          </a:p>
          <a:p>
            <a:pPr marL="0" lvl="0" indent="0" algn="ctr" rtl="0">
              <a:spcBef>
                <a:spcPts val="0"/>
              </a:spcBef>
              <a:spcAft>
                <a:spcPts val="0"/>
              </a:spcAft>
              <a:buNone/>
            </a:pPr>
            <a:r>
              <a:rPr lang="en-GB" sz="1800" i="1" dirty="0">
                <a:solidFill>
                  <a:srgbClr val="FFFFFF"/>
                </a:solidFill>
              </a:rPr>
              <a:t>to build trust in society and solve important problems. </a:t>
            </a:r>
            <a:endParaRPr sz="1800" dirty="0">
              <a:solidFill>
                <a:srgbClr val="FFFFFF"/>
              </a:solidFill>
            </a:endParaRPr>
          </a:p>
        </p:txBody>
      </p:sp>
      <p:sp>
        <p:nvSpPr>
          <p:cNvPr id="843" name="Google Shape;843;p83"/>
          <p:cNvSpPr/>
          <p:nvPr/>
        </p:nvSpPr>
        <p:spPr>
          <a:xfrm>
            <a:off x="3191827" y="2884461"/>
            <a:ext cx="5774176" cy="859500"/>
          </a:xfrm>
          <a:prstGeom prst="down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Is supported through our Shared Vision</a:t>
            </a:r>
            <a:endParaRPr sz="1600" dirty="0"/>
          </a:p>
        </p:txBody>
      </p:sp>
      <p:sp>
        <p:nvSpPr>
          <p:cNvPr id="844" name="Google Shape;844;p83"/>
          <p:cNvSpPr/>
          <p:nvPr/>
        </p:nvSpPr>
        <p:spPr>
          <a:xfrm>
            <a:off x="394865" y="3864167"/>
            <a:ext cx="11306100" cy="104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dirty="0"/>
              <a:t>We partner to provide </a:t>
            </a:r>
            <a:r>
              <a:rPr lang="en-GB" sz="1800" b="1" dirty="0"/>
              <a:t>world class services </a:t>
            </a:r>
            <a:r>
              <a:rPr lang="en-GB" sz="1800" dirty="0"/>
              <a:t>and business performance to offer a work environment for both employees and guests that continuously delivers </a:t>
            </a:r>
            <a:r>
              <a:rPr lang="en-GB" sz="1800" b="1" dirty="0"/>
              <a:t>memorable experiences</a:t>
            </a:r>
            <a:r>
              <a:rPr lang="en-GB" sz="1800" dirty="0"/>
              <a:t>, aiming to beat expectations in every detail. Doing so will </a:t>
            </a:r>
            <a:r>
              <a:rPr lang="en-GB" sz="1800" b="1" dirty="0"/>
              <a:t>strengthen our brands</a:t>
            </a:r>
            <a:r>
              <a:rPr lang="en-GB" sz="1800" dirty="0"/>
              <a:t>, and contribute positively to </a:t>
            </a:r>
            <a:r>
              <a:rPr lang="en-GB" sz="1800" b="1" dirty="0"/>
              <a:t>attracting, satisfying and retaining employees</a:t>
            </a:r>
            <a:r>
              <a:rPr lang="en-GB" sz="1800" dirty="0"/>
              <a:t>. Creating the best place to be!</a:t>
            </a:r>
            <a:endParaRPr sz="1800" dirty="0"/>
          </a:p>
        </p:txBody>
      </p:sp>
      <p:sp>
        <p:nvSpPr>
          <p:cNvPr id="846" name="Google Shape;846;p83"/>
          <p:cNvSpPr txBox="1"/>
          <p:nvPr/>
        </p:nvSpPr>
        <p:spPr>
          <a:xfrm>
            <a:off x="1119125" y="5891075"/>
            <a:ext cx="26700" cy="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13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83"/>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Vision &amp; Desired Outcomes </a:t>
            </a:r>
            <a:endParaRPr sz="3200" b="0" i="0" u="none" strike="noStrike" cap="none">
              <a:solidFill>
                <a:schemeClr val="dk1"/>
              </a:solidFill>
              <a:latin typeface="Georgia"/>
              <a:ea typeface="Georgia"/>
              <a:cs typeface="Georgia"/>
              <a:sym typeface="Georgia"/>
            </a:endParaRPr>
          </a:p>
        </p:txBody>
      </p:sp>
      <p:sp>
        <p:nvSpPr>
          <p:cNvPr id="840" name="Google Shape;840;p83"/>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sp>
        <p:nvSpPr>
          <p:cNvPr id="842" name="Google Shape;842;p83"/>
          <p:cNvSpPr/>
          <p:nvPr/>
        </p:nvSpPr>
        <p:spPr>
          <a:xfrm>
            <a:off x="442913" y="995680"/>
            <a:ext cx="11306100" cy="711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rgbClr val="FFFFFF"/>
                </a:solidFill>
              </a:rPr>
              <a:t>Vision: </a:t>
            </a:r>
            <a:r>
              <a:rPr lang="en-GB" sz="1800" dirty="0">
                <a:solidFill>
                  <a:srgbClr val="FFFFFF"/>
                </a:solidFill>
              </a:rPr>
              <a:t> PwC will be the </a:t>
            </a:r>
            <a:r>
              <a:rPr lang="en-GB" sz="1800" i="1" dirty="0">
                <a:solidFill>
                  <a:srgbClr val="FFFFFF"/>
                </a:solidFill>
              </a:rPr>
              <a:t>pre-eminent </a:t>
            </a:r>
            <a:r>
              <a:rPr lang="en-GB" sz="1800" dirty="0">
                <a:solidFill>
                  <a:srgbClr val="FFFFFF"/>
                </a:solidFill>
              </a:rPr>
              <a:t>professionals services Network Guided by our Purpose:</a:t>
            </a:r>
          </a:p>
          <a:p>
            <a:pPr marL="0" lvl="0" indent="0" algn="ctr" rtl="0">
              <a:spcBef>
                <a:spcPts val="0"/>
              </a:spcBef>
              <a:spcAft>
                <a:spcPts val="0"/>
              </a:spcAft>
              <a:buNone/>
            </a:pPr>
            <a:r>
              <a:rPr lang="en-GB" sz="1800" i="1" dirty="0">
                <a:solidFill>
                  <a:srgbClr val="FFFFFF"/>
                </a:solidFill>
              </a:rPr>
              <a:t>to build trust in society and solve important problems. </a:t>
            </a:r>
            <a:endParaRPr sz="1800" dirty="0">
              <a:solidFill>
                <a:srgbClr val="FFFFFF"/>
              </a:solidFill>
            </a:endParaRPr>
          </a:p>
        </p:txBody>
      </p:sp>
      <p:sp>
        <p:nvSpPr>
          <p:cNvPr id="843" name="Google Shape;843;p83"/>
          <p:cNvSpPr/>
          <p:nvPr/>
        </p:nvSpPr>
        <p:spPr>
          <a:xfrm>
            <a:off x="3191827" y="1705901"/>
            <a:ext cx="5774176" cy="859500"/>
          </a:xfrm>
          <a:prstGeom prst="down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Is supported through our Shared Vision</a:t>
            </a:r>
            <a:endParaRPr sz="1600" dirty="0"/>
          </a:p>
        </p:txBody>
      </p:sp>
      <p:sp>
        <p:nvSpPr>
          <p:cNvPr id="844" name="Google Shape;844;p83"/>
          <p:cNvSpPr/>
          <p:nvPr/>
        </p:nvSpPr>
        <p:spPr>
          <a:xfrm>
            <a:off x="394865" y="2685607"/>
            <a:ext cx="11306100" cy="104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dirty="0"/>
              <a:t>We partner to provide </a:t>
            </a:r>
            <a:r>
              <a:rPr lang="en-GB" sz="1800" b="1" dirty="0"/>
              <a:t>world class services </a:t>
            </a:r>
            <a:r>
              <a:rPr lang="en-GB" sz="1800" dirty="0"/>
              <a:t>and business performance to offer a work environment for both employees and guests that continuously delivers </a:t>
            </a:r>
            <a:r>
              <a:rPr lang="en-GB" sz="1800" b="1" dirty="0"/>
              <a:t>memorable experiences</a:t>
            </a:r>
            <a:r>
              <a:rPr lang="en-GB" sz="1800" dirty="0"/>
              <a:t>, aiming to beat expectations in every detail. Doing so will </a:t>
            </a:r>
            <a:r>
              <a:rPr lang="en-GB" sz="1800" b="1" dirty="0"/>
              <a:t>strengthen our brands</a:t>
            </a:r>
            <a:r>
              <a:rPr lang="en-GB" sz="1800" dirty="0"/>
              <a:t>, and contribute positively to </a:t>
            </a:r>
            <a:r>
              <a:rPr lang="en-GB" sz="1800" b="1" dirty="0"/>
              <a:t>attracting, satisfying and retaining employees</a:t>
            </a:r>
            <a:r>
              <a:rPr lang="en-GB" sz="1800" dirty="0"/>
              <a:t>. Creating the best place to be!</a:t>
            </a:r>
            <a:endParaRPr sz="1800" dirty="0"/>
          </a:p>
        </p:txBody>
      </p:sp>
      <p:sp>
        <p:nvSpPr>
          <p:cNvPr id="845" name="Google Shape;845;p83"/>
          <p:cNvSpPr/>
          <p:nvPr/>
        </p:nvSpPr>
        <p:spPr>
          <a:xfrm>
            <a:off x="3245799" y="3885002"/>
            <a:ext cx="5700327" cy="859500"/>
          </a:xfrm>
          <a:prstGeom prst="down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Reflected in our Desired Outcomes</a:t>
            </a:r>
            <a:endParaRPr sz="1600" dirty="0"/>
          </a:p>
        </p:txBody>
      </p:sp>
      <p:sp>
        <p:nvSpPr>
          <p:cNvPr id="846" name="Google Shape;846;p83"/>
          <p:cNvSpPr txBox="1"/>
          <p:nvPr/>
        </p:nvSpPr>
        <p:spPr>
          <a:xfrm>
            <a:off x="1119125" y="5891075"/>
            <a:ext cx="26700" cy="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848" name="Google Shape;848;p83"/>
          <p:cNvGrpSpPr/>
          <p:nvPr/>
        </p:nvGrpSpPr>
        <p:grpSpPr>
          <a:xfrm>
            <a:off x="1416451" y="4818196"/>
            <a:ext cx="1080989" cy="996362"/>
            <a:chOff x="988" y="0"/>
            <a:chExt cx="6700" cy="6704"/>
          </a:xfrm>
        </p:grpSpPr>
        <p:sp>
          <p:nvSpPr>
            <p:cNvPr id="849" name="Google Shape;849;p83"/>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850" name="Google Shape;850;p83"/>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grpSp>
      <p:sp>
        <p:nvSpPr>
          <p:cNvPr id="851" name="Google Shape;851;p83"/>
          <p:cNvSpPr txBox="1"/>
          <p:nvPr/>
        </p:nvSpPr>
        <p:spPr>
          <a:xfrm>
            <a:off x="786864" y="5768157"/>
            <a:ext cx="233984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First-class Integrated Facility Services</a:t>
            </a:r>
            <a:endParaRPr sz="1600" dirty="0"/>
          </a:p>
        </p:txBody>
      </p:sp>
      <p:grpSp>
        <p:nvGrpSpPr>
          <p:cNvPr id="853" name="Google Shape;853;p83"/>
          <p:cNvGrpSpPr/>
          <p:nvPr/>
        </p:nvGrpSpPr>
        <p:grpSpPr>
          <a:xfrm>
            <a:off x="3484267" y="4818196"/>
            <a:ext cx="1071382" cy="991592"/>
            <a:chOff x="6863708" y="1891330"/>
            <a:chExt cx="211686" cy="212688"/>
          </a:xfrm>
        </p:grpSpPr>
        <p:sp>
          <p:nvSpPr>
            <p:cNvPr id="854" name="Google Shape;854;p83"/>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55" name="Google Shape;855;p83"/>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856" name="Google Shape;856;p83"/>
          <p:cNvSpPr txBox="1"/>
          <p:nvPr/>
        </p:nvSpPr>
        <p:spPr>
          <a:xfrm>
            <a:off x="2834518" y="5768157"/>
            <a:ext cx="233984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Best Facility Management (FM) company for PwC</a:t>
            </a:r>
            <a:endParaRPr sz="1600" dirty="0"/>
          </a:p>
        </p:txBody>
      </p:sp>
      <p:grpSp>
        <p:nvGrpSpPr>
          <p:cNvPr id="858" name="Google Shape;858;p83"/>
          <p:cNvGrpSpPr/>
          <p:nvPr/>
        </p:nvGrpSpPr>
        <p:grpSpPr>
          <a:xfrm>
            <a:off x="5572259" y="4825391"/>
            <a:ext cx="1081832" cy="996395"/>
            <a:chOff x="4325112" y="2272755"/>
            <a:chExt cx="720105" cy="719997"/>
          </a:xfrm>
        </p:grpSpPr>
        <p:sp>
          <p:nvSpPr>
            <p:cNvPr id="859" name="Google Shape;859;p83"/>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860" name="Google Shape;860;p83"/>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861" name="Google Shape;861;p83"/>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grpSp>
      <p:sp>
        <p:nvSpPr>
          <p:cNvPr id="862" name="Google Shape;862;p83"/>
          <p:cNvSpPr txBox="1"/>
          <p:nvPr/>
        </p:nvSpPr>
        <p:spPr>
          <a:xfrm>
            <a:off x="4994390" y="5837286"/>
            <a:ext cx="233984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Attract, satisfy and retain business and FM talent</a:t>
            </a:r>
            <a:endParaRPr sz="1600" dirty="0"/>
          </a:p>
        </p:txBody>
      </p:sp>
      <p:sp>
        <p:nvSpPr>
          <p:cNvPr id="864" name="Google Shape;864;p83"/>
          <p:cNvSpPr/>
          <p:nvPr/>
        </p:nvSpPr>
        <p:spPr>
          <a:xfrm>
            <a:off x="7915942" y="4861907"/>
            <a:ext cx="1081803" cy="996368"/>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865" name="Google Shape;865;p83"/>
          <p:cNvSpPr txBox="1"/>
          <p:nvPr/>
        </p:nvSpPr>
        <p:spPr>
          <a:xfrm>
            <a:off x="7298753" y="5834531"/>
            <a:ext cx="233984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Industry leader in Corporate Responsibility</a:t>
            </a:r>
            <a:endParaRPr sz="1600" dirty="0"/>
          </a:p>
        </p:txBody>
      </p:sp>
      <p:grpSp>
        <p:nvGrpSpPr>
          <p:cNvPr id="867" name="Google Shape;867;p83"/>
          <p:cNvGrpSpPr/>
          <p:nvPr/>
        </p:nvGrpSpPr>
        <p:grpSpPr>
          <a:xfrm>
            <a:off x="10192701" y="4850003"/>
            <a:ext cx="1081796" cy="996362"/>
            <a:chOff x="986" y="0"/>
            <a:chExt cx="6673" cy="6672"/>
          </a:xfrm>
        </p:grpSpPr>
        <p:sp>
          <p:nvSpPr>
            <p:cNvPr id="868" name="Google Shape;868;p83"/>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869" name="Google Shape;869;p83"/>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464646"/>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grpSp>
      <p:sp>
        <p:nvSpPr>
          <p:cNvPr id="870" name="Google Shape;870;p83"/>
          <p:cNvSpPr txBox="1"/>
          <p:nvPr/>
        </p:nvSpPr>
        <p:spPr>
          <a:xfrm>
            <a:off x="9638593" y="5841595"/>
            <a:ext cx="233984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t>Innovative and transparent financial reporting</a:t>
            </a:r>
            <a:endParaRPr sz="1600" dirty="0"/>
          </a:p>
        </p:txBody>
      </p:sp>
    </p:spTree>
    <p:extLst>
      <p:ext uri="{BB962C8B-B14F-4D97-AF65-F5344CB8AC3E}">
        <p14:creationId xmlns:p14="http://schemas.microsoft.com/office/powerpoint/2010/main" val="10346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9"/>
          <p:cNvSpPr txBox="1">
            <a:spLocks noGrp="1"/>
          </p:cNvSpPr>
          <p:nvPr>
            <p:ph type="title"/>
          </p:nvPr>
        </p:nvSpPr>
        <p:spPr>
          <a:xfrm>
            <a:off x="442913" y="432000"/>
            <a:ext cx="11306175" cy="1387275"/>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Agenda</a:t>
            </a:r>
            <a:endParaRPr sz="3200" b="0" i="0" u="none" strike="noStrike" cap="none" dirty="0">
              <a:solidFill>
                <a:schemeClr val="dk1"/>
              </a:solidFill>
              <a:latin typeface="Georgia"/>
              <a:ea typeface="Georgia"/>
              <a:cs typeface="Georgia"/>
              <a:sym typeface="Georgia"/>
            </a:endParaRPr>
          </a:p>
        </p:txBody>
      </p:sp>
      <p:sp>
        <p:nvSpPr>
          <p:cNvPr id="404" name="Google Shape;404;p69"/>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p>
            <a:fld id="{00000000-1234-1234-1234-123412341234}" type="slidenum">
              <a:rPr lang="en-GB">
                <a:solidFill>
                  <a:srgbClr val="000000"/>
                </a:solidFill>
              </a:rPr>
              <a:pPr/>
              <a:t>2</a:t>
            </a:fld>
            <a:endParaRPr>
              <a:solidFill>
                <a:srgbClr val="000000"/>
              </a:solidFill>
            </a:endParaRPr>
          </a:p>
        </p:txBody>
      </p:sp>
      <p:grpSp>
        <p:nvGrpSpPr>
          <p:cNvPr id="3" name="Groep 2"/>
          <p:cNvGrpSpPr/>
          <p:nvPr/>
        </p:nvGrpSpPr>
        <p:grpSpPr>
          <a:xfrm>
            <a:off x="442913" y="1507916"/>
            <a:ext cx="6020640" cy="2765545"/>
            <a:chOff x="442925" y="2926079"/>
            <a:chExt cx="6020640" cy="2765545"/>
          </a:xfrm>
        </p:grpSpPr>
        <p:pic>
          <p:nvPicPr>
            <p:cNvPr id="405" name="Google Shape;405;p69"/>
            <p:cNvPicPr preferRelativeResize="0"/>
            <p:nvPr/>
          </p:nvPicPr>
          <p:blipFill rotWithShape="1">
            <a:blip r:embed="rId3">
              <a:alphaModFix/>
            </a:blip>
            <a:srcRect t="35069"/>
            <a:stretch/>
          </p:blipFill>
          <p:spPr>
            <a:xfrm>
              <a:off x="442925" y="2926079"/>
              <a:ext cx="4691175" cy="2765545"/>
            </a:xfrm>
            <a:prstGeom prst="rect">
              <a:avLst/>
            </a:prstGeom>
            <a:noFill/>
            <a:ln>
              <a:noFill/>
            </a:ln>
          </p:spPr>
        </p:pic>
        <p:sp>
          <p:nvSpPr>
            <p:cNvPr id="406" name="Google Shape;406;p69"/>
            <p:cNvSpPr txBox="1"/>
            <p:nvPr/>
          </p:nvSpPr>
          <p:spPr>
            <a:xfrm>
              <a:off x="2125075" y="5028875"/>
              <a:ext cx="4338490" cy="367200"/>
            </a:xfrm>
            <a:prstGeom prst="rect">
              <a:avLst/>
            </a:prstGeom>
            <a:noFill/>
            <a:ln>
              <a:noFill/>
            </a:ln>
          </p:spPr>
          <p:txBody>
            <a:bodyPr spcFirstLastPara="1" wrap="square" lIns="91425" tIns="91425" rIns="91425" bIns="91425" anchor="t" anchorCtr="0">
              <a:noAutofit/>
            </a:bodyPr>
            <a:lstStyle/>
            <a:p>
              <a:r>
                <a:rPr lang="en-GB" sz="1000" i="1" dirty="0"/>
                <a:t>Kyrsa is a game changer who truly builds relationships and unleashes power to create value</a:t>
              </a:r>
              <a:endParaRPr sz="1000" i="1" dirty="0"/>
            </a:p>
          </p:txBody>
        </p:sp>
        <p:sp>
          <p:nvSpPr>
            <p:cNvPr id="407" name="Google Shape;407;p69"/>
            <p:cNvSpPr txBox="1"/>
            <p:nvPr/>
          </p:nvSpPr>
          <p:spPr>
            <a:xfrm>
              <a:off x="2125075" y="3787300"/>
              <a:ext cx="4338490" cy="367200"/>
            </a:xfrm>
            <a:prstGeom prst="rect">
              <a:avLst/>
            </a:prstGeom>
            <a:noFill/>
            <a:ln>
              <a:noFill/>
            </a:ln>
          </p:spPr>
          <p:txBody>
            <a:bodyPr spcFirstLastPara="1" wrap="square" lIns="91425" tIns="91425" rIns="91425" bIns="91425" anchor="t" anchorCtr="0">
              <a:noAutofit/>
            </a:bodyPr>
            <a:lstStyle/>
            <a:p>
              <a:r>
                <a:rPr lang="en-GB" sz="1000" i="1" dirty="0"/>
                <a:t>Maurice is committed to fully contribute to the strategic goals of an organisation</a:t>
              </a:r>
              <a:endParaRPr sz="1000" i="1" dirty="0"/>
            </a:p>
          </p:txBody>
        </p:sp>
      </p:grpSp>
      <p:pic>
        <p:nvPicPr>
          <p:cNvPr id="2" name="Afbeelding 1"/>
          <p:cNvPicPr>
            <a:picLocks noChangeAspect="1"/>
          </p:cNvPicPr>
          <p:nvPr/>
        </p:nvPicPr>
        <p:blipFill rotWithShape="1">
          <a:blip r:embed="rId4"/>
          <a:srcRect r="50732"/>
          <a:stretch/>
        </p:blipFill>
        <p:spPr>
          <a:xfrm>
            <a:off x="6726039" y="2015790"/>
            <a:ext cx="855592" cy="687052"/>
          </a:xfrm>
          <a:prstGeom prst="rect">
            <a:avLst/>
          </a:prstGeom>
        </p:spPr>
      </p:pic>
      <p:sp>
        <p:nvSpPr>
          <p:cNvPr id="5" name="Ovaal 4"/>
          <p:cNvSpPr/>
          <p:nvPr/>
        </p:nvSpPr>
        <p:spPr>
          <a:xfrm>
            <a:off x="914059" y="4398131"/>
            <a:ext cx="1106424" cy="1096505"/>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2" name="object 342"/>
          <p:cNvSpPr txBox="1"/>
          <p:nvPr/>
        </p:nvSpPr>
        <p:spPr>
          <a:xfrm>
            <a:off x="2238907" y="4702202"/>
            <a:ext cx="4359117" cy="768799"/>
          </a:xfrm>
          <a:prstGeom prst="rect">
            <a:avLst/>
          </a:prstGeom>
        </p:spPr>
        <p:txBody>
          <a:bodyPr vert="horz" wrap="square" lIns="0" tIns="14604" rIns="0" bIns="0" rtlCol="0">
            <a:spAutoFit/>
          </a:bodyPr>
          <a:lstStyle/>
          <a:p>
            <a:pPr marL="12700">
              <a:spcBef>
                <a:spcPts val="114"/>
              </a:spcBef>
            </a:pPr>
            <a:r>
              <a:rPr lang="en-US" b="1" dirty="0">
                <a:solidFill>
                  <a:srgbClr val="2C2C2C"/>
                </a:solidFill>
              </a:rPr>
              <a:t>Kate Vitasek</a:t>
            </a:r>
            <a:endParaRPr dirty="0"/>
          </a:p>
          <a:p>
            <a:pPr marL="12700">
              <a:spcBef>
                <a:spcPts val="25"/>
              </a:spcBef>
            </a:pPr>
            <a:r>
              <a:rPr lang="en-US" spc="10" dirty="0">
                <a:solidFill>
                  <a:srgbClr val="2C2C2C"/>
                </a:solidFill>
              </a:rPr>
              <a:t>Architect of the Vested Model</a:t>
            </a:r>
          </a:p>
          <a:p>
            <a:pPr marL="12700">
              <a:spcBef>
                <a:spcPts val="25"/>
              </a:spcBef>
            </a:pPr>
            <a:r>
              <a:rPr lang="en-US" sz="1000" i="1" spc="10" dirty="0">
                <a:solidFill>
                  <a:srgbClr val="2C2C2C"/>
                </a:solidFill>
              </a:rPr>
              <a:t>Kate is the </a:t>
            </a:r>
            <a:r>
              <a:rPr lang="nl-NL" sz="1000" i="1" dirty="0" err="1"/>
              <a:t>World’s</a:t>
            </a:r>
            <a:r>
              <a:rPr lang="nl-NL" sz="1000" i="1" dirty="0"/>
              <a:t> </a:t>
            </a:r>
            <a:r>
              <a:rPr lang="nl-NL" sz="1000" i="1" dirty="0" err="1"/>
              <a:t>Authority</a:t>
            </a:r>
            <a:r>
              <a:rPr lang="nl-NL" sz="1000" i="1" dirty="0"/>
              <a:t> on </a:t>
            </a:r>
            <a:r>
              <a:rPr lang="en-US" sz="1000" i="1" dirty="0"/>
              <a:t>How to create highly collaborative relationships that drive innovation</a:t>
            </a:r>
            <a:r>
              <a:rPr lang="en-US" sz="1000" i="1" spc="10" dirty="0">
                <a:solidFill>
                  <a:srgbClr val="2C2C2C"/>
                </a:solidFill>
              </a:rPr>
              <a:t> </a:t>
            </a:r>
            <a:endParaRPr sz="1000" i="1" dirty="0"/>
          </a:p>
        </p:txBody>
      </p:sp>
      <p:pic>
        <p:nvPicPr>
          <p:cNvPr id="11" name="Picture 8"/>
          <p:cNvPicPr/>
          <p:nvPr/>
        </p:nvPicPr>
        <p:blipFill rotWithShape="1">
          <a:blip r:embed="rId6"/>
          <a:srcRect t="26384"/>
          <a:stretch/>
        </p:blipFill>
        <p:spPr>
          <a:xfrm>
            <a:off x="6391498" y="4831940"/>
            <a:ext cx="1524673" cy="403411"/>
          </a:xfrm>
          <a:prstGeom prst="rect">
            <a:avLst/>
          </a:prstGeom>
        </p:spPr>
      </p:pic>
      <p:pic>
        <p:nvPicPr>
          <p:cNvPr id="13" name="Afbeelding 12"/>
          <p:cNvPicPr>
            <a:picLocks noChangeAspect="1"/>
          </p:cNvPicPr>
          <p:nvPr/>
        </p:nvPicPr>
        <p:blipFill rotWithShape="1">
          <a:blip r:embed="rId4"/>
          <a:srcRect l="48929"/>
          <a:stretch/>
        </p:blipFill>
        <p:spPr>
          <a:xfrm>
            <a:off x="6716167" y="3270513"/>
            <a:ext cx="886901" cy="687052"/>
          </a:xfrm>
          <a:prstGeom prst="rect">
            <a:avLst/>
          </a:prstGeom>
        </p:spPr>
      </p:pic>
      <p:grpSp>
        <p:nvGrpSpPr>
          <p:cNvPr id="7" name="Groep 6"/>
          <p:cNvGrpSpPr/>
          <p:nvPr/>
        </p:nvGrpSpPr>
        <p:grpSpPr>
          <a:xfrm>
            <a:off x="8729729" y="1511345"/>
            <a:ext cx="2354825" cy="923330"/>
            <a:chOff x="8729729" y="1511345"/>
            <a:chExt cx="2354825" cy="923330"/>
          </a:xfrm>
        </p:grpSpPr>
        <p:sp>
          <p:nvSpPr>
            <p:cNvPr id="4" name="Tekstvak 3"/>
            <p:cNvSpPr txBox="1"/>
            <p:nvPr/>
          </p:nvSpPr>
          <p:spPr>
            <a:xfrm>
              <a:off x="8729729" y="1511345"/>
              <a:ext cx="633601" cy="923330"/>
            </a:xfrm>
            <a:prstGeom prst="rect">
              <a:avLst/>
            </a:prstGeom>
            <a:noFill/>
          </p:spPr>
          <p:txBody>
            <a:bodyPr wrap="square" rtlCol="0">
              <a:spAutoFit/>
            </a:bodyPr>
            <a:lstStyle/>
            <a:p>
              <a:pPr algn="ctr"/>
              <a:r>
                <a:rPr lang="nl-NL" sz="5400" b="1" dirty="0"/>
                <a:t>1</a:t>
              </a:r>
            </a:p>
          </p:txBody>
        </p:sp>
        <p:sp>
          <p:nvSpPr>
            <p:cNvPr id="6" name="Tekstvak 5"/>
            <p:cNvSpPr txBox="1"/>
            <p:nvPr/>
          </p:nvSpPr>
          <p:spPr>
            <a:xfrm>
              <a:off x="9363330" y="1742177"/>
              <a:ext cx="1721224" cy="461665"/>
            </a:xfrm>
            <a:prstGeom prst="rect">
              <a:avLst/>
            </a:prstGeom>
            <a:noFill/>
          </p:spPr>
          <p:txBody>
            <a:bodyPr wrap="square" rtlCol="0">
              <a:spAutoFit/>
            </a:bodyPr>
            <a:lstStyle/>
            <a:p>
              <a:r>
                <a:rPr lang="nl-NL" sz="2400" dirty="0"/>
                <a:t>Awareness</a:t>
              </a:r>
            </a:p>
          </p:txBody>
        </p:sp>
      </p:grpSp>
      <p:grpSp>
        <p:nvGrpSpPr>
          <p:cNvPr id="16" name="Groep 15"/>
          <p:cNvGrpSpPr/>
          <p:nvPr/>
        </p:nvGrpSpPr>
        <p:grpSpPr>
          <a:xfrm>
            <a:off x="8729728" y="2602280"/>
            <a:ext cx="2890231" cy="923330"/>
            <a:chOff x="8729729" y="1511345"/>
            <a:chExt cx="2400920" cy="923330"/>
          </a:xfrm>
        </p:grpSpPr>
        <p:sp>
          <p:nvSpPr>
            <p:cNvPr id="17" name="Tekstvak 16"/>
            <p:cNvSpPr txBox="1"/>
            <p:nvPr/>
          </p:nvSpPr>
          <p:spPr>
            <a:xfrm>
              <a:off x="8729729" y="1511345"/>
              <a:ext cx="633601" cy="923330"/>
            </a:xfrm>
            <a:prstGeom prst="rect">
              <a:avLst/>
            </a:prstGeom>
            <a:noFill/>
          </p:spPr>
          <p:txBody>
            <a:bodyPr wrap="square" rtlCol="0">
              <a:spAutoFit/>
            </a:bodyPr>
            <a:lstStyle/>
            <a:p>
              <a:pPr algn="ctr"/>
              <a:r>
                <a:rPr lang="nl-NL" sz="5400" b="1" dirty="0"/>
                <a:t>2</a:t>
              </a:r>
            </a:p>
          </p:txBody>
        </p:sp>
        <p:sp>
          <p:nvSpPr>
            <p:cNvPr id="18" name="Tekstvak 17"/>
            <p:cNvSpPr txBox="1"/>
            <p:nvPr/>
          </p:nvSpPr>
          <p:spPr>
            <a:xfrm>
              <a:off x="9256063" y="1738787"/>
              <a:ext cx="1874586" cy="461665"/>
            </a:xfrm>
            <a:prstGeom prst="rect">
              <a:avLst/>
            </a:prstGeom>
            <a:noFill/>
          </p:spPr>
          <p:txBody>
            <a:bodyPr wrap="square" rtlCol="0">
              <a:spAutoFit/>
            </a:bodyPr>
            <a:lstStyle/>
            <a:p>
              <a:r>
                <a:rPr lang="nl-NL" sz="2400" dirty="0"/>
                <a:t>Understanding</a:t>
              </a:r>
            </a:p>
          </p:txBody>
        </p:sp>
      </p:grpSp>
      <p:grpSp>
        <p:nvGrpSpPr>
          <p:cNvPr id="19" name="Groep 18"/>
          <p:cNvGrpSpPr/>
          <p:nvPr/>
        </p:nvGrpSpPr>
        <p:grpSpPr>
          <a:xfrm>
            <a:off x="8729728" y="3575269"/>
            <a:ext cx="2890231" cy="923330"/>
            <a:chOff x="8729729" y="1511345"/>
            <a:chExt cx="2400920" cy="923330"/>
          </a:xfrm>
        </p:grpSpPr>
        <p:sp>
          <p:nvSpPr>
            <p:cNvPr id="20" name="Tekstvak 19"/>
            <p:cNvSpPr txBox="1"/>
            <p:nvPr/>
          </p:nvSpPr>
          <p:spPr>
            <a:xfrm>
              <a:off x="8729729" y="1511345"/>
              <a:ext cx="633601" cy="923330"/>
            </a:xfrm>
            <a:prstGeom prst="rect">
              <a:avLst/>
            </a:prstGeom>
            <a:noFill/>
          </p:spPr>
          <p:txBody>
            <a:bodyPr wrap="square" rtlCol="0">
              <a:spAutoFit/>
            </a:bodyPr>
            <a:lstStyle/>
            <a:p>
              <a:pPr algn="ctr"/>
              <a:r>
                <a:rPr lang="nl-NL" sz="5400" b="1" dirty="0"/>
                <a:t>3</a:t>
              </a:r>
            </a:p>
          </p:txBody>
        </p:sp>
        <p:sp>
          <p:nvSpPr>
            <p:cNvPr id="21" name="Tekstvak 20"/>
            <p:cNvSpPr txBox="1"/>
            <p:nvPr/>
          </p:nvSpPr>
          <p:spPr>
            <a:xfrm>
              <a:off x="9256063" y="1738787"/>
              <a:ext cx="1874586" cy="461665"/>
            </a:xfrm>
            <a:prstGeom prst="rect">
              <a:avLst/>
            </a:prstGeom>
            <a:noFill/>
          </p:spPr>
          <p:txBody>
            <a:bodyPr wrap="square" rtlCol="0">
              <a:spAutoFit/>
            </a:bodyPr>
            <a:lstStyle/>
            <a:p>
              <a:r>
                <a:rPr lang="nl-NL" sz="2400" dirty="0" err="1"/>
                <a:t>Creating</a:t>
              </a:r>
              <a:endParaRPr lang="nl-NL" sz="2400" dirty="0"/>
            </a:p>
          </p:txBody>
        </p:sp>
      </p:grpSp>
      <p:grpSp>
        <p:nvGrpSpPr>
          <p:cNvPr id="22" name="Groep 21"/>
          <p:cNvGrpSpPr/>
          <p:nvPr/>
        </p:nvGrpSpPr>
        <p:grpSpPr>
          <a:xfrm>
            <a:off x="8729728" y="4563124"/>
            <a:ext cx="2890231" cy="923330"/>
            <a:chOff x="8729729" y="1511345"/>
            <a:chExt cx="2400920" cy="923330"/>
          </a:xfrm>
        </p:grpSpPr>
        <p:sp>
          <p:nvSpPr>
            <p:cNvPr id="23" name="Tekstvak 22"/>
            <p:cNvSpPr txBox="1"/>
            <p:nvPr/>
          </p:nvSpPr>
          <p:spPr>
            <a:xfrm>
              <a:off x="8729729" y="1511345"/>
              <a:ext cx="633601" cy="923330"/>
            </a:xfrm>
            <a:prstGeom prst="rect">
              <a:avLst/>
            </a:prstGeom>
            <a:noFill/>
          </p:spPr>
          <p:txBody>
            <a:bodyPr wrap="square" rtlCol="0">
              <a:spAutoFit/>
            </a:bodyPr>
            <a:lstStyle/>
            <a:p>
              <a:pPr algn="ctr"/>
              <a:r>
                <a:rPr lang="nl-NL" sz="5400" b="1" dirty="0"/>
                <a:t>4</a:t>
              </a:r>
            </a:p>
          </p:txBody>
        </p:sp>
        <p:sp>
          <p:nvSpPr>
            <p:cNvPr id="24" name="Tekstvak 23"/>
            <p:cNvSpPr txBox="1"/>
            <p:nvPr/>
          </p:nvSpPr>
          <p:spPr>
            <a:xfrm>
              <a:off x="9256063" y="1738787"/>
              <a:ext cx="1874586" cy="461665"/>
            </a:xfrm>
            <a:prstGeom prst="rect">
              <a:avLst/>
            </a:prstGeom>
            <a:noFill/>
          </p:spPr>
          <p:txBody>
            <a:bodyPr wrap="square" rtlCol="0">
              <a:spAutoFit/>
            </a:bodyPr>
            <a:lstStyle/>
            <a:p>
              <a:r>
                <a:rPr lang="nl-NL" sz="2400" dirty="0"/>
                <a:t>Living</a:t>
              </a:r>
            </a:p>
          </p:txBody>
        </p:sp>
      </p:grpSp>
      <p:cxnSp>
        <p:nvCxnSpPr>
          <p:cNvPr id="9" name="Rechte verbindingslijn 8"/>
          <p:cNvCxnSpPr/>
          <p:nvPr/>
        </p:nvCxnSpPr>
        <p:spPr>
          <a:xfrm flipH="1">
            <a:off x="8284464" y="1609060"/>
            <a:ext cx="5498" cy="386194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001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4"/>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Desired Outcome &amp; Statement of Objectives</a:t>
            </a:r>
            <a:endParaRPr sz="3200" b="0" i="0" u="none" strike="noStrike" cap="none" dirty="0">
              <a:solidFill>
                <a:schemeClr val="dk1"/>
              </a:solidFill>
              <a:latin typeface="Georgia"/>
              <a:ea typeface="Georgia"/>
              <a:cs typeface="Georgia"/>
              <a:sym typeface="Georgia"/>
            </a:endParaRPr>
          </a:p>
        </p:txBody>
      </p:sp>
      <p:sp>
        <p:nvSpPr>
          <p:cNvPr id="877" name="Google Shape;877;p84"/>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grpSp>
        <p:nvGrpSpPr>
          <p:cNvPr id="6" name="Groep 5"/>
          <p:cNvGrpSpPr/>
          <p:nvPr/>
        </p:nvGrpSpPr>
        <p:grpSpPr>
          <a:xfrm>
            <a:off x="111760" y="2360436"/>
            <a:ext cx="10546079" cy="1982362"/>
            <a:chOff x="111760" y="1161556"/>
            <a:chExt cx="10546079" cy="1982362"/>
          </a:xfrm>
        </p:grpSpPr>
        <p:grpSp>
          <p:nvGrpSpPr>
            <p:cNvPr id="878" name="Google Shape;878;p84"/>
            <p:cNvGrpSpPr/>
            <p:nvPr/>
          </p:nvGrpSpPr>
          <p:grpSpPr>
            <a:xfrm>
              <a:off x="3464258" y="1215033"/>
              <a:ext cx="698370" cy="735118"/>
              <a:chOff x="6863708" y="1891330"/>
              <a:chExt cx="211686" cy="212688"/>
            </a:xfrm>
          </p:grpSpPr>
          <p:sp>
            <p:nvSpPr>
              <p:cNvPr id="879" name="Google Shape;879;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880" name="Google Shape;880;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881" name="Google Shape;881;p84"/>
            <p:cNvGrpSpPr/>
            <p:nvPr/>
          </p:nvGrpSpPr>
          <p:grpSpPr>
            <a:xfrm>
              <a:off x="4797070" y="1213252"/>
              <a:ext cx="705182" cy="738679"/>
              <a:chOff x="4325112" y="2272755"/>
              <a:chExt cx="720105" cy="719997"/>
            </a:xfrm>
          </p:grpSpPr>
          <p:sp>
            <p:nvSpPr>
              <p:cNvPr id="882" name="Google Shape;882;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3" name="Google Shape;883;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4" name="Google Shape;884;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885" name="Google Shape;885;p84"/>
            <p:cNvGrpSpPr/>
            <p:nvPr/>
          </p:nvGrpSpPr>
          <p:grpSpPr>
            <a:xfrm>
              <a:off x="2125198" y="1213261"/>
              <a:ext cx="704632" cy="738654"/>
              <a:chOff x="988" y="0"/>
              <a:chExt cx="6700" cy="6704"/>
            </a:xfrm>
          </p:grpSpPr>
          <p:sp>
            <p:nvSpPr>
              <p:cNvPr id="886" name="Google Shape;886;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7" name="Google Shape;887;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888" name="Google Shape;888;p84"/>
            <p:cNvSpPr/>
            <p:nvPr/>
          </p:nvSpPr>
          <p:spPr>
            <a:xfrm>
              <a:off x="6136693" y="1213261"/>
              <a:ext cx="705162" cy="738659"/>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cxnSp>
          <p:nvCxnSpPr>
            <p:cNvPr id="891" name="Google Shape;891;p84"/>
            <p:cNvCxnSpPr/>
            <p:nvPr/>
          </p:nvCxnSpPr>
          <p:spPr>
            <a:xfrm>
              <a:off x="111760" y="1161556"/>
              <a:ext cx="10546079" cy="14119"/>
            </a:xfrm>
            <a:prstGeom prst="straightConnector1">
              <a:avLst/>
            </a:prstGeom>
            <a:noFill/>
            <a:ln w="12700" cap="rnd" cmpd="sng">
              <a:solidFill>
                <a:srgbClr val="000000"/>
              </a:solidFill>
              <a:prstDash val="dot"/>
              <a:round/>
              <a:headEnd type="none" w="sm" len="sm"/>
              <a:tailEnd type="none" w="sm" len="sm"/>
            </a:ln>
          </p:spPr>
        </p:cxnSp>
        <p:sp>
          <p:nvSpPr>
            <p:cNvPr id="908" name="Google Shape;908;p84"/>
            <p:cNvSpPr/>
            <p:nvPr/>
          </p:nvSpPr>
          <p:spPr>
            <a:xfrm>
              <a:off x="137992" y="1279451"/>
              <a:ext cx="325768" cy="339654"/>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b="1">
                  <a:latin typeface="Arial"/>
                  <a:ea typeface="Arial"/>
                  <a:cs typeface="Arial"/>
                  <a:sym typeface="Arial"/>
                </a:rPr>
                <a:t>1</a:t>
              </a:r>
              <a:endParaRPr sz="2400"/>
            </a:p>
          </p:txBody>
        </p:sp>
        <p:sp>
          <p:nvSpPr>
            <p:cNvPr id="910" name="Google Shape;910;p84"/>
            <p:cNvSpPr txBox="1"/>
            <p:nvPr/>
          </p:nvSpPr>
          <p:spPr>
            <a:xfrm>
              <a:off x="599264" y="1336147"/>
              <a:ext cx="1179266" cy="34086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Desired Outcome</a:t>
              </a:r>
              <a:endParaRPr sz="3200" dirty="0"/>
            </a:p>
          </p:txBody>
        </p:sp>
        <p:sp>
          <p:nvSpPr>
            <p:cNvPr id="915" name="Google Shape;915;p84"/>
            <p:cNvSpPr/>
            <p:nvPr/>
          </p:nvSpPr>
          <p:spPr>
            <a:xfrm>
              <a:off x="5547692" y="1276430"/>
              <a:ext cx="1562923" cy="1162233"/>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6" name="Google Shape;916;p84"/>
            <p:cNvSpPr/>
            <p:nvPr/>
          </p:nvSpPr>
          <p:spPr>
            <a:xfrm>
              <a:off x="5547692" y="2417960"/>
              <a:ext cx="1562923" cy="725958"/>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Attract, satisfy and retain business and FM talent</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18" name="Google Shape;918;p84"/>
            <p:cNvSpPr/>
            <p:nvPr/>
          </p:nvSpPr>
          <p:spPr>
            <a:xfrm>
              <a:off x="9086185" y="1276430"/>
              <a:ext cx="1562923" cy="1162233"/>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9" name="Google Shape;919;p84"/>
            <p:cNvSpPr/>
            <p:nvPr/>
          </p:nvSpPr>
          <p:spPr>
            <a:xfrm>
              <a:off x="9086185" y="2417960"/>
              <a:ext cx="1562923" cy="725958"/>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Innovative and transparent financial reporting</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sp>
          <p:nvSpPr>
            <p:cNvPr id="921" name="Google Shape;921;p84"/>
            <p:cNvSpPr/>
            <p:nvPr/>
          </p:nvSpPr>
          <p:spPr>
            <a:xfrm>
              <a:off x="7316940" y="2417960"/>
              <a:ext cx="1562923" cy="725958"/>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Industry leader in Corporate Responsibility</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2" name="Google Shape;922;p84"/>
            <p:cNvSpPr/>
            <p:nvPr/>
          </p:nvSpPr>
          <p:spPr>
            <a:xfrm>
              <a:off x="7316940" y="1276430"/>
              <a:ext cx="1562923" cy="1162233"/>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4" name="Google Shape;924;p84"/>
            <p:cNvSpPr/>
            <p:nvPr/>
          </p:nvSpPr>
          <p:spPr>
            <a:xfrm>
              <a:off x="2009197" y="2417960"/>
              <a:ext cx="1562923" cy="725958"/>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First-class integrated facility services</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5" name="Google Shape;925;p84"/>
            <p:cNvSpPr/>
            <p:nvPr/>
          </p:nvSpPr>
          <p:spPr>
            <a:xfrm>
              <a:off x="2009197" y="1276430"/>
              <a:ext cx="1562923" cy="1162233"/>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7" name="Google Shape;927;p84"/>
            <p:cNvSpPr/>
            <p:nvPr/>
          </p:nvSpPr>
          <p:spPr>
            <a:xfrm>
              <a:off x="3778443" y="1276430"/>
              <a:ext cx="1562923" cy="1162233"/>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8" name="Google Shape;928;p84"/>
            <p:cNvSpPr/>
            <p:nvPr/>
          </p:nvSpPr>
          <p:spPr>
            <a:xfrm>
              <a:off x="3778443" y="2417960"/>
              <a:ext cx="1562923" cy="725958"/>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Best FM company for PwC</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grpSp>
          <p:nvGrpSpPr>
            <p:cNvPr id="929" name="Google Shape;929;p84"/>
            <p:cNvGrpSpPr/>
            <p:nvPr/>
          </p:nvGrpSpPr>
          <p:grpSpPr>
            <a:xfrm>
              <a:off x="9332971" y="1360023"/>
              <a:ext cx="930268" cy="969773"/>
              <a:chOff x="986" y="0"/>
              <a:chExt cx="6673" cy="6672"/>
            </a:xfrm>
          </p:grpSpPr>
          <p:sp>
            <p:nvSpPr>
              <p:cNvPr id="930" name="Google Shape;930;p84"/>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1" name="Google Shape;931;p84"/>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932" name="Google Shape;932;p84"/>
            <p:cNvSpPr/>
            <p:nvPr/>
          </p:nvSpPr>
          <p:spPr>
            <a:xfrm>
              <a:off x="7672117" y="1360023"/>
              <a:ext cx="930274" cy="969779"/>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nvGrpSpPr>
            <p:cNvPr id="933" name="Google Shape;933;p84"/>
            <p:cNvGrpSpPr/>
            <p:nvPr/>
          </p:nvGrpSpPr>
          <p:grpSpPr>
            <a:xfrm>
              <a:off x="5851650" y="1360011"/>
              <a:ext cx="930299" cy="969805"/>
              <a:chOff x="4325112" y="2272755"/>
              <a:chExt cx="720105" cy="719997"/>
            </a:xfrm>
          </p:grpSpPr>
          <p:sp>
            <p:nvSpPr>
              <p:cNvPr id="934" name="Google Shape;934;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5" name="Google Shape;935;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6" name="Google Shape;936;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937" name="Google Shape;937;p84"/>
            <p:cNvGrpSpPr/>
            <p:nvPr/>
          </p:nvGrpSpPr>
          <p:grpSpPr>
            <a:xfrm>
              <a:off x="4066774" y="1362349"/>
              <a:ext cx="921313" cy="965130"/>
              <a:chOff x="6863708" y="1891330"/>
              <a:chExt cx="211686" cy="212688"/>
            </a:xfrm>
          </p:grpSpPr>
          <p:sp>
            <p:nvSpPr>
              <p:cNvPr id="938" name="Google Shape;938;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939" name="Google Shape;939;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940" name="Google Shape;940;p84"/>
            <p:cNvGrpSpPr/>
            <p:nvPr/>
          </p:nvGrpSpPr>
          <p:grpSpPr>
            <a:xfrm>
              <a:off x="2326847" y="1360023"/>
              <a:ext cx="929575" cy="969773"/>
              <a:chOff x="988" y="0"/>
              <a:chExt cx="6700" cy="6704"/>
            </a:xfrm>
          </p:grpSpPr>
          <p:sp>
            <p:nvSpPr>
              <p:cNvPr id="941" name="Google Shape;941;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42" name="Google Shape;942;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4"/>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Desired Outcome &amp; Statement of Objectives</a:t>
            </a:r>
            <a:endParaRPr sz="3200" b="0" i="0" u="none" strike="noStrike" cap="none" dirty="0">
              <a:solidFill>
                <a:schemeClr val="dk1"/>
              </a:solidFill>
              <a:latin typeface="Georgia"/>
              <a:ea typeface="Georgia"/>
              <a:cs typeface="Georgia"/>
              <a:sym typeface="Georgia"/>
            </a:endParaRPr>
          </a:p>
        </p:txBody>
      </p:sp>
      <p:sp>
        <p:nvSpPr>
          <p:cNvPr id="877" name="Google Shape;877;p84"/>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grpSp>
        <p:nvGrpSpPr>
          <p:cNvPr id="5" name="Groep 4"/>
          <p:cNvGrpSpPr/>
          <p:nvPr/>
        </p:nvGrpSpPr>
        <p:grpSpPr>
          <a:xfrm>
            <a:off x="111760" y="1161556"/>
            <a:ext cx="10546079" cy="4751564"/>
            <a:chOff x="111761" y="1161556"/>
            <a:chExt cx="9347716" cy="4020044"/>
          </a:xfrm>
        </p:grpSpPr>
        <p:grpSp>
          <p:nvGrpSpPr>
            <p:cNvPr id="878" name="Google Shape;878;p84"/>
            <p:cNvGrpSpPr/>
            <p:nvPr/>
          </p:nvGrpSpPr>
          <p:grpSpPr>
            <a:xfrm>
              <a:off x="3083311" y="1206800"/>
              <a:ext cx="619013" cy="621944"/>
              <a:chOff x="6863708" y="1891330"/>
              <a:chExt cx="211686" cy="212688"/>
            </a:xfrm>
          </p:grpSpPr>
          <p:sp>
            <p:nvSpPr>
              <p:cNvPr id="879" name="Google Shape;879;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880" name="Google Shape;880;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881" name="Google Shape;881;p84"/>
            <p:cNvGrpSpPr/>
            <p:nvPr/>
          </p:nvGrpSpPr>
          <p:grpSpPr>
            <a:xfrm>
              <a:off x="4264674" y="1205293"/>
              <a:ext cx="625051" cy="624957"/>
              <a:chOff x="4325112" y="2272755"/>
              <a:chExt cx="720105" cy="719997"/>
            </a:xfrm>
          </p:grpSpPr>
          <p:sp>
            <p:nvSpPr>
              <p:cNvPr id="882" name="Google Shape;882;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3" name="Google Shape;883;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4" name="Google Shape;884;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885" name="Google Shape;885;p84"/>
            <p:cNvGrpSpPr/>
            <p:nvPr/>
          </p:nvGrpSpPr>
          <p:grpSpPr>
            <a:xfrm>
              <a:off x="1896410" y="1205301"/>
              <a:ext cx="624564" cy="624936"/>
              <a:chOff x="988" y="0"/>
              <a:chExt cx="6700" cy="6704"/>
            </a:xfrm>
          </p:grpSpPr>
          <p:sp>
            <p:nvSpPr>
              <p:cNvPr id="886" name="Google Shape;886;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7" name="Google Shape;887;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888" name="Google Shape;888;p84"/>
            <p:cNvSpPr/>
            <p:nvPr/>
          </p:nvSpPr>
          <p:spPr>
            <a:xfrm>
              <a:off x="5452074" y="120530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cxnSp>
          <p:nvCxnSpPr>
            <p:cNvPr id="891" name="Google Shape;891;p84"/>
            <p:cNvCxnSpPr/>
            <p:nvPr/>
          </p:nvCxnSpPr>
          <p:spPr>
            <a:xfrm>
              <a:off x="111761" y="1161556"/>
              <a:ext cx="9347716" cy="11945"/>
            </a:xfrm>
            <a:prstGeom prst="straightConnector1">
              <a:avLst/>
            </a:prstGeom>
            <a:noFill/>
            <a:ln w="12700" cap="rnd" cmpd="sng">
              <a:solidFill>
                <a:srgbClr val="000000"/>
              </a:solidFill>
              <a:prstDash val="dot"/>
              <a:round/>
              <a:headEnd type="none" w="sm" len="sm"/>
              <a:tailEnd type="none" w="sm" len="sm"/>
            </a:ln>
          </p:spPr>
        </p:cxnSp>
        <p:sp>
          <p:nvSpPr>
            <p:cNvPr id="893" name="Google Shape;893;p84"/>
            <p:cNvSpPr/>
            <p:nvPr/>
          </p:nvSpPr>
          <p:spPr>
            <a:xfrm>
              <a:off x="6498465"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Zero waste</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4" name="Google Shape;894;p84"/>
            <p:cNvSpPr/>
            <p:nvPr/>
          </p:nvSpPr>
          <p:spPr>
            <a:xfrm>
              <a:off x="8066741"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Optimal price-quality</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5" name="Google Shape;895;p84"/>
            <p:cNvSpPr/>
            <p:nvPr/>
          </p:nvSpPr>
          <p:spPr>
            <a:xfrm>
              <a:off x="1793634"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dirty="0">
                  <a:solidFill>
                    <a:srgbClr val="464646"/>
                  </a:solidFill>
                </a:rPr>
                <a:t>High user satisfaction</a:t>
              </a:r>
              <a:endParaRPr dirty="0">
                <a:solidFill>
                  <a:srgbClr val="464646"/>
                </a:solidFill>
                <a:sym typeface="Arial"/>
              </a:endParaRPr>
            </a:p>
            <a:p>
              <a:pPr marL="0" marR="0" lvl="0" indent="0" algn="l" rtl="0">
                <a:spcBef>
                  <a:spcPts val="585"/>
                </a:spcBef>
                <a:spcAft>
                  <a:spcPts val="0"/>
                </a:spcAft>
                <a:buNone/>
              </a:pPr>
              <a:endParaRPr dirty="0">
                <a:solidFill>
                  <a:srgbClr val="464646"/>
                </a:solidFill>
                <a:sym typeface="Arial"/>
              </a:endParaRPr>
            </a:p>
          </p:txBody>
        </p:sp>
        <p:sp>
          <p:nvSpPr>
            <p:cNvPr id="896" name="Google Shape;896;p84"/>
            <p:cNvSpPr/>
            <p:nvPr/>
          </p:nvSpPr>
          <p:spPr>
            <a:xfrm>
              <a:off x="3361912"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Proactive communication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7" name="Google Shape;897;p84"/>
            <p:cNvSpPr/>
            <p:nvPr/>
          </p:nvSpPr>
          <p:spPr>
            <a:xfrm>
              <a:off x="4930188"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Work-life balance</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8" name="Google Shape;898;p84"/>
            <p:cNvSpPr/>
            <p:nvPr/>
          </p:nvSpPr>
          <p:spPr>
            <a:xfrm>
              <a:off x="6498465"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Inclusion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9" name="Google Shape;899;p84"/>
            <p:cNvSpPr/>
            <p:nvPr/>
          </p:nvSpPr>
          <p:spPr>
            <a:xfrm>
              <a:off x="8066741"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Budgetary framework</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0" name="Google Shape;900;p84"/>
            <p:cNvSpPr/>
            <p:nvPr/>
          </p:nvSpPr>
          <p:spPr>
            <a:xfrm>
              <a:off x="1793634"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Brand protection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1" name="Google Shape;901;p84"/>
            <p:cNvSpPr/>
            <p:nvPr/>
          </p:nvSpPr>
          <p:spPr>
            <a:xfrm>
              <a:off x="3361912"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Innovation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2" name="Google Shape;902;p84"/>
            <p:cNvSpPr/>
            <p:nvPr/>
          </p:nvSpPr>
          <p:spPr>
            <a:xfrm>
              <a:off x="4930188"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dirty="0">
                  <a:solidFill>
                    <a:srgbClr val="464646"/>
                  </a:solidFill>
                </a:rPr>
                <a:t>Vitality</a:t>
              </a:r>
              <a:endParaRPr dirty="0">
                <a:solidFill>
                  <a:srgbClr val="464646"/>
                </a:solidFill>
                <a:sym typeface="Arial"/>
              </a:endParaRPr>
            </a:p>
            <a:p>
              <a:pPr marL="0" marR="0" lvl="0" indent="0" algn="l" rtl="0">
                <a:spcBef>
                  <a:spcPts val="585"/>
                </a:spcBef>
                <a:spcAft>
                  <a:spcPts val="0"/>
                </a:spcAft>
                <a:buNone/>
              </a:pPr>
              <a:endParaRPr dirty="0">
                <a:solidFill>
                  <a:srgbClr val="464646"/>
                </a:solidFill>
                <a:sym typeface="Arial"/>
              </a:endParaRPr>
            </a:p>
          </p:txBody>
        </p:sp>
        <p:sp>
          <p:nvSpPr>
            <p:cNvPr id="903" name="Google Shape;903;p84"/>
            <p:cNvSpPr/>
            <p:nvPr/>
          </p:nvSpPr>
          <p:spPr>
            <a:xfrm>
              <a:off x="6498465"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Fully circular</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4" name="Google Shape;904;p84"/>
            <p:cNvSpPr/>
            <p:nvPr/>
          </p:nvSpPr>
          <p:spPr>
            <a:xfrm>
              <a:off x="8066741"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Profitability and payment terms</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5" name="Google Shape;905;p84"/>
            <p:cNvSpPr/>
            <p:nvPr/>
          </p:nvSpPr>
          <p:spPr>
            <a:xfrm>
              <a:off x="1793634"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Quality </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6" name="Google Shape;906;p84"/>
            <p:cNvSpPr/>
            <p:nvPr/>
          </p:nvSpPr>
          <p:spPr>
            <a:xfrm>
              <a:off x="3361912"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High satisfaction among decision makers</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7" name="Google Shape;907;p84"/>
            <p:cNvSpPr/>
            <p:nvPr/>
          </p:nvSpPr>
          <p:spPr>
            <a:xfrm>
              <a:off x="4930188"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Inspiring working environment</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8" name="Google Shape;908;p84"/>
            <p:cNvSpPr/>
            <p:nvPr/>
          </p:nvSpPr>
          <p:spPr>
            <a:xfrm>
              <a:off x="135012" y="1261301"/>
              <a:ext cx="288751" cy="287363"/>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b="1">
                  <a:latin typeface="Arial"/>
                  <a:ea typeface="Arial"/>
                  <a:cs typeface="Arial"/>
                  <a:sym typeface="Arial"/>
                </a:rPr>
                <a:t>1</a:t>
              </a:r>
              <a:endParaRPr sz="2400"/>
            </a:p>
          </p:txBody>
        </p:sp>
        <p:sp>
          <p:nvSpPr>
            <p:cNvPr id="909" name="Google Shape;909;p84"/>
            <p:cNvSpPr/>
            <p:nvPr/>
          </p:nvSpPr>
          <p:spPr>
            <a:xfrm>
              <a:off x="135012" y="3009523"/>
              <a:ext cx="288751" cy="287363"/>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200" b="1" dirty="0">
                  <a:latin typeface="Arial"/>
                  <a:ea typeface="Arial"/>
                  <a:cs typeface="Arial"/>
                  <a:sym typeface="Arial"/>
                </a:rPr>
                <a:t>2</a:t>
              </a:r>
              <a:endParaRPr sz="2000" dirty="0"/>
            </a:p>
          </p:txBody>
        </p:sp>
        <p:sp>
          <p:nvSpPr>
            <p:cNvPr id="910" name="Google Shape;910;p84"/>
            <p:cNvSpPr txBox="1"/>
            <p:nvPr/>
          </p:nvSpPr>
          <p:spPr>
            <a:xfrm>
              <a:off x="543869" y="1309268"/>
              <a:ext cx="1045265" cy="2883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Desired Outcome</a:t>
              </a:r>
              <a:endParaRPr sz="3200" dirty="0"/>
            </a:p>
          </p:txBody>
        </p:sp>
        <p:sp>
          <p:nvSpPr>
            <p:cNvPr id="911" name="Google Shape;911;p84"/>
            <p:cNvSpPr txBox="1"/>
            <p:nvPr/>
          </p:nvSpPr>
          <p:spPr>
            <a:xfrm>
              <a:off x="543869" y="3050539"/>
              <a:ext cx="1045265" cy="2883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Statement of Objectives</a:t>
              </a:r>
              <a:endParaRPr dirty="0"/>
            </a:p>
          </p:txBody>
        </p:sp>
        <p:cxnSp>
          <p:nvCxnSpPr>
            <p:cNvPr id="912" name="Google Shape;912;p84"/>
            <p:cNvCxnSpPr/>
            <p:nvPr/>
          </p:nvCxnSpPr>
          <p:spPr>
            <a:xfrm>
              <a:off x="111761" y="5151226"/>
              <a:ext cx="9335713" cy="30374"/>
            </a:xfrm>
            <a:prstGeom prst="straightConnector1">
              <a:avLst/>
            </a:prstGeom>
            <a:noFill/>
            <a:ln w="12700" cap="rnd" cmpd="sng">
              <a:solidFill>
                <a:srgbClr val="000000"/>
              </a:solidFill>
              <a:prstDash val="dot"/>
              <a:round/>
              <a:headEnd type="none" w="sm" len="sm"/>
              <a:tailEnd type="none" w="sm" len="sm"/>
            </a:ln>
          </p:spPr>
        </p:cxnSp>
        <p:sp>
          <p:nvSpPr>
            <p:cNvPr id="915" name="Google Shape;915;p84"/>
            <p:cNvSpPr/>
            <p:nvPr/>
          </p:nvSpPr>
          <p:spPr>
            <a:xfrm>
              <a:off x="4930002" y="1258745"/>
              <a:ext cx="1385326" cy="983303"/>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6" name="Google Shape;916;p84"/>
            <p:cNvSpPr/>
            <p:nvPr/>
          </p:nvSpPr>
          <p:spPr>
            <a:xfrm>
              <a:off x="4930002" y="2224532"/>
              <a:ext cx="1385326" cy="614194"/>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Attract, satisfy and retain business and FM talent</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18" name="Google Shape;918;p84"/>
            <p:cNvSpPr/>
            <p:nvPr/>
          </p:nvSpPr>
          <p:spPr>
            <a:xfrm>
              <a:off x="8066412" y="1258745"/>
              <a:ext cx="1385326" cy="983303"/>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9" name="Google Shape;919;p84"/>
            <p:cNvSpPr/>
            <p:nvPr/>
          </p:nvSpPr>
          <p:spPr>
            <a:xfrm>
              <a:off x="8066412" y="2224532"/>
              <a:ext cx="1385326" cy="614194"/>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Innovative and transparent financial reporting</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sp>
          <p:nvSpPr>
            <p:cNvPr id="921" name="Google Shape;921;p84"/>
            <p:cNvSpPr/>
            <p:nvPr/>
          </p:nvSpPr>
          <p:spPr>
            <a:xfrm>
              <a:off x="6498208" y="2224532"/>
              <a:ext cx="1385326" cy="614194"/>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Industry leader in Corporate Responsibility</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2" name="Google Shape;922;p84"/>
            <p:cNvSpPr/>
            <p:nvPr/>
          </p:nvSpPr>
          <p:spPr>
            <a:xfrm>
              <a:off x="6498208" y="1258745"/>
              <a:ext cx="1385326" cy="983303"/>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4" name="Google Shape;924;p84"/>
            <p:cNvSpPr/>
            <p:nvPr/>
          </p:nvSpPr>
          <p:spPr>
            <a:xfrm>
              <a:off x="1793590" y="2224532"/>
              <a:ext cx="1385326" cy="614194"/>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First-class integrated facility services</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5" name="Google Shape;925;p84"/>
            <p:cNvSpPr/>
            <p:nvPr/>
          </p:nvSpPr>
          <p:spPr>
            <a:xfrm>
              <a:off x="1793590" y="1258745"/>
              <a:ext cx="1385326" cy="983303"/>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7" name="Google Shape;927;p84"/>
            <p:cNvSpPr/>
            <p:nvPr/>
          </p:nvSpPr>
          <p:spPr>
            <a:xfrm>
              <a:off x="3361795" y="1258745"/>
              <a:ext cx="1385326" cy="983303"/>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8" name="Google Shape;928;p84"/>
            <p:cNvSpPr/>
            <p:nvPr/>
          </p:nvSpPr>
          <p:spPr>
            <a:xfrm>
              <a:off x="3361795" y="2224532"/>
              <a:ext cx="1385326" cy="614194"/>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Best FM company for PwC</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grpSp>
          <p:nvGrpSpPr>
            <p:cNvPr id="929" name="Google Shape;929;p84"/>
            <p:cNvGrpSpPr/>
            <p:nvPr/>
          </p:nvGrpSpPr>
          <p:grpSpPr>
            <a:xfrm>
              <a:off x="8285155" y="1329468"/>
              <a:ext cx="824561" cy="820473"/>
              <a:chOff x="986" y="0"/>
              <a:chExt cx="6673" cy="6672"/>
            </a:xfrm>
          </p:grpSpPr>
          <p:sp>
            <p:nvSpPr>
              <p:cNvPr id="930" name="Google Shape;930;p84"/>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1" name="Google Shape;931;p84"/>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932" name="Google Shape;932;p84"/>
            <p:cNvSpPr/>
            <p:nvPr/>
          </p:nvSpPr>
          <p:spPr>
            <a:xfrm>
              <a:off x="6813026" y="1329468"/>
              <a:ext cx="824566" cy="820478"/>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nvGrpSpPr>
            <p:cNvPr id="933" name="Google Shape;933;p84"/>
            <p:cNvGrpSpPr/>
            <p:nvPr/>
          </p:nvGrpSpPr>
          <p:grpSpPr>
            <a:xfrm>
              <a:off x="5199421" y="1329458"/>
              <a:ext cx="824588" cy="820500"/>
              <a:chOff x="4325112" y="2272755"/>
              <a:chExt cx="720105" cy="719997"/>
            </a:xfrm>
          </p:grpSpPr>
          <p:sp>
            <p:nvSpPr>
              <p:cNvPr id="934" name="Google Shape;934;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5" name="Google Shape;935;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6" name="Google Shape;936;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937" name="Google Shape;937;p84"/>
            <p:cNvGrpSpPr/>
            <p:nvPr/>
          </p:nvGrpSpPr>
          <p:grpSpPr>
            <a:xfrm>
              <a:off x="3617362" y="1331436"/>
              <a:ext cx="816623" cy="816545"/>
              <a:chOff x="6863708" y="1891330"/>
              <a:chExt cx="211686" cy="212688"/>
            </a:xfrm>
          </p:grpSpPr>
          <p:sp>
            <p:nvSpPr>
              <p:cNvPr id="938" name="Google Shape;938;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939" name="Google Shape;939;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940" name="Google Shape;940;p84"/>
            <p:cNvGrpSpPr/>
            <p:nvPr/>
          </p:nvGrpSpPr>
          <p:grpSpPr>
            <a:xfrm>
              <a:off x="2075145" y="1329468"/>
              <a:ext cx="823946" cy="820473"/>
              <a:chOff x="988" y="0"/>
              <a:chExt cx="6700" cy="6704"/>
            </a:xfrm>
          </p:grpSpPr>
          <p:sp>
            <p:nvSpPr>
              <p:cNvPr id="941" name="Google Shape;941;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42" name="Google Shape;942;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cxnSp>
          <p:nvCxnSpPr>
            <p:cNvPr id="892" name="Google Shape;892;p84"/>
            <p:cNvCxnSpPr/>
            <p:nvPr/>
          </p:nvCxnSpPr>
          <p:spPr>
            <a:xfrm>
              <a:off x="111761" y="2938912"/>
              <a:ext cx="9324054" cy="9556"/>
            </a:xfrm>
            <a:prstGeom prst="straightConnector1">
              <a:avLst/>
            </a:prstGeom>
            <a:noFill/>
            <a:ln w="12700" cap="rnd" cmpd="sng">
              <a:solidFill>
                <a:srgbClr val="000000"/>
              </a:solidFill>
              <a:prstDash val="dot"/>
              <a:round/>
              <a:headEnd type="none" w="sm" len="sm"/>
              <a:tailEnd type="none" w="sm" len="sm"/>
            </a:ln>
          </p:spPr>
        </p:cxnSp>
      </p:grpSp>
    </p:spTree>
    <p:extLst>
      <p:ext uri="{BB962C8B-B14F-4D97-AF65-F5344CB8AC3E}">
        <p14:creationId xmlns:p14="http://schemas.microsoft.com/office/powerpoint/2010/main" val="268534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4"/>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Desired Outcome &amp; Statement of Objectives</a:t>
            </a:r>
            <a:endParaRPr sz="3200" b="0" i="0" u="none" strike="noStrike" cap="none" dirty="0">
              <a:solidFill>
                <a:schemeClr val="dk1"/>
              </a:solidFill>
              <a:latin typeface="Georgia"/>
              <a:ea typeface="Georgia"/>
              <a:cs typeface="Georgia"/>
              <a:sym typeface="Georgia"/>
            </a:endParaRPr>
          </a:p>
        </p:txBody>
      </p:sp>
      <p:sp>
        <p:nvSpPr>
          <p:cNvPr id="877" name="Google Shape;877;p84"/>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grpSp>
        <p:nvGrpSpPr>
          <p:cNvPr id="5" name="Groep 4"/>
          <p:cNvGrpSpPr/>
          <p:nvPr/>
        </p:nvGrpSpPr>
        <p:grpSpPr>
          <a:xfrm>
            <a:off x="111760" y="1161556"/>
            <a:ext cx="10546079" cy="4751564"/>
            <a:chOff x="111761" y="1161556"/>
            <a:chExt cx="9347716" cy="4020044"/>
          </a:xfrm>
        </p:grpSpPr>
        <p:grpSp>
          <p:nvGrpSpPr>
            <p:cNvPr id="878" name="Google Shape;878;p84"/>
            <p:cNvGrpSpPr/>
            <p:nvPr/>
          </p:nvGrpSpPr>
          <p:grpSpPr>
            <a:xfrm>
              <a:off x="3083311" y="1206800"/>
              <a:ext cx="619013" cy="621944"/>
              <a:chOff x="6863708" y="1891330"/>
              <a:chExt cx="211686" cy="212688"/>
            </a:xfrm>
          </p:grpSpPr>
          <p:sp>
            <p:nvSpPr>
              <p:cNvPr id="879" name="Google Shape;879;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880" name="Google Shape;880;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881" name="Google Shape;881;p84"/>
            <p:cNvGrpSpPr/>
            <p:nvPr/>
          </p:nvGrpSpPr>
          <p:grpSpPr>
            <a:xfrm>
              <a:off x="4264674" y="1205293"/>
              <a:ext cx="625051" cy="624957"/>
              <a:chOff x="4325112" y="2272755"/>
              <a:chExt cx="720105" cy="719997"/>
            </a:xfrm>
          </p:grpSpPr>
          <p:sp>
            <p:nvSpPr>
              <p:cNvPr id="882" name="Google Shape;882;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3" name="Google Shape;883;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4" name="Google Shape;884;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885" name="Google Shape;885;p84"/>
            <p:cNvGrpSpPr/>
            <p:nvPr/>
          </p:nvGrpSpPr>
          <p:grpSpPr>
            <a:xfrm>
              <a:off x="1896410" y="1205301"/>
              <a:ext cx="624564" cy="624936"/>
              <a:chOff x="988" y="0"/>
              <a:chExt cx="6700" cy="6704"/>
            </a:xfrm>
          </p:grpSpPr>
          <p:sp>
            <p:nvSpPr>
              <p:cNvPr id="886" name="Google Shape;886;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7" name="Google Shape;887;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888" name="Google Shape;888;p84"/>
            <p:cNvSpPr/>
            <p:nvPr/>
          </p:nvSpPr>
          <p:spPr>
            <a:xfrm>
              <a:off x="5452074" y="120530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cxnSp>
          <p:nvCxnSpPr>
            <p:cNvPr id="891" name="Google Shape;891;p84"/>
            <p:cNvCxnSpPr/>
            <p:nvPr/>
          </p:nvCxnSpPr>
          <p:spPr>
            <a:xfrm>
              <a:off x="111761" y="1161556"/>
              <a:ext cx="9347716" cy="11945"/>
            </a:xfrm>
            <a:prstGeom prst="straightConnector1">
              <a:avLst/>
            </a:prstGeom>
            <a:noFill/>
            <a:ln w="12700" cap="rnd" cmpd="sng">
              <a:solidFill>
                <a:srgbClr val="000000"/>
              </a:solidFill>
              <a:prstDash val="dot"/>
              <a:round/>
              <a:headEnd type="none" w="sm" len="sm"/>
              <a:tailEnd type="none" w="sm" len="sm"/>
            </a:ln>
          </p:spPr>
        </p:cxnSp>
        <p:sp>
          <p:nvSpPr>
            <p:cNvPr id="893" name="Google Shape;893;p84"/>
            <p:cNvSpPr/>
            <p:nvPr/>
          </p:nvSpPr>
          <p:spPr>
            <a:xfrm>
              <a:off x="6498465"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Zero waste</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4" name="Google Shape;894;p84"/>
            <p:cNvSpPr/>
            <p:nvPr/>
          </p:nvSpPr>
          <p:spPr>
            <a:xfrm>
              <a:off x="8066741"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Optimal price-quality</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5" name="Google Shape;895;p84"/>
            <p:cNvSpPr/>
            <p:nvPr/>
          </p:nvSpPr>
          <p:spPr>
            <a:xfrm>
              <a:off x="1793634"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dirty="0">
                  <a:solidFill>
                    <a:srgbClr val="464646"/>
                  </a:solidFill>
                </a:rPr>
                <a:t>High user satisfaction</a:t>
              </a:r>
              <a:endParaRPr dirty="0">
                <a:solidFill>
                  <a:srgbClr val="464646"/>
                </a:solidFill>
                <a:sym typeface="Arial"/>
              </a:endParaRPr>
            </a:p>
            <a:p>
              <a:pPr marL="0" marR="0" lvl="0" indent="0" algn="l" rtl="0">
                <a:spcBef>
                  <a:spcPts val="585"/>
                </a:spcBef>
                <a:spcAft>
                  <a:spcPts val="0"/>
                </a:spcAft>
                <a:buNone/>
              </a:pPr>
              <a:endParaRPr dirty="0">
                <a:solidFill>
                  <a:srgbClr val="464646"/>
                </a:solidFill>
                <a:sym typeface="Arial"/>
              </a:endParaRPr>
            </a:p>
          </p:txBody>
        </p:sp>
        <p:sp>
          <p:nvSpPr>
            <p:cNvPr id="896" name="Google Shape;896;p84"/>
            <p:cNvSpPr/>
            <p:nvPr/>
          </p:nvSpPr>
          <p:spPr>
            <a:xfrm>
              <a:off x="3361912"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Proactive communication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7" name="Google Shape;897;p84"/>
            <p:cNvSpPr/>
            <p:nvPr/>
          </p:nvSpPr>
          <p:spPr>
            <a:xfrm>
              <a:off x="4930188"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Work-life balance</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8" name="Google Shape;898;p84"/>
            <p:cNvSpPr/>
            <p:nvPr/>
          </p:nvSpPr>
          <p:spPr>
            <a:xfrm>
              <a:off x="6498465"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Inclusion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9" name="Google Shape;899;p84"/>
            <p:cNvSpPr/>
            <p:nvPr/>
          </p:nvSpPr>
          <p:spPr>
            <a:xfrm>
              <a:off x="8066741"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Budgetary framework</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0" name="Google Shape;900;p84"/>
            <p:cNvSpPr/>
            <p:nvPr/>
          </p:nvSpPr>
          <p:spPr>
            <a:xfrm>
              <a:off x="1793634"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Brand protection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1" name="Google Shape;901;p84"/>
            <p:cNvSpPr/>
            <p:nvPr/>
          </p:nvSpPr>
          <p:spPr>
            <a:xfrm>
              <a:off x="3361912" y="3744717"/>
              <a:ext cx="1385456" cy="614315"/>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chemeClr val="bg1"/>
                  </a:solidFill>
                </a:rPr>
                <a:t>Innovation</a:t>
              </a:r>
              <a:endParaRPr>
                <a:solidFill>
                  <a:schemeClr val="bg1"/>
                </a:solidFill>
                <a:sym typeface="Arial"/>
              </a:endParaRPr>
            </a:p>
            <a:p>
              <a:pPr marL="0" marR="0" lvl="0" indent="0" algn="l" rtl="0">
                <a:spcBef>
                  <a:spcPts val="585"/>
                </a:spcBef>
                <a:spcAft>
                  <a:spcPts val="0"/>
                </a:spcAft>
                <a:buNone/>
              </a:pPr>
              <a:endParaRPr>
                <a:solidFill>
                  <a:schemeClr val="bg1"/>
                </a:solidFill>
                <a:sym typeface="Arial"/>
              </a:endParaRPr>
            </a:p>
          </p:txBody>
        </p:sp>
        <p:sp>
          <p:nvSpPr>
            <p:cNvPr id="902" name="Google Shape;902;p84"/>
            <p:cNvSpPr/>
            <p:nvPr/>
          </p:nvSpPr>
          <p:spPr>
            <a:xfrm>
              <a:off x="4930188"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dirty="0">
                  <a:solidFill>
                    <a:srgbClr val="464646"/>
                  </a:solidFill>
                </a:rPr>
                <a:t>Vitality</a:t>
              </a:r>
              <a:endParaRPr dirty="0">
                <a:solidFill>
                  <a:srgbClr val="464646"/>
                </a:solidFill>
                <a:sym typeface="Arial"/>
              </a:endParaRPr>
            </a:p>
            <a:p>
              <a:pPr marL="0" marR="0" lvl="0" indent="0" algn="l" rtl="0">
                <a:spcBef>
                  <a:spcPts val="585"/>
                </a:spcBef>
                <a:spcAft>
                  <a:spcPts val="0"/>
                </a:spcAft>
                <a:buNone/>
              </a:pPr>
              <a:endParaRPr dirty="0">
                <a:solidFill>
                  <a:srgbClr val="464646"/>
                </a:solidFill>
                <a:sym typeface="Arial"/>
              </a:endParaRPr>
            </a:p>
          </p:txBody>
        </p:sp>
        <p:sp>
          <p:nvSpPr>
            <p:cNvPr id="903" name="Google Shape;903;p84"/>
            <p:cNvSpPr/>
            <p:nvPr/>
          </p:nvSpPr>
          <p:spPr>
            <a:xfrm>
              <a:off x="6498465"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Fully circular</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4" name="Google Shape;904;p84"/>
            <p:cNvSpPr/>
            <p:nvPr/>
          </p:nvSpPr>
          <p:spPr>
            <a:xfrm>
              <a:off x="8066741"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Profitability and payment terms</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5" name="Google Shape;905;p84"/>
            <p:cNvSpPr/>
            <p:nvPr/>
          </p:nvSpPr>
          <p:spPr>
            <a:xfrm>
              <a:off x="1793634"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Quality </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6" name="Google Shape;906;p84"/>
            <p:cNvSpPr/>
            <p:nvPr/>
          </p:nvSpPr>
          <p:spPr>
            <a:xfrm>
              <a:off x="3361912"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High satisfaction among decision makers</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7" name="Google Shape;907;p84"/>
            <p:cNvSpPr/>
            <p:nvPr/>
          </p:nvSpPr>
          <p:spPr>
            <a:xfrm>
              <a:off x="4930188"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Inspiring working environment</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8" name="Google Shape;908;p84"/>
            <p:cNvSpPr/>
            <p:nvPr/>
          </p:nvSpPr>
          <p:spPr>
            <a:xfrm>
              <a:off x="135012" y="1261301"/>
              <a:ext cx="288751" cy="287363"/>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b="1">
                  <a:latin typeface="Arial"/>
                  <a:ea typeface="Arial"/>
                  <a:cs typeface="Arial"/>
                  <a:sym typeface="Arial"/>
                </a:rPr>
                <a:t>1</a:t>
              </a:r>
              <a:endParaRPr sz="2400"/>
            </a:p>
          </p:txBody>
        </p:sp>
        <p:sp>
          <p:nvSpPr>
            <p:cNvPr id="909" name="Google Shape;909;p84"/>
            <p:cNvSpPr/>
            <p:nvPr/>
          </p:nvSpPr>
          <p:spPr>
            <a:xfrm>
              <a:off x="135012" y="3009523"/>
              <a:ext cx="288751" cy="287363"/>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200" b="1" dirty="0">
                  <a:latin typeface="Arial"/>
                  <a:ea typeface="Arial"/>
                  <a:cs typeface="Arial"/>
                  <a:sym typeface="Arial"/>
                </a:rPr>
                <a:t>2</a:t>
              </a:r>
              <a:endParaRPr sz="2000" dirty="0"/>
            </a:p>
          </p:txBody>
        </p:sp>
        <p:sp>
          <p:nvSpPr>
            <p:cNvPr id="910" name="Google Shape;910;p84"/>
            <p:cNvSpPr txBox="1"/>
            <p:nvPr/>
          </p:nvSpPr>
          <p:spPr>
            <a:xfrm>
              <a:off x="543869" y="1309268"/>
              <a:ext cx="1045265" cy="2883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Desired Outcome</a:t>
              </a:r>
              <a:endParaRPr sz="3200" dirty="0"/>
            </a:p>
          </p:txBody>
        </p:sp>
        <p:sp>
          <p:nvSpPr>
            <p:cNvPr id="911" name="Google Shape;911;p84"/>
            <p:cNvSpPr txBox="1"/>
            <p:nvPr/>
          </p:nvSpPr>
          <p:spPr>
            <a:xfrm>
              <a:off x="543869" y="3050539"/>
              <a:ext cx="1045265" cy="2883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Statement of Objectives</a:t>
              </a:r>
              <a:endParaRPr dirty="0"/>
            </a:p>
          </p:txBody>
        </p:sp>
        <p:cxnSp>
          <p:nvCxnSpPr>
            <p:cNvPr id="912" name="Google Shape;912;p84"/>
            <p:cNvCxnSpPr/>
            <p:nvPr/>
          </p:nvCxnSpPr>
          <p:spPr>
            <a:xfrm>
              <a:off x="111761" y="5151226"/>
              <a:ext cx="9335713" cy="30374"/>
            </a:xfrm>
            <a:prstGeom prst="straightConnector1">
              <a:avLst/>
            </a:prstGeom>
            <a:noFill/>
            <a:ln w="12700" cap="rnd" cmpd="sng">
              <a:solidFill>
                <a:srgbClr val="000000"/>
              </a:solidFill>
              <a:prstDash val="dot"/>
              <a:round/>
              <a:headEnd type="none" w="sm" len="sm"/>
              <a:tailEnd type="none" w="sm" len="sm"/>
            </a:ln>
          </p:spPr>
        </p:cxnSp>
        <p:sp>
          <p:nvSpPr>
            <p:cNvPr id="915" name="Google Shape;915;p84"/>
            <p:cNvSpPr/>
            <p:nvPr/>
          </p:nvSpPr>
          <p:spPr>
            <a:xfrm>
              <a:off x="4930002" y="1258745"/>
              <a:ext cx="1385326" cy="983303"/>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6" name="Google Shape;916;p84"/>
            <p:cNvSpPr/>
            <p:nvPr/>
          </p:nvSpPr>
          <p:spPr>
            <a:xfrm>
              <a:off x="4930002" y="2224532"/>
              <a:ext cx="1385326" cy="614194"/>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Attract, satisfy and retain business and FM talent</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18" name="Google Shape;918;p84"/>
            <p:cNvSpPr/>
            <p:nvPr/>
          </p:nvSpPr>
          <p:spPr>
            <a:xfrm>
              <a:off x="8066412" y="1258745"/>
              <a:ext cx="1385326" cy="983303"/>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9" name="Google Shape;919;p84"/>
            <p:cNvSpPr/>
            <p:nvPr/>
          </p:nvSpPr>
          <p:spPr>
            <a:xfrm>
              <a:off x="8066412" y="2224532"/>
              <a:ext cx="1385326" cy="614194"/>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Innovative and transparent financial reporting</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sp>
          <p:nvSpPr>
            <p:cNvPr id="921" name="Google Shape;921;p84"/>
            <p:cNvSpPr/>
            <p:nvPr/>
          </p:nvSpPr>
          <p:spPr>
            <a:xfrm>
              <a:off x="6498208" y="2224532"/>
              <a:ext cx="1385326" cy="614194"/>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Industry leader in Corporate Responsibility</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2" name="Google Shape;922;p84"/>
            <p:cNvSpPr/>
            <p:nvPr/>
          </p:nvSpPr>
          <p:spPr>
            <a:xfrm>
              <a:off x="6498208" y="1258745"/>
              <a:ext cx="1385326" cy="983303"/>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4" name="Google Shape;924;p84"/>
            <p:cNvSpPr/>
            <p:nvPr/>
          </p:nvSpPr>
          <p:spPr>
            <a:xfrm>
              <a:off x="1793590" y="2224532"/>
              <a:ext cx="1385326" cy="614194"/>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First-class integrated facility services</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5" name="Google Shape;925;p84"/>
            <p:cNvSpPr/>
            <p:nvPr/>
          </p:nvSpPr>
          <p:spPr>
            <a:xfrm>
              <a:off x="1793590" y="1258745"/>
              <a:ext cx="1385326" cy="983303"/>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7" name="Google Shape;927;p84"/>
            <p:cNvSpPr/>
            <p:nvPr/>
          </p:nvSpPr>
          <p:spPr>
            <a:xfrm>
              <a:off x="3361795" y="1258745"/>
              <a:ext cx="1385326" cy="983303"/>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8" name="Google Shape;928;p84"/>
            <p:cNvSpPr/>
            <p:nvPr/>
          </p:nvSpPr>
          <p:spPr>
            <a:xfrm>
              <a:off x="3361795" y="2224532"/>
              <a:ext cx="1385326" cy="614194"/>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Best FM company for PwC</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grpSp>
          <p:nvGrpSpPr>
            <p:cNvPr id="929" name="Google Shape;929;p84"/>
            <p:cNvGrpSpPr/>
            <p:nvPr/>
          </p:nvGrpSpPr>
          <p:grpSpPr>
            <a:xfrm>
              <a:off x="8285155" y="1329468"/>
              <a:ext cx="824561" cy="820473"/>
              <a:chOff x="986" y="0"/>
              <a:chExt cx="6673" cy="6672"/>
            </a:xfrm>
          </p:grpSpPr>
          <p:sp>
            <p:nvSpPr>
              <p:cNvPr id="930" name="Google Shape;930;p84"/>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1" name="Google Shape;931;p84"/>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932" name="Google Shape;932;p84"/>
            <p:cNvSpPr/>
            <p:nvPr/>
          </p:nvSpPr>
          <p:spPr>
            <a:xfrm>
              <a:off x="6813026" y="1329468"/>
              <a:ext cx="824566" cy="820478"/>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nvGrpSpPr>
            <p:cNvPr id="933" name="Google Shape;933;p84"/>
            <p:cNvGrpSpPr/>
            <p:nvPr/>
          </p:nvGrpSpPr>
          <p:grpSpPr>
            <a:xfrm>
              <a:off x="5199421" y="1329458"/>
              <a:ext cx="824588" cy="820500"/>
              <a:chOff x="4325112" y="2272755"/>
              <a:chExt cx="720105" cy="719997"/>
            </a:xfrm>
          </p:grpSpPr>
          <p:sp>
            <p:nvSpPr>
              <p:cNvPr id="934" name="Google Shape;934;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5" name="Google Shape;935;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6" name="Google Shape;936;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937" name="Google Shape;937;p84"/>
            <p:cNvGrpSpPr/>
            <p:nvPr/>
          </p:nvGrpSpPr>
          <p:grpSpPr>
            <a:xfrm>
              <a:off x="3617362" y="1331436"/>
              <a:ext cx="816623" cy="816545"/>
              <a:chOff x="6863708" y="1891330"/>
              <a:chExt cx="211686" cy="212688"/>
            </a:xfrm>
          </p:grpSpPr>
          <p:sp>
            <p:nvSpPr>
              <p:cNvPr id="938" name="Google Shape;938;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939" name="Google Shape;939;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940" name="Google Shape;940;p84"/>
            <p:cNvGrpSpPr/>
            <p:nvPr/>
          </p:nvGrpSpPr>
          <p:grpSpPr>
            <a:xfrm>
              <a:off x="2075145" y="1329468"/>
              <a:ext cx="823946" cy="820473"/>
              <a:chOff x="988" y="0"/>
              <a:chExt cx="6700" cy="6704"/>
            </a:xfrm>
          </p:grpSpPr>
          <p:sp>
            <p:nvSpPr>
              <p:cNvPr id="941" name="Google Shape;941;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42" name="Google Shape;942;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cxnSp>
          <p:nvCxnSpPr>
            <p:cNvPr id="892" name="Google Shape;892;p84"/>
            <p:cNvCxnSpPr/>
            <p:nvPr/>
          </p:nvCxnSpPr>
          <p:spPr>
            <a:xfrm>
              <a:off x="111761" y="2938912"/>
              <a:ext cx="9324054" cy="9556"/>
            </a:xfrm>
            <a:prstGeom prst="straightConnector1">
              <a:avLst/>
            </a:prstGeom>
            <a:noFill/>
            <a:ln w="12700" cap="rnd" cmpd="sng">
              <a:solidFill>
                <a:srgbClr val="000000"/>
              </a:solidFill>
              <a:prstDash val="dot"/>
              <a:round/>
              <a:headEnd type="none" w="sm" len="sm"/>
              <a:tailEnd type="none" w="sm" len="sm"/>
            </a:ln>
          </p:spPr>
        </p:cxnSp>
      </p:grpSp>
    </p:spTree>
    <p:extLst>
      <p:ext uri="{BB962C8B-B14F-4D97-AF65-F5344CB8AC3E}">
        <p14:creationId xmlns:p14="http://schemas.microsoft.com/office/powerpoint/2010/main" val="2787975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92"/>
          <p:cNvSpPr txBox="1">
            <a:spLocks noGrp="1"/>
          </p:cNvSpPr>
          <p:nvPr>
            <p:ph type="title"/>
          </p:nvPr>
        </p:nvSpPr>
        <p:spPr>
          <a:xfrm>
            <a:off x="442913" y="432000"/>
            <a:ext cx="587476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Innovation – Design Thinking</a:t>
            </a:r>
            <a:br>
              <a:rPr lang="en-GB" dirty="0"/>
            </a:br>
            <a:r>
              <a:rPr lang="en-GB" dirty="0"/>
              <a:t>Workshop Plaza Amsterdam</a:t>
            </a:r>
            <a:endParaRPr sz="3200" b="0" i="0" u="none" strike="noStrike" cap="none" dirty="0">
              <a:solidFill>
                <a:schemeClr val="dk1"/>
              </a:solidFill>
              <a:latin typeface="Georgia"/>
              <a:ea typeface="Georgia"/>
              <a:cs typeface="Georgia"/>
              <a:sym typeface="Georgia"/>
            </a:endParaRPr>
          </a:p>
        </p:txBody>
      </p:sp>
      <p:sp>
        <p:nvSpPr>
          <p:cNvPr id="1079" name="Google Shape;1079;p92"/>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pic>
        <p:nvPicPr>
          <p:cNvPr id="5"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673" y="233266"/>
            <a:ext cx="4715328" cy="3536496"/>
          </a:xfrm>
          <a:prstGeom prst="rect">
            <a:avLst/>
          </a:prstGeom>
        </p:spPr>
      </p:pic>
      <p:pic>
        <p:nvPicPr>
          <p:cNvPr id="6" name="Picture 1"/>
          <p:cNvPicPr>
            <a:picLocks noChangeAspect="1"/>
          </p:cNvPicPr>
          <p:nvPr/>
        </p:nvPicPr>
        <p:blipFill>
          <a:blip r:embed="rId4"/>
          <a:stretch>
            <a:fillRect/>
          </a:stretch>
        </p:blipFill>
        <p:spPr>
          <a:xfrm>
            <a:off x="1014153" y="1677958"/>
            <a:ext cx="5303520" cy="3677738"/>
          </a:xfrm>
          <a:prstGeom prst="rect">
            <a:avLst/>
          </a:prstGeom>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673" y="3769762"/>
            <a:ext cx="4289367" cy="2859578"/>
          </a:xfrm>
          <a:prstGeom prst="rect">
            <a:avLst/>
          </a:prstGeom>
        </p:spPr>
      </p:pic>
    </p:spTree>
    <p:extLst>
      <p:ext uri="{BB962C8B-B14F-4D97-AF65-F5344CB8AC3E}">
        <p14:creationId xmlns:p14="http://schemas.microsoft.com/office/powerpoint/2010/main" val="1821807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4"/>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Desired Outcome &amp; Statement of Objectives</a:t>
            </a:r>
            <a:endParaRPr sz="3200" b="0" i="0" u="none" strike="noStrike" cap="none" dirty="0">
              <a:solidFill>
                <a:schemeClr val="dk1"/>
              </a:solidFill>
              <a:latin typeface="Georgia"/>
              <a:ea typeface="Georgia"/>
              <a:cs typeface="Georgia"/>
              <a:sym typeface="Georgia"/>
            </a:endParaRPr>
          </a:p>
        </p:txBody>
      </p:sp>
      <p:sp>
        <p:nvSpPr>
          <p:cNvPr id="877" name="Google Shape;877;p84"/>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grpSp>
        <p:nvGrpSpPr>
          <p:cNvPr id="5" name="Groep 4"/>
          <p:cNvGrpSpPr/>
          <p:nvPr/>
        </p:nvGrpSpPr>
        <p:grpSpPr>
          <a:xfrm>
            <a:off x="111760" y="1161556"/>
            <a:ext cx="10546079" cy="4751564"/>
            <a:chOff x="111761" y="1161556"/>
            <a:chExt cx="9347716" cy="4020044"/>
          </a:xfrm>
        </p:grpSpPr>
        <p:grpSp>
          <p:nvGrpSpPr>
            <p:cNvPr id="878" name="Google Shape;878;p84"/>
            <p:cNvGrpSpPr/>
            <p:nvPr/>
          </p:nvGrpSpPr>
          <p:grpSpPr>
            <a:xfrm>
              <a:off x="3083311" y="1206800"/>
              <a:ext cx="619013" cy="621944"/>
              <a:chOff x="6863708" y="1891330"/>
              <a:chExt cx="211686" cy="212688"/>
            </a:xfrm>
          </p:grpSpPr>
          <p:sp>
            <p:nvSpPr>
              <p:cNvPr id="879" name="Google Shape;879;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880" name="Google Shape;880;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881" name="Google Shape;881;p84"/>
            <p:cNvGrpSpPr/>
            <p:nvPr/>
          </p:nvGrpSpPr>
          <p:grpSpPr>
            <a:xfrm>
              <a:off x="4264674" y="1205293"/>
              <a:ext cx="625051" cy="624957"/>
              <a:chOff x="4325112" y="2272755"/>
              <a:chExt cx="720105" cy="719997"/>
            </a:xfrm>
          </p:grpSpPr>
          <p:sp>
            <p:nvSpPr>
              <p:cNvPr id="882" name="Google Shape;882;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3" name="Google Shape;883;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4" name="Google Shape;884;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885" name="Google Shape;885;p84"/>
            <p:cNvGrpSpPr/>
            <p:nvPr/>
          </p:nvGrpSpPr>
          <p:grpSpPr>
            <a:xfrm>
              <a:off x="1896410" y="1205301"/>
              <a:ext cx="624564" cy="624936"/>
              <a:chOff x="988" y="0"/>
              <a:chExt cx="6700" cy="6704"/>
            </a:xfrm>
          </p:grpSpPr>
          <p:sp>
            <p:nvSpPr>
              <p:cNvPr id="886" name="Google Shape;886;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87" name="Google Shape;887;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888" name="Google Shape;888;p84"/>
            <p:cNvSpPr/>
            <p:nvPr/>
          </p:nvSpPr>
          <p:spPr>
            <a:xfrm>
              <a:off x="5452074" y="120530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cxnSp>
          <p:nvCxnSpPr>
            <p:cNvPr id="891" name="Google Shape;891;p84"/>
            <p:cNvCxnSpPr/>
            <p:nvPr/>
          </p:nvCxnSpPr>
          <p:spPr>
            <a:xfrm>
              <a:off x="111761" y="1161556"/>
              <a:ext cx="9347716" cy="11945"/>
            </a:xfrm>
            <a:prstGeom prst="straightConnector1">
              <a:avLst/>
            </a:prstGeom>
            <a:noFill/>
            <a:ln w="12700" cap="rnd" cmpd="sng">
              <a:solidFill>
                <a:srgbClr val="000000"/>
              </a:solidFill>
              <a:prstDash val="dot"/>
              <a:round/>
              <a:headEnd type="none" w="sm" len="sm"/>
              <a:tailEnd type="none" w="sm" len="sm"/>
            </a:ln>
          </p:spPr>
        </p:cxnSp>
        <p:sp>
          <p:nvSpPr>
            <p:cNvPr id="893" name="Google Shape;893;p84"/>
            <p:cNvSpPr/>
            <p:nvPr/>
          </p:nvSpPr>
          <p:spPr>
            <a:xfrm>
              <a:off x="6498465"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Zero waste</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4" name="Google Shape;894;p84"/>
            <p:cNvSpPr/>
            <p:nvPr/>
          </p:nvSpPr>
          <p:spPr>
            <a:xfrm>
              <a:off x="8066741"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Optimal price-quality</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5" name="Google Shape;895;p84"/>
            <p:cNvSpPr/>
            <p:nvPr/>
          </p:nvSpPr>
          <p:spPr>
            <a:xfrm>
              <a:off x="1793634"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dirty="0">
                  <a:solidFill>
                    <a:srgbClr val="464646"/>
                  </a:solidFill>
                </a:rPr>
                <a:t>High user satisfaction</a:t>
              </a:r>
              <a:endParaRPr dirty="0">
                <a:solidFill>
                  <a:srgbClr val="464646"/>
                </a:solidFill>
                <a:sym typeface="Arial"/>
              </a:endParaRPr>
            </a:p>
            <a:p>
              <a:pPr marL="0" marR="0" lvl="0" indent="0" algn="l" rtl="0">
                <a:spcBef>
                  <a:spcPts val="585"/>
                </a:spcBef>
                <a:spcAft>
                  <a:spcPts val="0"/>
                </a:spcAft>
                <a:buNone/>
              </a:pPr>
              <a:endParaRPr dirty="0">
                <a:solidFill>
                  <a:srgbClr val="464646"/>
                </a:solidFill>
                <a:sym typeface="Arial"/>
              </a:endParaRPr>
            </a:p>
          </p:txBody>
        </p:sp>
        <p:sp>
          <p:nvSpPr>
            <p:cNvPr id="896" name="Google Shape;896;p84"/>
            <p:cNvSpPr/>
            <p:nvPr/>
          </p:nvSpPr>
          <p:spPr>
            <a:xfrm>
              <a:off x="3361912"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Proactive communication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7" name="Google Shape;897;p84"/>
            <p:cNvSpPr/>
            <p:nvPr/>
          </p:nvSpPr>
          <p:spPr>
            <a:xfrm>
              <a:off x="4930188" y="3047536"/>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Work-life balance</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8" name="Google Shape;898;p84"/>
            <p:cNvSpPr/>
            <p:nvPr/>
          </p:nvSpPr>
          <p:spPr>
            <a:xfrm>
              <a:off x="6498465"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Inclusion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899" name="Google Shape;899;p84"/>
            <p:cNvSpPr/>
            <p:nvPr/>
          </p:nvSpPr>
          <p:spPr>
            <a:xfrm>
              <a:off x="8066741"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Budgetary framework</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0" name="Google Shape;900;p84"/>
            <p:cNvSpPr/>
            <p:nvPr/>
          </p:nvSpPr>
          <p:spPr>
            <a:xfrm>
              <a:off x="1793634"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Brand protection</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1" name="Google Shape;901;p84"/>
            <p:cNvSpPr/>
            <p:nvPr/>
          </p:nvSpPr>
          <p:spPr>
            <a:xfrm>
              <a:off x="3361912" y="3744717"/>
              <a:ext cx="1385456" cy="614315"/>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chemeClr val="bg1"/>
                  </a:solidFill>
                </a:rPr>
                <a:t>Innovation</a:t>
              </a:r>
              <a:endParaRPr>
                <a:solidFill>
                  <a:schemeClr val="bg1"/>
                </a:solidFill>
                <a:sym typeface="Arial"/>
              </a:endParaRPr>
            </a:p>
            <a:p>
              <a:pPr marL="0" marR="0" lvl="0" indent="0" algn="l" rtl="0">
                <a:spcBef>
                  <a:spcPts val="585"/>
                </a:spcBef>
                <a:spcAft>
                  <a:spcPts val="0"/>
                </a:spcAft>
                <a:buNone/>
              </a:pPr>
              <a:endParaRPr>
                <a:solidFill>
                  <a:schemeClr val="bg1"/>
                </a:solidFill>
                <a:sym typeface="Arial"/>
              </a:endParaRPr>
            </a:p>
          </p:txBody>
        </p:sp>
        <p:sp>
          <p:nvSpPr>
            <p:cNvPr id="902" name="Google Shape;902;p84"/>
            <p:cNvSpPr/>
            <p:nvPr/>
          </p:nvSpPr>
          <p:spPr>
            <a:xfrm>
              <a:off x="4930188" y="3744717"/>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dirty="0">
                  <a:solidFill>
                    <a:srgbClr val="464646"/>
                  </a:solidFill>
                </a:rPr>
                <a:t>Vitality</a:t>
              </a:r>
              <a:endParaRPr dirty="0">
                <a:solidFill>
                  <a:srgbClr val="464646"/>
                </a:solidFill>
                <a:sym typeface="Arial"/>
              </a:endParaRPr>
            </a:p>
            <a:p>
              <a:pPr marL="0" marR="0" lvl="0" indent="0" algn="l" rtl="0">
                <a:spcBef>
                  <a:spcPts val="585"/>
                </a:spcBef>
                <a:spcAft>
                  <a:spcPts val="0"/>
                </a:spcAft>
                <a:buNone/>
              </a:pPr>
              <a:endParaRPr dirty="0">
                <a:solidFill>
                  <a:srgbClr val="464646"/>
                </a:solidFill>
                <a:sym typeface="Arial"/>
              </a:endParaRPr>
            </a:p>
          </p:txBody>
        </p:sp>
        <p:sp>
          <p:nvSpPr>
            <p:cNvPr id="903" name="Google Shape;903;p84"/>
            <p:cNvSpPr/>
            <p:nvPr/>
          </p:nvSpPr>
          <p:spPr>
            <a:xfrm>
              <a:off x="6498465" y="4441659"/>
              <a:ext cx="1385456" cy="614315"/>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chemeClr val="bg1"/>
                  </a:solidFill>
                </a:rPr>
                <a:t>Fully circular</a:t>
              </a:r>
              <a:endParaRPr>
                <a:solidFill>
                  <a:schemeClr val="bg1"/>
                </a:solidFill>
                <a:sym typeface="Arial"/>
              </a:endParaRPr>
            </a:p>
            <a:p>
              <a:pPr marL="0" marR="0" lvl="0" indent="0" algn="l" rtl="0">
                <a:spcBef>
                  <a:spcPts val="585"/>
                </a:spcBef>
                <a:spcAft>
                  <a:spcPts val="0"/>
                </a:spcAft>
                <a:buNone/>
              </a:pPr>
              <a:endParaRPr>
                <a:solidFill>
                  <a:schemeClr val="bg1"/>
                </a:solidFill>
                <a:sym typeface="Arial"/>
              </a:endParaRPr>
            </a:p>
          </p:txBody>
        </p:sp>
        <p:sp>
          <p:nvSpPr>
            <p:cNvPr id="904" name="Google Shape;904;p84"/>
            <p:cNvSpPr/>
            <p:nvPr/>
          </p:nvSpPr>
          <p:spPr>
            <a:xfrm>
              <a:off x="8066741"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Profitability and payment terms</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5" name="Google Shape;905;p84"/>
            <p:cNvSpPr/>
            <p:nvPr/>
          </p:nvSpPr>
          <p:spPr>
            <a:xfrm>
              <a:off x="1793634"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Quality </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6" name="Google Shape;906;p84"/>
            <p:cNvSpPr/>
            <p:nvPr/>
          </p:nvSpPr>
          <p:spPr>
            <a:xfrm>
              <a:off x="3361912"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High satisfaction among decision makers</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7" name="Google Shape;907;p84"/>
            <p:cNvSpPr/>
            <p:nvPr/>
          </p:nvSpPr>
          <p:spPr>
            <a:xfrm>
              <a:off x="4930188" y="4441659"/>
              <a:ext cx="1385456" cy="614315"/>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a:solidFill>
                    <a:srgbClr val="464646"/>
                  </a:solidFill>
                </a:rPr>
                <a:t>Inspiring working environment</a:t>
              </a:r>
              <a:endParaRPr>
                <a:solidFill>
                  <a:srgbClr val="464646"/>
                </a:solidFill>
                <a:sym typeface="Arial"/>
              </a:endParaRPr>
            </a:p>
            <a:p>
              <a:pPr marL="0" marR="0" lvl="0" indent="0" algn="l" rtl="0">
                <a:spcBef>
                  <a:spcPts val="585"/>
                </a:spcBef>
                <a:spcAft>
                  <a:spcPts val="0"/>
                </a:spcAft>
                <a:buNone/>
              </a:pPr>
              <a:endParaRPr>
                <a:solidFill>
                  <a:srgbClr val="464646"/>
                </a:solidFill>
                <a:sym typeface="Arial"/>
              </a:endParaRPr>
            </a:p>
          </p:txBody>
        </p:sp>
        <p:sp>
          <p:nvSpPr>
            <p:cNvPr id="908" name="Google Shape;908;p84"/>
            <p:cNvSpPr/>
            <p:nvPr/>
          </p:nvSpPr>
          <p:spPr>
            <a:xfrm>
              <a:off x="135012" y="1261301"/>
              <a:ext cx="288751" cy="287363"/>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b="1">
                  <a:latin typeface="Arial"/>
                  <a:ea typeface="Arial"/>
                  <a:cs typeface="Arial"/>
                  <a:sym typeface="Arial"/>
                </a:rPr>
                <a:t>1</a:t>
              </a:r>
              <a:endParaRPr sz="2400"/>
            </a:p>
          </p:txBody>
        </p:sp>
        <p:sp>
          <p:nvSpPr>
            <p:cNvPr id="909" name="Google Shape;909;p84"/>
            <p:cNvSpPr/>
            <p:nvPr/>
          </p:nvSpPr>
          <p:spPr>
            <a:xfrm>
              <a:off x="135012" y="3009523"/>
              <a:ext cx="288751" cy="287363"/>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200" b="1" dirty="0">
                  <a:latin typeface="Arial"/>
                  <a:ea typeface="Arial"/>
                  <a:cs typeface="Arial"/>
                  <a:sym typeface="Arial"/>
                </a:rPr>
                <a:t>2</a:t>
              </a:r>
              <a:endParaRPr sz="2000" dirty="0"/>
            </a:p>
          </p:txBody>
        </p:sp>
        <p:sp>
          <p:nvSpPr>
            <p:cNvPr id="910" name="Google Shape;910;p84"/>
            <p:cNvSpPr txBox="1"/>
            <p:nvPr/>
          </p:nvSpPr>
          <p:spPr>
            <a:xfrm>
              <a:off x="543869" y="1309268"/>
              <a:ext cx="1045265" cy="2883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Desired Outcome</a:t>
              </a:r>
              <a:endParaRPr sz="3200" dirty="0"/>
            </a:p>
          </p:txBody>
        </p:sp>
        <p:sp>
          <p:nvSpPr>
            <p:cNvPr id="911" name="Google Shape;911;p84"/>
            <p:cNvSpPr txBox="1"/>
            <p:nvPr/>
          </p:nvSpPr>
          <p:spPr>
            <a:xfrm>
              <a:off x="543869" y="3050539"/>
              <a:ext cx="1045265" cy="2883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b="1" dirty="0"/>
                <a:t>Statement of Objectives</a:t>
              </a:r>
              <a:endParaRPr dirty="0"/>
            </a:p>
          </p:txBody>
        </p:sp>
        <p:cxnSp>
          <p:nvCxnSpPr>
            <p:cNvPr id="912" name="Google Shape;912;p84"/>
            <p:cNvCxnSpPr/>
            <p:nvPr/>
          </p:nvCxnSpPr>
          <p:spPr>
            <a:xfrm>
              <a:off x="111761" y="5151226"/>
              <a:ext cx="9335713" cy="30374"/>
            </a:xfrm>
            <a:prstGeom prst="straightConnector1">
              <a:avLst/>
            </a:prstGeom>
            <a:noFill/>
            <a:ln w="12700" cap="rnd" cmpd="sng">
              <a:solidFill>
                <a:srgbClr val="000000"/>
              </a:solidFill>
              <a:prstDash val="dot"/>
              <a:round/>
              <a:headEnd type="none" w="sm" len="sm"/>
              <a:tailEnd type="none" w="sm" len="sm"/>
            </a:ln>
          </p:spPr>
        </p:cxnSp>
        <p:sp>
          <p:nvSpPr>
            <p:cNvPr id="915" name="Google Shape;915;p84"/>
            <p:cNvSpPr/>
            <p:nvPr/>
          </p:nvSpPr>
          <p:spPr>
            <a:xfrm>
              <a:off x="4930002" y="1258745"/>
              <a:ext cx="1385326" cy="983303"/>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6" name="Google Shape;916;p84"/>
            <p:cNvSpPr/>
            <p:nvPr/>
          </p:nvSpPr>
          <p:spPr>
            <a:xfrm>
              <a:off x="4930002" y="2224532"/>
              <a:ext cx="1385326" cy="614194"/>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Attract, satisfy and retain business and FM talent</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18" name="Google Shape;918;p84"/>
            <p:cNvSpPr/>
            <p:nvPr/>
          </p:nvSpPr>
          <p:spPr>
            <a:xfrm>
              <a:off x="8066412" y="1258745"/>
              <a:ext cx="1385326" cy="983303"/>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19" name="Google Shape;919;p84"/>
            <p:cNvSpPr/>
            <p:nvPr/>
          </p:nvSpPr>
          <p:spPr>
            <a:xfrm>
              <a:off x="8066412" y="2224532"/>
              <a:ext cx="1385326" cy="614194"/>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Innovative and transparent financial reporting</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sp>
          <p:nvSpPr>
            <p:cNvPr id="921" name="Google Shape;921;p84"/>
            <p:cNvSpPr/>
            <p:nvPr/>
          </p:nvSpPr>
          <p:spPr>
            <a:xfrm>
              <a:off x="6498208" y="2224532"/>
              <a:ext cx="1385326" cy="614194"/>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Industry leader in Corporate Responsibility</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2" name="Google Shape;922;p84"/>
            <p:cNvSpPr/>
            <p:nvPr/>
          </p:nvSpPr>
          <p:spPr>
            <a:xfrm>
              <a:off x="6498208" y="1258745"/>
              <a:ext cx="1385326" cy="983303"/>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4" name="Google Shape;924;p84"/>
            <p:cNvSpPr/>
            <p:nvPr/>
          </p:nvSpPr>
          <p:spPr>
            <a:xfrm>
              <a:off x="1793590" y="2224532"/>
              <a:ext cx="1385326" cy="614194"/>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dirty="0">
                  <a:solidFill>
                    <a:srgbClr val="FFFFFF"/>
                  </a:solidFill>
                </a:rPr>
                <a:t>First-class integrated facility services</a:t>
              </a:r>
              <a:endParaRPr b="1" dirty="0">
                <a:solidFill>
                  <a:srgbClr val="FFFFFF"/>
                </a:solidFill>
                <a:sym typeface="Arial"/>
              </a:endParaRPr>
            </a:p>
            <a:p>
              <a:pPr marL="0" marR="0" lvl="0" indent="0" algn="l" rtl="0">
                <a:spcBef>
                  <a:spcPts val="585"/>
                </a:spcBef>
                <a:spcAft>
                  <a:spcPts val="0"/>
                </a:spcAft>
                <a:buNone/>
              </a:pPr>
              <a:endParaRPr b="1" dirty="0">
                <a:solidFill>
                  <a:srgbClr val="FFFFFF"/>
                </a:solidFill>
                <a:sym typeface="Arial"/>
              </a:endParaRPr>
            </a:p>
          </p:txBody>
        </p:sp>
        <p:sp>
          <p:nvSpPr>
            <p:cNvPr id="925" name="Google Shape;925;p84"/>
            <p:cNvSpPr/>
            <p:nvPr/>
          </p:nvSpPr>
          <p:spPr>
            <a:xfrm>
              <a:off x="1793590" y="1258745"/>
              <a:ext cx="1385326" cy="983303"/>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7" name="Google Shape;927;p84"/>
            <p:cNvSpPr/>
            <p:nvPr/>
          </p:nvSpPr>
          <p:spPr>
            <a:xfrm>
              <a:off x="3361795" y="1258745"/>
              <a:ext cx="1385326" cy="983303"/>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sp>
          <p:nvSpPr>
            <p:cNvPr id="928" name="Google Shape;928;p84"/>
            <p:cNvSpPr/>
            <p:nvPr/>
          </p:nvSpPr>
          <p:spPr>
            <a:xfrm>
              <a:off x="3361795" y="2224532"/>
              <a:ext cx="1385326" cy="614194"/>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b="1">
                  <a:solidFill>
                    <a:srgbClr val="FFFFFF"/>
                  </a:solidFill>
                </a:rPr>
                <a:t>Best FM company for PwC</a:t>
              </a:r>
              <a:endParaRPr b="1">
                <a:solidFill>
                  <a:srgbClr val="FFFFFF"/>
                </a:solidFill>
                <a:sym typeface="Arial"/>
              </a:endParaRPr>
            </a:p>
            <a:p>
              <a:pPr marL="0" marR="0" lvl="0" indent="0" algn="l" rtl="0">
                <a:spcBef>
                  <a:spcPts val="585"/>
                </a:spcBef>
                <a:spcAft>
                  <a:spcPts val="0"/>
                </a:spcAft>
                <a:buNone/>
              </a:pPr>
              <a:endParaRPr b="1">
                <a:solidFill>
                  <a:srgbClr val="FFFFFF"/>
                </a:solidFill>
                <a:sym typeface="Arial"/>
              </a:endParaRPr>
            </a:p>
          </p:txBody>
        </p:sp>
        <p:grpSp>
          <p:nvGrpSpPr>
            <p:cNvPr id="929" name="Google Shape;929;p84"/>
            <p:cNvGrpSpPr/>
            <p:nvPr/>
          </p:nvGrpSpPr>
          <p:grpSpPr>
            <a:xfrm>
              <a:off x="8285155" y="1329468"/>
              <a:ext cx="824561" cy="820473"/>
              <a:chOff x="986" y="0"/>
              <a:chExt cx="6673" cy="6672"/>
            </a:xfrm>
          </p:grpSpPr>
          <p:sp>
            <p:nvSpPr>
              <p:cNvPr id="930" name="Google Shape;930;p84"/>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1" name="Google Shape;931;p84"/>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932" name="Google Shape;932;p84"/>
            <p:cNvSpPr/>
            <p:nvPr/>
          </p:nvSpPr>
          <p:spPr>
            <a:xfrm>
              <a:off x="6813026" y="1329468"/>
              <a:ext cx="824566" cy="820478"/>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nvGrpSpPr>
            <p:cNvPr id="933" name="Google Shape;933;p84"/>
            <p:cNvGrpSpPr/>
            <p:nvPr/>
          </p:nvGrpSpPr>
          <p:grpSpPr>
            <a:xfrm>
              <a:off x="5199421" y="1329458"/>
              <a:ext cx="824588" cy="820500"/>
              <a:chOff x="4325112" y="2272755"/>
              <a:chExt cx="720105" cy="719997"/>
            </a:xfrm>
          </p:grpSpPr>
          <p:sp>
            <p:nvSpPr>
              <p:cNvPr id="934" name="Google Shape;934;p84"/>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5" name="Google Shape;935;p84"/>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36" name="Google Shape;936;p84"/>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grpSp>
          <p:nvGrpSpPr>
            <p:cNvPr id="937" name="Google Shape;937;p84"/>
            <p:cNvGrpSpPr/>
            <p:nvPr/>
          </p:nvGrpSpPr>
          <p:grpSpPr>
            <a:xfrm>
              <a:off x="3617362" y="1331436"/>
              <a:ext cx="816623" cy="816545"/>
              <a:chOff x="6863708" y="1891330"/>
              <a:chExt cx="211686" cy="212688"/>
            </a:xfrm>
          </p:grpSpPr>
          <p:sp>
            <p:nvSpPr>
              <p:cNvPr id="938" name="Google Shape;938;p84"/>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sp>
            <p:nvSpPr>
              <p:cNvPr id="939" name="Google Shape;939;p84"/>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rgbClr val="000000"/>
                  </a:solidFill>
                  <a:latin typeface="Arial"/>
                  <a:ea typeface="Arial"/>
                  <a:cs typeface="Arial"/>
                  <a:sym typeface="Arial"/>
                </a:endParaRPr>
              </a:p>
            </p:txBody>
          </p:sp>
        </p:grpSp>
        <p:grpSp>
          <p:nvGrpSpPr>
            <p:cNvPr id="940" name="Google Shape;940;p84"/>
            <p:cNvGrpSpPr/>
            <p:nvPr/>
          </p:nvGrpSpPr>
          <p:grpSpPr>
            <a:xfrm>
              <a:off x="2075145" y="1329468"/>
              <a:ext cx="823946" cy="820473"/>
              <a:chOff x="988" y="0"/>
              <a:chExt cx="6700" cy="6704"/>
            </a:xfrm>
          </p:grpSpPr>
          <p:sp>
            <p:nvSpPr>
              <p:cNvPr id="941" name="Google Shape;941;p84"/>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942" name="Google Shape;942;p84"/>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cxnSp>
          <p:nvCxnSpPr>
            <p:cNvPr id="892" name="Google Shape;892;p84"/>
            <p:cNvCxnSpPr/>
            <p:nvPr/>
          </p:nvCxnSpPr>
          <p:spPr>
            <a:xfrm>
              <a:off x="111761" y="2938912"/>
              <a:ext cx="9324054" cy="9556"/>
            </a:xfrm>
            <a:prstGeom prst="straightConnector1">
              <a:avLst/>
            </a:prstGeom>
            <a:noFill/>
            <a:ln w="12700" cap="rnd" cmpd="sng">
              <a:solidFill>
                <a:srgbClr val="000000"/>
              </a:solidFill>
              <a:prstDash val="dot"/>
              <a:round/>
              <a:headEnd type="none" w="sm" len="sm"/>
              <a:tailEnd type="none" w="sm" len="sm"/>
            </a:ln>
          </p:spPr>
        </p:cxnSp>
      </p:grpSp>
    </p:spTree>
    <p:extLst>
      <p:ext uri="{BB962C8B-B14F-4D97-AF65-F5344CB8AC3E}">
        <p14:creationId xmlns:p14="http://schemas.microsoft.com/office/powerpoint/2010/main" val="338109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92"/>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Fully Circular - Catering</a:t>
            </a:r>
            <a:endParaRPr sz="3200" b="0" i="0" u="none" strike="noStrike" cap="none" dirty="0">
              <a:solidFill>
                <a:schemeClr val="dk1"/>
              </a:solidFill>
              <a:latin typeface="Georgia"/>
              <a:ea typeface="Georgia"/>
              <a:cs typeface="Georgia"/>
              <a:sym typeface="Georgia"/>
            </a:endParaRPr>
          </a:p>
        </p:txBody>
      </p:sp>
      <p:sp>
        <p:nvSpPr>
          <p:cNvPr id="1079" name="Google Shape;1079;p92"/>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9843"/>
          <a:stretch/>
        </p:blipFill>
        <p:spPr>
          <a:xfrm>
            <a:off x="2643447" y="2243879"/>
            <a:ext cx="4580968" cy="857250"/>
          </a:xfrm>
          <a:prstGeom prst="rect">
            <a:avLst/>
          </a:prstGeom>
        </p:spPr>
      </p:pic>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16799" r="15810"/>
          <a:stretch/>
        </p:blipFill>
        <p:spPr>
          <a:xfrm>
            <a:off x="2157160" y="3195724"/>
            <a:ext cx="2460568" cy="2196035"/>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592" y="2983230"/>
            <a:ext cx="4470416" cy="3088118"/>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913" y="1207695"/>
            <a:ext cx="2491561" cy="5038800"/>
          </a:xfrm>
          <a:prstGeom prst="rect">
            <a:avLst/>
          </a:prstGeom>
        </p:spPr>
      </p:pic>
      <p:pic>
        <p:nvPicPr>
          <p:cNvPr id="13" name="Afbeelding 12"/>
          <p:cNvPicPr>
            <a:picLocks noChangeAspect="1"/>
          </p:cNvPicPr>
          <p:nvPr/>
        </p:nvPicPr>
        <p:blipFill>
          <a:blip r:embed="rId7"/>
          <a:stretch>
            <a:fillRect/>
          </a:stretch>
        </p:blipFill>
        <p:spPr>
          <a:xfrm>
            <a:off x="9208008" y="2136285"/>
            <a:ext cx="2212581" cy="3309023"/>
          </a:xfrm>
          <a:prstGeom prst="rect">
            <a:avLst/>
          </a:prstGeom>
        </p:spPr>
      </p:pic>
      <p:pic>
        <p:nvPicPr>
          <p:cNvPr id="14" name="Afbeelding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5369" y="741811"/>
            <a:ext cx="5975084" cy="1068310"/>
          </a:xfrm>
          <a:prstGeom prst="rect">
            <a:avLst/>
          </a:prstGeom>
        </p:spPr>
      </p:pic>
      <p:pic>
        <p:nvPicPr>
          <p:cNvPr id="15" name="Afbeelding 14"/>
          <p:cNvPicPr>
            <a:picLocks noChangeAspect="1"/>
          </p:cNvPicPr>
          <p:nvPr/>
        </p:nvPicPr>
        <p:blipFill>
          <a:blip r:embed="rId9"/>
          <a:stretch>
            <a:fillRect/>
          </a:stretch>
        </p:blipFill>
        <p:spPr>
          <a:xfrm>
            <a:off x="4254556" y="1667917"/>
            <a:ext cx="966071" cy="759056"/>
          </a:xfrm>
          <a:prstGeom prst="rect">
            <a:avLst/>
          </a:prstGeom>
        </p:spPr>
      </p:pic>
    </p:spTree>
    <p:extLst>
      <p:ext uri="{BB962C8B-B14F-4D97-AF65-F5344CB8AC3E}">
        <p14:creationId xmlns:p14="http://schemas.microsoft.com/office/powerpoint/2010/main" val="3015217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50" name="Google Shape;950;p85"/>
          <p:cNvPicPr preferRelativeResize="0"/>
          <p:nvPr/>
        </p:nvPicPr>
        <p:blipFill>
          <a:blip r:embed="rId3">
            <a:alphaModFix/>
          </a:blip>
          <a:stretch>
            <a:fillRect/>
          </a:stretch>
        </p:blipFill>
        <p:spPr>
          <a:xfrm>
            <a:off x="1015963" y="619761"/>
            <a:ext cx="10160000" cy="5872479"/>
          </a:xfrm>
          <a:prstGeom prst="rect">
            <a:avLst/>
          </a:prstGeom>
          <a:noFill/>
          <a:ln>
            <a:noFill/>
          </a:ln>
        </p:spPr>
      </p:pic>
      <p:sp>
        <p:nvSpPr>
          <p:cNvPr id="948" name="Google Shape;948;p85"/>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Contract flip </a:t>
            </a:r>
            <a:endParaRPr sz="3200" b="0" i="0" u="none" strike="noStrike" cap="none">
              <a:solidFill>
                <a:schemeClr val="dk1"/>
              </a:solidFill>
              <a:latin typeface="Georgia"/>
              <a:ea typeface="Georgia"/>
              <a:cs typeface="Georgia"/>
              <a:sym typeface="Georgia"/>
            </a:endParaRPr>
          </a:p>
        </p:txBody>
      </p:sp>
      <p:sp>
        <p:nvSpPr>
          <p:cNvPr id="949" name="Google Shape;949;p85"/>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86"/>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Financial transparent pricing model supporting the desired outcomes, based on ‘cost are the cost are the cost’</a:t>
            </a:r>
            <a:endParaRPr dirty="0"/>
          </a:p>
        </p:txBody>
      </p:sp>
      <p:sp>
        <p:nvSpPr>
          <p:cNvPr id="957" name="Google Shape;957;p86"/>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
        <p:nvSpPr>
          <p:cNvPr id="958" name="Google Shape;958;p86"/>
          <p:cNvSpPr/>
          <p:nvPr/>
        </p:nvSpPr>
        <p:spPr>
          <a:xfrm>
            <a:off x="442925" y="1819200"/>
            <a:ext cx="6714868" cy="637909"/>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solidFill>
                  <a:srgbClr val="FFFFFF"/>
                </a:solidFill>
              </a:rPr>
              <a:t>Service delivery</a:t>
            </a:r>
            <a:endParaRPr sz="2000" b="1" dirty="0">
              <a:solidFill>
                <a:srgbClr val="FFFFFF"/>
              </a:solidFill>
            </a:endParaRPr>
          </a:p>
        </p:txBody>
      </p:sp>
      <p:sp>
        <p:nvSpPr>
          <p:cNvPr id="959" name="Google Shape;959;p86"/>
          <p:cNvSpPr/>
          <p:nvPr/>
        </p:nvSpPr>
        <p:spPr>
          <a:xfrm>
            <a:off x="442925" y="2505615"/>
            <a:ext cx="2196613" cy="568387"/>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t>Base Services</a:t>
            </a:r>
            <a:endParaRPr sz="1600"/>
          </a:p>
        </p:txBody>
      </p:sp>
      <p:sp>
        <p:nvSpPr>
          <p:cNvPr id="960" name="Google Shape;960;p86"/>
          <p:cNvSpPr/>
          <p:nvPr/>
        </p:nvSpPr>
        <p:spPr>
          <a:xfrm>
            <a:off x="2702052" y="2505615"/>
            <a:ext cx="2196613" cy="568387"/>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Other Services</a:t>
            </a:r>
            <a:endParaRPr sz="1600" dirty="0"/>
          </a:p>
        </p:txBody>
      </p:sp>
      <p:sp>
        <p:nvSpPr>
          <p:cNvPr id="961" name="Google Shape;961;p86"/>
          <p:cNvSpPr/>
          <p:nvPr/>
        </p:nvSpPr>
        <p:spPr>
          <a:xfrm>
            <a:off x="4961179" y="2505615"/>
            <a:ext cx="2196613" cy="568387"/>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t>Governance Structure</a:t>
            </a:r>
            <a:endParaRPr sz="1600"/>
          </a:p>
        </p:txBody>
      </p:sp>
      <p:sp>
        <p:nvSpPr>
          <p:cNvPr id="962" name="Google Shape;962;p86"/>
          <p:cNvSpPr/>
          <p:nvPr/>
        </p:nvSpPr>
        <p:spPr>
          <a:xfrm>
            <a:off x="442925" y="3122508"/>
            <a:ext cx="2196613" cy="902318"/>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t>Fixed monthly invoice based on cost are the cost</a:t>
            </a:r>
            <a:endParaRPr sz="1600"/>
          </a:p>
        </p:txBody>
      </p:sp>
      <p:sp>
        <p:nvSpPr>
          <p:cNvPr id="963" name="Google Shape;963;p86"/>
          <p:cNvSpPr/>
          <p:nvPr/>
        </p:nvSpPr>
        <p:spPr>
          <a:xfrm>
            <a:off x="2702052" y="3122508"/>
            <a:ext cx="2196613" cy="902318"/>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Variable cost pass through; cost are the cost</a:t>
            </a:r>
            <a:endParaRPr sz="1600" dirty="0"/>
          </a:p>
        </p:txBody>
      </p:sp>
      <p:sp>
        <p:nvSpPr>
          <p:cNvPr id="964" name="Google Shape;964;p86"/>
          <p:cNvSpPr/>
          <p:nvPr/>
        </p:nvSpPr>
        <p:spPr>
          <a:xfrm>
            <a:off x="4961179" y="3122508"/>
            <a:ext cx="2196613" cy="902318"/>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t>Fixed cost on account management: cost are the cost</a:t>
            </a:r>
            <a:endParaRPr sz="1600"/>
          </a:p>
        </p:txBody>
      </p:sp>
      <p:sp>
        <p:nvSpPr>
          <p:cNvPr id="965" name="Google Shape;965;p86"/>
          <p:cNvSpPr/>
          <p:nvPr/>
        </p:nvSpPr>
        <p:spPr>
          <a:xfrm>
            <a:off x="442925" y="4073332"/>
            <a:ext cx="6714868" cy="971841"/>
          </a:xfrm>
          <a:prstGeom prst="rect">
            <a:avLst/>
          </a:prstGeom>
          <a:solidFill>
            <a:srgbClr val="DEDEDE"/>
          </a:solidFill>
          <a:ln w="9525" cap="flat" cmpd="sng">
            <a:solidFill>
              <a:srgbClr val="DEDE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Fixed budget for overhead and profit, based on yearly budget</a:t>
            </a:r>
          </a:p>
          <a:p>
            <a:pPr marL="0" lvl="0" indent="0" algn="ctr" rtl="0">
              <a:spcBef>
                <a:spcPts val="0"/>
              </a:spcBef>
              <a:spcAft>
                <a:spcPts val="0"/>
              </a:spcAft>
              <a:buNone/>
            </a:pPr>
            <a:r>
              <a:rPr lang="en-GB" sz="1600" dirty="0"/>
              <a:t>partly performance based</a:t>
            </a:r>
            <a:endParaRPr sz="1600" dirty="0"/>
          </a:p>
        </p:txBody>
      </p:sp>
      <p:sp>
        <p:nvSpPr>
          <p:cNvPr id="966" name="Google Shape;966;p86"/>
          <p:cNvSpPr/>
          <p:nvPr/>
        </p:nvSpPr>
        <p:spPr>
          <a:xfrm>
            <a:off x="7370000" y="1819200"/>
            <a:ext cx="3226880" cy="637909"/>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rPr>
              <a:t>Transformation</a:t>
            </a:r>
            <a:endParaRPr sz="2000" b="1">
              <a:solidFill>
                <a:srgbClr val="FFFFFF"/>
              </a:solidFill>
            </a:endParaRPr>
          </a:p>
        </p:txBody>
      </p:sp>
      <p:sp>
        <p:nvSpPr>
          <p:cNvPr id="967" name="Google Shape;967;p86"/>
          <p:cNvSpPr/>
          <p:nvPr/>
        </p:nvSpPr>
        <p:spPr>
          <a:xfrm>
            <a:off x="7370000" y="2505615"/>
            <a:ext cx="3226880" cy="1519149"/>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FFFFFF"/>
                </a:solidFill>
              </a:rPr>
              <a:t>Transformation Projects</a:t>
            </a:r>
            <a:endParaRPr sz="1600">
              <a:solidFill>
                <a:srgbClr val="FFFFFF"/>
              </a:solidFill>
            </a:endParaRPr>
          </a:p>
        </p:txBody>
      </p:sp>
      <p:sp>
        <p:nvSpPr>
          <p:cNvPr id="968" name="Google Shape;968;p86"/>
          <p:cNvSpPr/>
          <p:nvPr/>
        </p:nvSpPr>
        <p:spPr>
          <a:xfrm>
            <a:off x="7370000" y="4073270"/>
            <a:ext cx="3226880" cy="971841"/>
          </a:xfrm>
          <a:prstGeom prst="rect">
            <a:avLst/>
          </a:prstGeom>
          <a:solidFill>
            <a:srgbClr val="DEDEDE"/>
          </a:solidFill>
          <a:ln w="9525" cap="flat" cmpd="sng">
            <a:solidFill>
              <a:srgbClr val="DEDE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t>Project based with transformation incentive. </a:t>
            </a:r>
            <a:endParaRPr sz="1600" dirty="0"/>
          </a:p>
        </p:txBody>
      </p:sp>
      <p:sp>
        <p:nvSpPr>
          <p:cNvPr id="969" name="Google Shape;969;p86"/>
          <p:cNvSpPr/>
          <p:nvPr/>
        </p:nvSpPr>
        <p:spPr>
          <a:xfrm>
            <a:off x="442925" y="5093679"/>
            <a:ext cx="6714868" cy="1134463"/>
          </a:xfrm>
          <a:prstGeom prst="upArrowCallout">
            <a:avLst>
              <a:gd name="adj1" fmla="val 25000"/>
              <a:gd name="adj2" fmla="val 25000"/>
              <a:gd name="adj3" fmla="val 25000"/>
              <a:gd name="adj4" fmla="val 6497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t>Driving cost control through operational excellence</a:t>
            </a:r>
            <a:endParaRPr sz="1600"/>
          </a:p>
        </p:txBody>
      </p:sp>
      <p:sp>
        <p:nvSpPr>
          <p:cNvPr id="970" name="Google Shape;970;p86"/>
          <p:cNvSpPr/>
          <p:nvPr/>
        </p:nvSpPr>
        <p:spPr>
          <a:xfrm>
            <a:off x="7370000" y="5093617"/>
            <a:ext cx="3226880" cy="1134463"/>
          </a:xfrm>
          <a:prstGeom prst="upArrowCallout">
            <a:avLst>
              <a:gd name="adj1" fmla="val 25000"/>
              <a:gd name="adj2" fmla="val 25000"/>
              <a:gd name="adj3" fmla="val 25000"/>
              <a:gd name="adj4" fmla="val 6497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t>Driving TCO reduction and expanding the pie through innovation</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7"/>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Saving initiative </a:t>
            </a:r>
            <a:endParaRPr sz="3200" b="0" i="0" u="none" strike="noStrike" cap="none" dirty="0">
              <a:solidFill>
                <a:schemeClr val="dk1"/>
              </a:solidFill>
              <a:latin typeface="Georgia"/>
              <a:ea typeface="Georgia"/>
              <a:cs typeface="Georgia"/>
              <a:sym typeface="Georgia"/>
            </a:endParaRPr>
          </a:p>
        </p:txBody>
      </p:sp>
      <p:sp>
        <p:nvSpPr>
          <p:cNvPr id="977" name="Google Shape;977;p87"/>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pic>
        <p:nvPicPr>
          <p:cNvPr id="978" name="Google Shape;978;p87"/>
          <p:cNvPicPr preferRelativeResize="0"/>
          <p:nvPr/>
        </p:nvPicPr>
        <p:blipFill>
          <a:blip r:embed="rId3">
            <a:alphaModFix/>
          </a:blip>
          <a:stretch>
            <a:fillRect/>
          </a:stretch>
        </p:blipFill>
        <p:spPr>
          <a:xfrm>
            <a:off x="5549153" y="1456737"/>
            <a:ext cx="2370735" cy="4549615"/>
          </a:xfrm>
          <a:prstGeom prst="rect">
            <a:avLst/>
          </a:prstGeom>
          <a:noFill/>
          <a:ln>
            <a:noFill/>
          </a:ln>
        </p:spPr>
      </p:pic>
      <p:pic>
        <p:nvPicPr>
          <p:cNvPr id="32" name="Google Shape;978;p87"/>
          <p:cNvPicPr preferRelativeResize="0"/>
          <p:nvPr/>
        </p:nvPicPr>
        <p:blipFill>
          <a:blip r:embed="rId3">
            <a:alphaModFix/>
          </a:blip>
          <a:stretch>
            <a:fillRect/>
          </a:stretch>
        </p:blipFill>
        <p:spPr>
          <a:xfrm>
            <a:off x="8072774" y="1456737"/>
            <a:ext cx="2370735" cy="4549615"/>
          </a:xfrm>
          <a:prstGeom prst="rect">
            <a:avLst/>
          </a:prstGeom>
          <a:noFill/>
          <a:ln>
            <a:noFill/>
          </a:ln>
        </p:spPr>
      </p:pic>
      <p:pic>
        <p:nvPicPr>
          <p:cNvPr id="33" name="Google Shape;978;p87"/>
          <p:cNvPicPr preferRelativeResize="0"/>
          <p:nvPr/>
        </p:nvPicPr>
        <p:blipFill>
          <a:blip r:embed="rId3">
            <a:alphaModFix/>
          </a:blip>
          <a:stretch>
            <a:fillRect/>
          </a:stretch>
        </p:blipFill>
        <p:spPr>
          <a:xfrm>
            <a:off x="2976976" y="1456737"/>
            <a:ext cx="2370735" cy="4549615"/>
          </a:xfrm>
          <a:prstGeom prst="rect">
            <a:avLst/>
          </a:prstGeom>
          <a:noFill/>
          <a:ln>
            <a:noFill/>
          </a:ln>
        </p:spPr>
      </p:pic>
    </p:spTree>
    <p:extLst>
      <p:ext uri="{BB962C8B-B14F-4D97-AF65-F5344CB8AC3E}">
        <p14:creationId xmlns:p14="http://schemas.microsoft.com/office/powerpoint/2010/main" val="952335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7"/>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Saving initiative </a:t>
            </a:r>
            <a:endParaRPr sz="3200" b="0" i="0" u="none" strike="noStrike" cap="none" dirty="0">
              <a:solidFill>
                <a:schemeClr val="dk1"/>
              </a:solidFill>
              <a:latin typeface="Georgia"/>
              <a:ea typeface="Georgia"/>
              <a:cs typeface="Georgia"/>
              <a:sym typeface="Georgia"/>
            </a:endParaRPr>
          </a:p>
        </p:txBody>
      </p:sp>
      <p:sp>
        <p:nvSpPr>
          <p:cNvPr id="977" name="Google Shape;977;p87"/>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pic>
        <p:nvPicPr>
          <p:cNvPr id="978" name="Google Shape;978;p87"/>
          <p:cNvPicPr preferRelativeResize="0"/>
          <p:nvPr/>
        </p:nvPicPr>
        <p:blipFill>
          <a:blip r:embed="rId3">
            <a:alphaModFix/>
          </a:blip>
          <a:stretch>
            <a:fillRect/>
          </a:stretch>
        </p:blipFill>
        <p:spPr>
          <a:xfrm>
            <a:off x="5549153" y="1456737"/>
            <a:ext cx="2370735" cy="4549615"/>
          </a:xfrm>
          <a:prstGeom prst="rect">
            <a:avLst/>
          </a:prstGeom>
          <a:noFill/>
          <a:ln>
            <a:noFill/>
          </a:ln>
        </p:spPr>
      </p:pic>
      <p:pic>
        <p:nvPicPr>
          <p:cNvPr id="979" name="Google Shape;979;p87"/>
          <p:cNvPicPr preferRelativeResize="0"/>
          <p:nvPr/>
        </p:nvPicPr>
        <p:blipFill rotWithShape="1">
          <a:blip r:embed="rId4">
            <a:alphaModFix/>
          </a:blip>
          <a:srcRect l="16584" r="12963"/>
          <a:stretch/>
        </p:blipFill>
        <p:spPr>
          <a:xfrm>
            <a:off x="3334872" y="3573253"/>
            <a:ext cx="1634110" cy="2433099"/>
          </a:xfrm>
          <a:prstGeom prst="rect">
            <a:avLst/>
          </a:prstGeom>
          <a:noFill/>
          <a:ln>
            <a:noFill/>
          </a:ln>
        </p:spPr>
      </p:pic>
      <p:pic>
        <p:nvPicPr>
          <p:cNvPr id="8" name="Google Shape;978;p87"/>
          <p:cNvPicPr preferRelativeResize="0"/>
          <p:nvPr/>
        </p:nvPicPr>
        <p:blipFill>
          <a:blip r:embed="rId3">
            <a:alphaModFix/>
          </a:blip>
          <a:stretch>
            <a:fillRect/>
          </a:stretch>
        </p:blipFill>
        <p:spPr>
          <a:xfrm>
            <a:off x="8072774" y="1456737"/>
            <a:ext cx="2370735" cy="4549615"/>
          </a:xfrm>
          <a:prstGeom prst="rect">
            <a:avLst/>
          </a:prstGeom>
          <a:noFill/>
          <a:ln>
            <a:noFill/>
          </a:ln>
        </p:spPr>
      </p:pic>
    </p:spTree>
    <p:extLst>
      <p:ext uri="{BB962C8B-B14F-4D97-AF65-F5344CB8AC3E}">
        <p14:creationId xmlns:p14="http://schemas.microsoft.com/office/powerpoint/2010/main" val="187194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2" name="Google Shape;712;p72"/>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pic>
        <p:nvPicPr>
          <p:cNvPr id="713" name="Google Shape;713;p7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711" name="Google Shape;711;p72"/>
          <p:cNvSpPr txBox="1">
            <a:spLocks noGrp="1"/>
          </p:cNvSpPr>
          <p:nvPr>
            <p:ph type="title"/>
          </p:nvPr>
        </p:nvSpPr>
        <p:spPr>
          <a:xfrm>
            <a:off x="442913" y="432000"/>
            <a:ext cx="11306100" cy="1387200"/>
          </a:xfrm>
          <a:prstGeom prst="rect">
            <a:avLst/>
          </a:prstGeom>
          <a:solidFill>
            <a:schemeClr val="bg1">
              <a:alpha val="81000"/>
            </a:schemeClr>
          </a:solidFill>
          <a:ln>
            <a:noFill/>
          </a:ln>
        </p:spPr>
        <p:txBody>
          <a:bodyPr spcFirstLastPara="1" wrap="square" lIns="0" tIns="0" rIns="0" bIns="0" anchor="t" anchorCtr="0">
            <a:noAutofit/>
          </a:bodyPr>
          <a:lstStyle/>
          <a:p>
            <a:pPr marL="0" marR="0" lvl="0" indent="0" algn="ctr" rtl="0">
              <a:lnSpc>
                <a:spcPct val="85000"/>
              </a:lnSpc>
              <a:spcBef>
                <a:spcPts val="0"/>
              </a:spcBef>
              <a:spcAft>
                <a:spcPts val="0"/>
              </a:spcAft>
              <a:buClr>
                <a:schemeClr val="dk1"/>
              </a:buClr>
              <a:buSzPts val="3200"/>
              <a:buFont typeface="Georgia"/>
              <a:buNone/>
            </a:pPr>
            <a:br>
              <a:rPr lang="en-GB" sz="2800" dirty="0"/>
            </a:br>
            <a:r>
              <a:rPr lang="en-GB" sz="4800" dirty="0"/>
              <a:t>Why...?</a:t>
            </a:r>
            <a:endParaRPr sz="48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7"/>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Effect of saving </a:t>
            </a:r>
            <a:endParaRPr sz="3200" b="0" i="0" u="none" strike="noStrike" cap="none" dirty="0">
              <a:solidFill>
                <a:schemeClr val="dk1"/>
              </a:solidFill>
              <a:latin typeface="Georgia"/>
              <a:ea typeface="Georgia"/>
              <a:cs typeface="Georgia"/>
              <a:sym typeface="Georgia"/>
            </a:endParaRPr>
          </a:p>
        </p:txBody>
      </p:sp>
      <p:sp>
        <p:nvSpPr>
          <p:cNvPr id="977" name="Google Shape;977;p87"/>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pic>
        <p:nvPicPr>
          <p:cNvPr id="978" name="Google Shape;978;p87"/>
          <p:cNvPicPr preferRelativeResize="0"/>
          <p:nvPr/>
        </p:nvPicPr>
        <p:blipFill>
          <a:blip r:embed="rId3">
            <a:alphaModFix/>
          </a:blip>
          <a:stretch>
            <a:fillRect/>
          </a:stretch>
        </p:blipFill>
        <p:spPr>
          <a:xfrm>
            <a:off x="1240269" y="2271751"/>
            <a:ext cx="1425188" cy="3347666"/>
          </a:xfrm>
          <a:prstGeom prst="rect">
            <a:avLst/>
          </a:prstGeom>
          <a:noFill/>
          <a:ln>
            <a:noFill/>
          </a:ln>
        </p:spPr>
      </p:pic>
      <p:pic>
        <p:nvPicPr>
          <p:cNvPr id="979" name="Google Shape;979;p87"/>
          <p:cNvPicPr preferRelativeResize="0"/>
          <p:nvPr/>
        </p:nvPicPr>
        <p:blipFill rotWithShape="1">
          <a:blip r:embed="rId4">
            <a:alphaModFix/>
          </a:blip>
          <a:srcRect l="16584" r="12963"/>
          <a:stretch/>
        </p:blipFill>
        <p:spPr>
          <a:xfrm>
            <a:off x="442939" y="4043680"/>
            <a:ext cx="824569" cy="1413006"/>
          </a:xfrm>
          <a:prstGeom prst="rect">
            <a:avLst/>
          </a:prstGeom>
          <a:noFill/>
          <a:ln>
            <a:noFill/>
          </a:ln>
        </p:spPr>
      </p:pic>
      <p:sp>
        <p:nvSpPr>
          <p:cNvPr id="2" name="Rechthoek 1"/>
          <p:cNvSpPr/>
          <p:nvPr/>
        </p:nvSpPr>
        <p:spPr>
          <a:xfrm>
            <a:off x="6622057" y="1777883"/>
            <a:ext cx="1403498" cy="659218"/>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Profit</a:t>
            </a:r>
          </a:p>
        </p:txBody>
      </p:sp>
      <p:sp>
        <p:nvSpPr>
          <p:cNvPr id="22" name="Rechthoek 21"/>
          <p:cNvSpPr/>
          <p:nvPr/>
        </p:nvSpPr>
        <p:spPr>
          <a:xfrm>
            <a:off x="6622057" y="2461040"/>
            <a:ext cx="1403498" cy="659218"/>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Overhead</a:t>
            </a:r>
          </a:p>
        </p:txBody>
      </p:sp>
      <p:sp>
        <p:nvSpPr>
          <p:cNvPr id="23" name="Rechthoek 22"/>
          <p:cNvSpPr/>
          <p:nvPr/>
        </p:nvSpPr>
        <p:spPr>
          <a:xfrm>
            <a:off x="6622057" y="3144196"/>
            <a:ext cx="1403498" cy="2863199"/>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Cost price</a:t>
            </a:r>
          </a:p>
        </p:txBody>
      </p:sp>
      <p:sp>
        <p:nvSpPr>
          <p:cNvPr id="37" name="Tekstvak 36"/>
          <p:cNvSpPr txBox="1"/>
          <p:nvPr/>
        </p:nvSpPr>
        <p:spPr>
          <a:xfrm>
            <a:off x="6662925" y="1087843"/>
            <a:ext cx="1254642" cy="523220"/>
          </a:xfrm>
          <a:prstGeom prst="rect">
            <a:avLst/>
          </a:prstGeom>
          <a:noFill/>
        </p:spPr>
        <p:txBody>
          <a:bodyPr wrap="square" rtlCol="0">
            <a:spAutoFit/>
          </a:bodyPr>
          <a:lstStyle/>
          <a:p>
            <a:pPr algn="ctr"/>
            <a:r>
              <a:rPr lang="nl-NL" b="1" dirty="0" err="1"/>
              <a:t>Current</a:t>
            </a:r>
            <a:r>
              <a:rPr lang="nl-NL" b="1" dirty="0"/>
              <a:t> </a:t>
            </a:r>
            <a:r>
              <a:rPr lang="nl-NL" b="1" dirty="0" err="1"/>
              <a:t>tariff</a:t>
            </a:r>
            <a:endParaRPr lang="nl-NL" b="1" dirty="0"/>
          </a:p>
        </p:txBody>
      </p:sp>
    </p:spTree>
    <p:extLst>
      <p:ext uri="{BB962C8B-B14F-4D97-AF65-F5344CB8AC3E}">
        <p14:creationId xmlns:p14="http://schemas.microsoft.com/office/powerpoint/2010/main" val="301216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7"/>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Effect of saving to support short term win</a:t>
            </a:r>
            <a:endParaRPr sz="3200" b="0" i="0" u="none" strike="noStrike" cap="none" dirty="0">
              <a:solidFill>
                <a:schemeClr val="dk1"/>
              </a:solidFill>
              <a:latin typeface="Georgia"/>
              <a:ea typeface="Georgia"/>
              <a:cs typeface="Georgia"/>
              <a:sym typeface="Georgia"/>
            </a:endParaRPr>
          </a:p>
        </p:txBody>
      </p:sp>
      <p:sp>
        <p:nvSpPr>
          <p:cNvPr id="977" name="Google Shape;977;p87"/>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31</a:t>
            </a:fld>
            <a:endParaRPr/>
          </a:p>
        </p:txBody>
      </p:sp>
      <p:pic>
        <p:nvPicPr>
          <p:cNvPr id="978" name="Google Shape;978;p87"/>
          <p:cNvPicPr preferRelativeResize="0"/>
          <p:nvPr/>
        </p:nvPicPr>
        <p:blipFill>
          <a:blip r:embed="rId3">
            <a:alphaModFix/>
          </a:blip>
          <a:stretch>
            <a:fillRect/>
          </a:stretch>
        </p:blipFill>
        <p:spPr>
          <a:xfrm>
            <a:off x="1240269" y="2271751"/>
            <a:ext cx="1425188" cy="3347666"/>
          </a:xfrm>
          <a:prstGeom prst="rect">
            <a:avLst/>
          </a:prstGeom>
          <a:noFill/>
          <a:ln>
            <a:noFill/>
          </a:ln>
        </p:spPr>
      </p:pic>
      <p:pic>
        <p:nvPicPr>
          <p:cNvPr id="979" name="Google Shape;979;p87"/>
          <p:cNvPicPr preferRelativeResize="0"/>
          <p:nvPr/>
        </p:nvPicPr>
        <p:blipFill rotWithShape="1">
          <a:blip r:embed="rId4">
            <a:alphaModFix/>
          </a:blip>
          <a:srcRect l="16584" r="12963"/>
          <a:stretch/>
        </p:blipFill>
        <p:spPr>
          <a:xfrm>
            <a:off x="442939" y="4043680"/>
            <a:ext cx="824569" cy="1413006"/>
          </a:xfrm>
          <a:prstGeom prst="rect">
            <a:avLst/>
          </a:prstGeom>
          <a:noFill/>
          <a:ln>
            <a:noFill/>
          </a:ln>
        </p:spPr>
      </p:pic>
      <p:sp>
        <p:nvSpPr>
          <p:cNvPr id="2" name="Rechthoek 1"/>
          <p:cNvSpPr/>
          <p:nvPr/>
        </p:nvSpPr>
        <p:spPr>
          <a:xfrm>
            <a:off x="6622057" y="1777883"/>
            <a:ext cx="1403498" cy="659218"/>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Profit</a:t>
            </a:r>
          </a:p>
        </p:txBody>
      </p:sp>
      <p:sp>
        <p:nvSpPr>
          <p:cNvPr id="22" name="Rechthoek 21"/>
          <p:cNvSpPr/>
          <p:nvPr/>
        </p:nvSpPr>
        <p:spPr>
          <a:xfrm>
            <a:off x="6622057" y="2461040"/>
            <a:ext cx="1403498" cy="659218"/>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Overhead</a:t>
            </a:r>
          </a:p>
        </p:txBody>
      </p:sp>
      <p:sp>
        <p:nvSpPr>
          <p:cNvPr id="23" name="Rechthoek 22"/>
          <p:cNvSpPr/>
          <p:nvPr/>
        </p:nvSpPr>
        <p:spPr>
          <a:xfrm>
            <a:off x="6622057" y="3144196"/>
            <a:ext cx="1403498" cy="2863199"/>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Cost price</a:t>
            </a:r>
          </a:p>
        </p:txBody>
      </p:sp>
      <p:sp>
        <p:nvSpPr>
          <p:cNvPr id="38" name="Rechthoek 37"/>
          <p:cNvSpPr/>
          <p:nvPr/>
        </p:nvSpPr>
        <p:spPr>
          <a:xfrm>
            <a:off x="8326116" y="2652573"/>
            <a:ext cx="1403498" cy="4680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Overhead</a:t>
            </a:r>
          </a:p>
        </p:txBody>
      </p:sp>
      <p:sp>
        <p:nvSpPr>
          <p:cNvPr id="39" name="Rechthoek 38"/>
          <p:cNvSpPr/>
          <p:nvPr/>
        </p:nvSpPr>
        <p:spPr>
          <a:xfrm>
            <a:off x="8326116" y="3848986"/>
            <a:ext cx="1403498" cy="2158409"/>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Cost price</a:t>
            </a:r>
          </a:p>
        </p:txBody>
      </p:sp>
      <p:sp>
        <p:nvSpPr>
          <p:cNvPr id="40" name="Rechthoek 39"/>
          <p:cNvSpPr/>
          <p:nvPr/>
        </p:nvSpPr>
        <p:spPr>
          <a:xfrm>
            <a:off x="8326116" y="1968423"/>
            <a:ext cx="1403498" cy="4680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Profit</a:t>
            </a:r>
          </a:p>
        </p:txBody>
      </p:sp>
      <p:sp>
        <p:nvSpPr>
          <p:cNvPr id="41" name="Rechthoek 40"/>
          <p:cNvSpPr/>
          <p:nvPr/>
        </p:nvSpPr>
        <p:spPr>
          <a:xfrm>
            <a:off x="8626677" y="3144194"/>
            <a:ext cx="1403498" cy="704791"/>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42" name="Rechthoek 41"/>
          <p:cNvSpPr/>
          <p:nvPr/>
        </p:nvSpPr>
        <p:spPr>
          <a:xfrm>
            <a:off x="8626677" y="1777883"/>
            <a:ext cx="1403498" cy="190539"/>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43" name="Rechthoek 42"/>
          <p:cNvSpPr/>
          <p:nvPr/>
        </p:nvSpPr>
        <p:spPr>
          <a:xfrm>
            <a:off x="8626677" y="2461411"/>
            <a:ext cx="1403498" cy="190539"/>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6" name="Tekstvak 5"/>
          <p:cNvSpPr txBox="1"/>
          <p:nvPr/>
        </p:nvSpPr>
        <p:spPr>
          <a:xfrm>
            <a:off x="8400543" y="1115480"/>
            <a:ext cx="1254642" cy="523220"/>
          </a:xfrm>
          <a:prstGeom prst="rect">
            <a:avLst/>
          </a:prstGeom>
          <a:noFill/>
        </p:spPr>
        <p:txBody>
          <a:bodyPr wrap="square" rtlCol="0">
            <a:spAutoFit/>
          </a:bodyPr>
          <a:lstStyle/>
          <a:p>
            <a:pPr algn="ctr"/>
            <a:r>
              <a:rPr lang="nl-NL" b="1" dirty="0"/>
              <a:t>Traditional contract</a:t>
            </a:r>
          </a:p>
        </p:txBody>
      </p:sp>
      <p:sp>
        <p:nvSpPr>
          <p:cNvPr id="37" name="Tekstvak 36"/>
          <p:cNvSpPr txBox="1"/>
          <p:nvPr/>
        </p:nvSpPr>
        <p:spPr>
          <a:xfrm>
            <a:off x="6662925" y="1087843"/>
            <a:ext cx="1254642" cy="523220"/>
          </a:xfrm>
          <a:prstGeom prst="rect">
            <a:avLst/>
          </a:prstGeom>
          <a:noFill/>
        </p:spPr>
        <p:txBody>
          <a:bodyPr wrap="square" rtlCol="0">
            <a:spAutoFit/>
          </a:bodyPr>
          <a:lstStyle/>
          <a:p>
            <a:pPr algn="ctr"/>
            <a:r>
              <a:rPr lang="nl-NL" b="1" dirty="0" err="1"/>
              <a:t>Current</a:t>
            </a:r>
            <a:r>
              <a:rPr lang="nl-NL" b="1" dirty="0"/>
              <a:t> </a:t>
            </a:r>
            <a:r>
              <a:rPr lang="nl-NL" b="1" dirty="0" err="1"/>
              <a:t>tariff</a:t>
            </a:r>
            <a:endParaRPr lang="nl-NL" b="1" dirty="0"/>
          </a:p>
        </p:txBody>
      </p:sp>
      <p:sp>
        <p:nvSpPr>
          <p:cNvPr id="7" name="Rechteraccolade 6"/>
          <p:cNvSpPr/>
          <p:nvPr/>
        </p:nvSpPr>
        <p:spPr>
          <a:xfrm>
            <a:off x="10183907" y="1891553"/>
            <a:ext cx="348958" cy="760397"/>
          </a:xfrm>
          <a:prstGeom prst="rightBrace">
            <a:avLst>
              <a:gd name="adj1" fmla="val 143609"/>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PIJL-OMHOOG 3"/>
          <p:cNvSpPr/>
          <p:nvPr/>
        </p:nvSpPr>
        <p:spPr>
          <a:xfrm>
            <a:off x="8809424" y="6156688"/>
            <a:ext cx="436880" cy="579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10731519" y="1891553"/>
            <a:ext cx="1156447" cy="954107"/>
          </a:xfrm>
          <a:prstGeom prst="rect">
            <a:avLst/>
          </a:prstGeom>
          <a:noFill/>
        </p:spPr>
        <p:txBody>
          <a:bodyPr wrap="square" rtlCol="0">
            <a:spAutoFit/>
          </a:bodyPr>
          <a:lstStyle/>
          <a:p>
            <a:pPr algn="ctr"/>
            <a:r>
              <a:rPr lang="nl-NL" dirty="0" err="1"/>
              <a:t>Saving</a:t>
            </a:r>
            <a:r>
              <a:rPr lang="nl-NL" dirty="0"/>
              <a:t> </a:t>
            </a:r>
            <a:r>
              <a:rPr lang="nl-NL" dirty="0" err="1"/>
              <a:t>for</a:t>
            </a:r>
            <a:r>
              <a:rPr lang="nl-NL" dirty="0"/>
              <a:t> </a:t>
            </a:r>
            <a:r>
              <a:rPr lang="nl-NL" dirty="0" err="1"/>
              <a:t>PwC</a:t>
            </a:r>
            <a:r>
              <a:rPr lang="nl-NL" dirty="0"/>
              <a:t> is </a:t>
            </a:r>
            <a:r>
              <a:rPr lang="nl-NL" dirty="0" err="1"/>
              <a:t>not</a:t>
            </a:r>
            <a:r>
              <a:rPr lang="nl-NL" dirty="0"/>
              <a:t> in ISS interest</a:t>
            </a:r>
          </a:p>
        </p:txBody>
      </p:sp>
    </p:spTree>
    <p:extLst>
      <p:ext uri="{BB962C8B-B14F-4D97-AF65-F5344CB8AC3E}">
        <p14:creationId xmlns:p14="http://schemas.microsoft.com/office/powerpoint/2010/main" val="321168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7"/>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Effect of saving to support long term strategic outcome</a:t>
            </a:r>
            <a:endParaRPr sz="3200" b="0" i="0" u="none" strike="noStrike" cap="none" dirty="0">
              <a:solidFill>
                <a:schemeClr val="dk1"/>
              </a:solidFill>
              <a:latin typeface="Georgia"/>
              <a:ea typeface="Georgia"/>
              <a:cs typeface="Georgia"/>
              <a:sym typeface="Georgia"/>
            </a:endParaRPr>
          </a:p>
        </p:txBody>
      </p:sp>
      <p:sp>
        <p:nvSpPr>
          <p:cNvPr id="977" name="Google Shape;977;p87"/>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32</a:t>
            </a:fld>
            <a:endParaRPr/>
          </a:p>
        </p:txBody>
      </p:sp>
      <p:pic>
        <p:nvPicPr>
          <p:cNvPr id="978" name="Google Shape;978;p87"/>
          <p:cNvPicPr preferRelativeResize="0"/>
          <p:nvPr/>
        </p:nvPicPr>
        <p:blipFill>
          <a:blip r:embed="rId3">
            <a:alphaModFix/>
          </a:blip>
          <a:stretch>
            <a:fillRect/>
          </a:stretch>
        </p:blipFill>
        <p:spPr>
          <a:xfrm>
            <a:off x="1240269" y="2271751"/>
            <a:ext cx="1425188" cy="3347666"/>
          </a:xfrm>
          <a:prstGeom prst="rect">
            <a:avLst/>
          </a:prstGeom>
          <a:noFill/>
          <a:ln>
            <a:noFill/>
          </a:ln>
        </p:spPr>
      </p:pic>
      <p:pic>
        <p:nvPicPr>
          <p:cNvPr id="979" name="Google Shape;979;p87"/>
          <p:cNvPicPr preferRelativeResize="0"/>
          <p:nvPr/>
        </p:nvPicPr>
        <p:blipFill rotWithShape="1">
          <a:blip r:embed="rId4">
            <a:alphaModFix/>
          </a:blip>
          <a:srcRect l="16584" r="12963"/>
          <a:stretch/>
        </p:blipFill>
        <p:spPr>
          <a:xfrm>
            <a:off x="442939" y="4043680"/>
            <a:ext cx="824569" cy="1413006"/>
          </a:xfrm>
          <a:prstGeom prst="rect">
            <a:avLst/>
          </a:prstGeom>
          <a:noFill/>
          <a:ln>
            <a:noFill/>
          </a:ln>
        </p:spPr>
      </p:pic>
      <p:sp>
        <p:nvSpPr>
          <p:cNvPr id="2" name="Rechthoek 1"/>
          <p:cNvSpPr/>
          <p:nvPr/>
        </p:nvSpPr>
        <p:spPr>
          <a:xfrm>
            <a:off x="6622057" y="1777883"/>
            <a:ext cx="1403498" cy="659218"/>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Profit</a:t>
            </a:r>
          </a:p>
        </p:txBody>
      </p:sp>
      <p:sp>
        <p:nvSpPr>
          <p:cNvPr id="22" name="Rechthoek 21"/>
          <p:cNvSpPr/>
          <p:nvPr/>
        </p:nvSpPr>
        <p:spPr>
          <a:xfrm>
            <a:off x="6622057" y="2461040"/>
            <a:ext cx="1403498" cy="659218"/>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Overhead</a:t>
            </a:r>
          </a:p>
        </p:txBody>
      </p:sp>
      <p:sp>
        <p:nvSpPr>
          <p:cNvPr id="23" name="Rechthoek 22"/>
          <p:cNvSpPr/>
          <p:nvPr/>
        </p:nvSpPr>
        <p:spPr>
          <a:xfrm>
            <a:off x="6622057" y="3144196"/>
            <a:ext cx="1403498" cy="2863199"/>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Cost price</a:t>
            </a:r>
          </a:p>
        </p:txBody>
      </p:sp>
      <p:sp>
        <p:nvSpPr>
          <p:cNvPr id="26" name="Rechthoek 25"/>
          <p:cNvSpPr/>
          <p:nvPr/>
        </p:nvSpPr>
        <p:spPr>
          <a:xfrm>
            <a:off x="4914250" y="1780193"/>
            <a:ext cx="1403498" cy="659218"/>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Profit</a:t>
            </a:r>
          </a:p>
        </p:txBody>
      </p:sp>
      <p:sp>
        <p:nvSpPr>
          <p:cNvPr id="27" name="Rechthoek 26"/>
          <p:cNvSpPr/>
          <p:nvPr/>
        </p:nvSpPr>
        <p:spPr>
          <a:xfrm>
            <a:off x="4914250" y="2463017"/>
            <a:ext cx="1403498" cy="659218"/>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Overhead</a:t>
            </a:r>
          </a:p>
        </p:txBody>
      </p:sp>
      <p:sp>
        <p:nvSpPr>
          <p:cNvPr id="28" name="Rechthoek 27"/>
          <p:cNvSpPr/>
          <p:nvPr/>
        </p:nvSpPr>
        <p:spPr>
          <a:xfrm>
            <a:off x="4917998" y="3848986"/>
            <a:ext cx="1403498" cy="2158409"/>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Cost price</a:t>
            </a:r>
          </a:p>
        </p:txBody>
      </p:sp>
      <p:sp>
        <p:nvSpPr>
          <p:cNvPr id="29" name="Rechthoek 28"/>
          <p:cNvSpPr/>
          <p:nvPr/>
        </p:nvSpPr>
        <p:spPr>
          <a:xfrm>
            <a:off x="4633518" y="3144195"/>
            <a:ext cx="1403498" cy="704791"/>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53" name="Tekstvak 52"/>
          <p:cNvSpPr txBox="1"/>
          <p:nvPr/>
        </p:nvSpPr>
        <p:spPr>
          <a:xfrm>
            <a:off x="4988678" y="1115480"/>
            <a:ext cx="1254642" cy="523220"/>
          </a:xfrm>
          <a:prstGeom prst="rect">
            <a:avLst/>
          </a:prstGeom>
          <a:noFill/>
        </p:spPr>
        <p:txBody>
          <a:bodyPr wrap="square" rtlCol="0">
            <a:spAutoFit/>
          </a:bodyPr>
          <a:lstStyle/>
          <a:p>
            <a:pPr algn="ctr"/>
            <a:r>
              <a:rPr lang="nl-NL" b="1" dirty="0"/>
              <a:t>Vested</a:t>
            </a:r>
          </a:p>
          <a:p>
            <a:pPr algn="ctr"/>
            <a:r>
              <a:rPr lang="nl-NL" b="1" dirty="0"/>
              <a:t>contract</a:t>
            </a:r>
          </a:p>
        </p:txBody>
      </p:sp>
      <p:sp>
        <p:nvSpPr>
          <p:cNvPr id="38" name="Rechthoek 37"/>
          <p:cNvSpPr/>
          <p:nvPr/>
        </p:nvSpPr>
        <p:spPr>
          <a:xfrm>
            <a:off x="8326116" y="2652573"/>
            <a:ext cx="1403498" cy="4680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Overhead</a:t>
            </a:r>
          </a:p>
        </p:txBody>
      </p:sp>
      <p:sp>
        <p:nvSpPr>
          <p:cNvPr id="39" name="Rechthoek 38"/>
          <p:cNvSpPr/>
          <p:nvPr/>
        </p:nvSpPr>
        <p:spPr>
          <a:xfrm>
            <a:off x="8326116" y="3848986"/>
            <a:ext cx="1403498" cy="2158409"/>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Cost price</a:t>
            </a:r>
          </a:p>
        </p:txBody>
      </p:sp>
      <p:sp>
        <p:nvSpPr>
          <p:cNvPr id="40" name="Rechthoek 39"/>
          <p:cNvSpPr/>
          <p:nvPr/>
        </p:nvSpPr>
        <p:spPr>
          <a:xfrm>
            <a:off x="8326116" y="1968423"/>
            <a:ext cx="1403498" cy="4680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Profit</a:t>
            </a:r>
          </a:p>
        </p:txBody>
      </p:sp>
      <p:sp>
        <p:nvSpPr>
          <p:cNvPr id="41" name="Rechthoek 40"/>
          <p:cNvSpPr/>
          <p:nvPr/>
        </p:nvSpPr>
        <p:spPr>
          <a:xfrm>
            <a:off x="8626677" y="3144194"/>
            <a:ext cx="1403498" cy="704791"/>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42" name="Rechthoek 41"/>
          <p:cNvSpPr/>
          <p:nvPr/>
        </p:nvSpPr>
        <p:spPr>
          <a:xfrm>
            <a:off x="8626677" y="1777883"/>
            <a:ext cx="1403498" cy="190539"/>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43" name="Rechthoek 42"/>
          <p:cNvSpPr/>
          <p:nvPr/>
        </p:nvSpPr>
        <p:spPr>
          <a:xfrm>
            <a:off x="8626677" y="2461411"/>
            <a:ext cx="1403498" cy="190539"/>
          </a:xfrm>
          <a:prstGeom prst="rect">
            <a:avLst/>
          </a:prstGeom>
          <a:solidFill>
            <a:srgbClr val="D7E4B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Saving</a:t>
            </a:r>
          </a:p>
        </p:txBody>
      </p:sp>
      <p:sp>
        <p:nvSpPr>
          <p:cNvPr id="6" name="Tekstvak 5"/>
          <p:cNvSpPr txBox="1"/>
          <p:nvPr/>
        </p:nvSpPr>
        <p:spPr>
          <a:xfrm>
            <a:off x="8400543" y="1115480"/>
            <a:ext cx="1254642" cy="523220"/>
          </a:xfrm>
          <a:prstGeom prst="rect">
            <a:avLst/>
          </a:prstGeom>
          <a:noFill/>
        </p:spPr>
        <p:txBody>
          <a:bodyPr wrap="square" rtlCol="0">
            <a:spAutoFit/>
          </a:bodyPr>
          <a:lstStyle/>
          <a:p>
            <a:pPr algn="ctr"/>
            <a:r>
              <a:rPr lang="nl-NL" b="1" dirty="0"/>
              <a:t>Traditional contract</a:t>
            </a:r>
          </a:p>
        </p:txBody>
      </p:sp>
      <p:sp>
        <p:nvSpPr>
          <p:cNvPr id="37" name="Tekstvak 36"/>
          <p:cNvSpPr txBox="1"/>
          <p:nvPr/>
        </p:nvSpPr>
        <p:spPr>
          <a:xfrm>
            <a:off x="6662925" y="1087843"/>
            <a:ext cx="1254642" cy="523220"/>
          </a:xfrm>
          <a:prstGeom prst="rect">
            <a:avLst/>
          </a:prstGeom>
          <a:noFill/>
        </p:spPr>
        <p:txBody>
          <a:bodyPr wrap="square" rtlCol="0">
            <a:spAutoFit/>
          </a:bodyPr>
          <a:lstStyle/>
          <a:p>
            <a:pPr algn="ctr"/>
            <a:r>
              <a:rPr lang="nl-NL" b="1" dirty="0" err="1"/>
              <a:t>Current</a:t>
            </a:r>
            <a:r>
              <a:rPr lang="nl-NL" b="1" dirty="0"/>
              <a:t> </a:t>
            </a:r>
            <a:r>
              <a:rPr lang="nl-NL" b="1" dirty="0" err="1"/>
              <a:t>tariff</a:t>
            </a:r>
            <a:endParaRPr lang="nl-NL" b="1" dirty="0"/>
          </a:p>
        </p:txBody>
      </p:sp>
      <p:sp>
        <p:nvSpPr>
          <p:cNvPr id="7" name="Rechteraccolade 6"/>
          <p:cNvSpPr/>
          <p:nvPr/>
        </p:nvSpPr>
        <p:spPr>
          <a:xfrm>
            <a:off x="10183907" y="1891553"/>
            <a:ext cx="348958" cy="760397"/>
          </a:xfrm>
          <a:prstGeom prst="rightBrace">
            <a:avLst>
              <a:gd name="adj1" fmla="val 143609"/>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 name="Tekstvak 8"/>
          <p:cNvSpPr txBox="1"/>
          <p:nvPr/>
        </p:nvSpPr>
        <p:spPr>
          <a:xfrm>
            <a:off x="10731519" y="1891553"/>
            <a:ext cx="1156447" cy="954107"/>
          </a:xfrm>
          <a:prstGeom prst="rect">
            <a:avLst/>
          </a:prstGeom>
          <a:noFill/>
        </p:spPr>
        <p:txBody>
          <a:bodyPr wrap="square" rtlCol="0">
            <a:spAutoFit/>
          </a:bodyPr>
          <a:lstStyle/>
          <a:p>
            <a:pPr algn="ctr"/>
            <a:r>
              <a:rPr lang="nl-NL" dirty="0" err="1"/>
              <a:t>Saving</a:t>
            </a:r>
            <a:r>
              <a:rPr lang="nl-NL" dirty="0"/>
              <a:t> </a:t>
            </a:r>
            <a:r>
              <a:rPr lang="nl-NL" dirty="0" err="1"/>
              <a:t>for</a:t>
            </a:r>
            <a:r>
              <a:rPr lang="nl-NL" dirty="0"/>
              <a:t> </a:t>
            </a:r>
            <a:r>
              <a:rPr lang="nl-NL" dirty="0" err="1"/>
              <a:t>PwC</a:t>
            </a:r>
            <a:r>
              <a:rPr lang="nl-NL" dirty="0"/>
              <a:t> is </a:t>
            </a:r>
            <a:r>
              <a:rPr lang="nl-NL" dirty="0" err="1"/>
              <a:t>not</a:t>
            </a:r>
            <a:r>
              <a:rPr lang="nl-NL" dirty="0"/>
              <a:t> in ISS interest</a:t>
            </a:r>
          </a:p>
        </p:txBody>
      </p:sp>
      <p:sp>
        <p:nvSpPr>
          <p:cNvPr id="44" name="Tekstvak 43"/>
          <p:cNvSpPr txBox="1"/>
          <p:nvPr/>
        </p:nvSpPr>
        <p:spPr>
          <a:xfrm>
            <a:off x="3085066" y="1959369"/>
            <a:ext cx="1200373" cy="954107"/>
          </a:xfrm>
          <a:prstGeom prst="rect">
            <a:avLst/>
          </a:prstGeom>
          <a:noFill/>
        </p:spPr>
        <p:txBody>
          <a:bodyPr wrap="square" rtlCol="0">
            <a:spAutoFit/>
          </a:bodyPr>
          <a:lstStyle/>
          <a:p>
            <a:pPr algn="ctr"/>
            <a:r>
              <a:rPr lang="nl-NL" dirty="0" err="1"/>
              <a:t>Saving</a:t>
            </a:r>
            <a:r>
              <a:rPr lang="nl-NL" dirty="0"/>
              <a:t> </a:t>
            </a:r>
            <a:r>
              <a:rPr lang="nl-NL" dirty="0" err="1"/>
              <a:t>for</a:t>
            </a:r>
            <a:r>
              <a:rPr lang="nl-NL" dirty="0"/>
              <a:t> </a:t>
            </a:r>
            <a:r>
              <a:rPr lang="nl-NL" dirty="0" err="1"/>
              <a:t>PwC</a:t>
            </a:r>
            <a:r>
              <a:rPr lang="nl-NL" dirty="0"/>
              <a:t> </a:t>
            </a:r>
            <a:r>
              <a:rPr lang="nl-NL" dirty="0" err="1"/>
              <a:t>creates</a:t>
            </a:r>
            <a:r>
              <a:rPr lang="nl-NL" dirty="0"/>
              <a:t> </a:t>
            </a:r>
            <a:r>
              <a:rPr lang="nl-NL" dirty="0" err="1"/>
              <a:t>an</a:t>
            </a:r>
            <a:r>
              <a:rPr lang="nl-NL" dirty="0"/>
              <a:t> </a:t>
            </a:r>
            <a:r>
              <a:rPr lang="nl-NL" b="1" i="1" dirty="0"/>
              <a:t>incentive</a:t>
            </a:r>
            <a:r>
              <a:rPr lang="nl-NL" dirty="0"/>
              <a:t>  </a:t>
            </a:r>
            <a:r>
              <a:rPr lang="nl-NL" dirty="0" err="1"/>
              <a:t>for</a:t>
            </a:r>
            <a:r>
              <a:rPr lang="nl-NL" dirty="0"/>
              <a:t> ISS</a:t>
            </a:r>
          </a:p>
        </p:txBody>
      </p:sp>
      <p:sp>
        <p:nvSpPr>
          <p:cNvPr id="10" name="Linkeraccolade 9"/>
          <p:cNvSpPr/>
          <p:nvPr/>
        </p:nvSpPr>
        <p:spPr>
          <a:xfrm>
            <a:off x="4439171" y="1804106"/>
            <a:ext cx="383426" cy="1213413"/>
          </a:xfrm>
          <a:prstGeom prst="leftBrace">
            <a:avLst>
              <a:gd name="adj1" fmla="val 32400"/>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9" name="PIJL-OMHOOG 48"/>
          <p:cNvSpPr/>
          <p:nvPr/>
        </p:nvSpPr>
        <p:spPr>
          <a:xfrm>
            <a:off x="5397559" y="6155026"/>
            <a:ext cx="436880" cy="579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90"/>
          <p:cNvSpPr/>
          <p:nvPr/>
        </p:nvSpPr>
        <p:spPr>
          <a:xfrm>
            <a:off x="376300" y="2221825"/>
            <a:ext cx="8937000" cy="621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037" name="Google Shape;1037;p90"/>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Governance - ‘’two in the box’’</a:t>
            </a:r>
            <a:endParaRPr/>
          </a:p>
        </p:txBody>
      </p:sp>
      <p:sp>
        <p:nvSpPr>
          <p:cNvPr id="1038" name="Google Shape;1038;p90"/>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sp>
        <p:nvSpPr>
          <p:cNvPr id="1039" name="Google Shape;1039;p90"/>
          <p:cNvSpPr/>
          <p:nvPr/>
        </p:nvSpPr>
        <p:spPr>
          <a:xfrm>
            <a:off x="442925" y="2276400"/>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Managing for today -</a:t>
            </a:r>
            <a:br>
              <a:rPr lang="en-GB" sz="1200">
                <a:solidFill>
                  <a:srgbClr val="FFFFFF"/>
                </a:solidFill>
              </a:rPr>
            </a:br>
            <a:r>
              <a:rPr lang="en-GB" sz="1200">
                <a:solidFill>
                  <a:srgbClr val="FFFFFF"/>
                </a:solidFill>
              </a:rPr>
              <a:t>Operations</a:t>
            </a:r>
            <a:endParaRPr sz="1200">
              <a:solidFill>
                <a:srgbClr val="FFFFFF"/>
              </a:solidFill>
            </a:endParaRPr>
          </a:p>
        </p:txBody>
      </p:sp>
      <p:sp>
        <p:nvSpPr>
          <p:cNvPr id="1040" name="Google Shape;1040;p90"/>
          <p:cNvSpPr/>
          <p:nvPr/>
        </p:nvSpPr>
        <p:spPr>
          <a:xfrm>
            <a:off x="2837025" y="2276400"/>
            <a:ext cx="4536000" cy="517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Site managers ISS</a:t>
            </a:r>
            <a:endParaRPr sz="1200">
              <a:solidFill>
                <a:srgbClr val="FFFFFF"/>
              </a:solidFill>
            </a:endParaRPr>
          </a:p>
        </p:txBody>
      </p:sp>
      <p:sp>
        <p:nvSpPr>
          <p:cNvPr id="1041" name="Google Shape;1041;p90"/>
          <p:cNvSpPr/>
          <p:nvPr/>
        </p:nvSpPr>
        <p:spPr>
          <a:xfrm>
            <a:off x="7497325" y="2276400"/>
            <a:ext cx="809400" cy="517500"/>
          </a:xfrm>
          <a:prstGeom prst="rect">
            <a:avLst/>
          </a:prstGeom>
          <a:solidFill>
            <a:schemeClr val="dk2"/>
          </a:solidFill>
          <a:ln w="444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dirty="0">
                <a:solidFill>
                  <a:srgbClr val="FFFFFF"/>
                </a:solidFill>
              </a:rPr>
              <a:t>How</a:t>
            </a:r>
            <a:endParaRPr sz="1200" dirty="0">
              <a:solidFill>
                <a:srgbClr val="FFFFFF"/>
              </a:solidFill>
            </a:endParaRPr>
          </a:p>
        </p:txBody>
      </p:sp>
      <p:sp>
        <p:nvSpPr>
          <p:cNvPr id="1042" name="Google Shape;1042;p90"/>
          <p:cNvSpPr/>
          <p:nvPr/>
        </p:nvSpPr>
        <p:spPr>
          <a:xfrm>
            <a:off x="8431025" y="2276400"/>
            <a:ext cx="809400" cy="517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Level 3</a:t>
            </a:r>
            <a:endParaRPr sz="1200">
              <a:solidFill>
                <a:srgbClr val="FFFFFF"/>
              </a:solidFill>
            </a:endParaRPr>
          </a:p>
        </p:txBody>
      </p:sp>
      <p:sp>
        <p:nvSpPr>
          <p:cNvPr id="1043" name="Google Shape;1043;p90"/>
          <p:cNvSpPr/>
          <p:nvPr/>
        </p:nvSpPr>
        <p:spPr>
          <a:xfrm>
            <a:off x="442925" y="288977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Managing for tomorrow - </a:t>
            </a:r>
            <a:br>
              <a:rPr lang="en-GB" sz="1200">
                <a:solidFill>
                  <a:srgbClr val="FFFFFF"/>
                </a:solidFill>
              </a:rPr>
            </a:br>
            <a:r>
              <a:rPr lang="en-GB" sz="1200">
                <a:solidFill>
                  <a:srgbClr val="FFFFFF"/>
                </a:solidFill>
              </a:rPr>
              <a:t>Projects, Innovations &amp; Improvements</a:t>
            </a:r>
            <a:endParaRPr sz="1200">
              <a:solidFill>
                <a:srgbClr val="FFFFFF"/>
              </a:solidFill>
            </a:endParaRPr>
          </a:p>
        </p:txBody>
      </p:sp>
      <p:sp>
        <p:nvSpPr>
          <p:cNvPr id="1044" name="Google Shape;1044;p90"/>
          <p:cNvSpPr/>
          <p:nvPr/>
        </p:nvSpPr>
        <p:spPr>
          <a:xfrm>
            <a:off x="442925" y="345422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Managing today -</a:t>
            </a:r>
            <a:br>
              <a:rPr lang="en-GB" sz="1200">
                <a:solidFill>
                  <a:srgbClr val="FFFFFF"/>
                </a:solidFill>
              </a:rPr>
            </a:br>
            <a:r>
              <a:rPr lang="en-GB" sz="1200">
                <a:solidFill>
                  <a:srgbClr val="FFFFFF"/>
                </a:solidFill>
              </a:rPr>
              <a:t>Tactical / Strategy </a:t>
            </a:r>
            <a:endParaRPr sz="1200">
              <a:solidFill>
                <a:srgbClr val="FFFFFF"/>
              </a:solidFill>
            </a:endParaRPr>
          </a:p>
        </p:txBody>
      </p:sp>
      <p:sp>
        <p:nvSpPr>
          <p:cNvPr id="1045" name="Google Shape;1045;p90"/>
          <p:cNvSpPr/>
          <p:nvPr/>
        </p:nvSpPr>
        <p:spPr>
          <a:xfrm>
            <a:off x="442925" y="401867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Contractual / Commercial</a:t>
            </a:r>
            <a:endParaRPr sz="1200">
              <a:solidFill>
                <a:srgbClr val="FFFFFF"/>
              </a:solidFill>
            </a:endParaRPr>
          </a:p>
        </p:txBody>
      </p:sp>
      <p:sp>
        <p:nvSpPr>
          <p:cNvPr id="1046" name="Google Shape;1046;p90"/>
          <p:cNvSpPr/>
          <p:nvPr/>
        </p:nvSpPr>
        <p:spPr>
          <a:xfrm>
            <a:off x="442925" y="458312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Financial</a:t>
            </a:r>
            <a:endParaRPr sz="1200">
              <a:solidFill>
                <a:srgbClr val="FFFFFF"/>
              </a:solidFill>
            </a:endParaRPr>
          </a:p>
        </p:txBody>
      </p:sp>
      <p:sp>
        <p:nvSpPr>
          <p:cNvPr id="1047" name="Google Shape;1047;p90"/>
          <p:cNvSpPr/>
          <p:nvPr/>
        </p:nvSpPr>
        <p:spPr>
          <a:xfrm>
            <a:off x="442925" y="514757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Strategical</a:t>
            </a:r>
            <a:endParaRPr sz="1200">
              <a:solidFill>
                <a:srgbClr val="FFFFFF"/>
              </a:solidFill>
            </a:endParaRPr>
          </a:p>
        </p:txBody>
      </p:sp>
      <p:sp>
        <p:nvSpPr>
          <p:cNvPr id="1048" name="Google Shape;1048;p90"/>
          <p:cNvSpPr/>
          <p:nvPr/>
        </p:nvSpPr>
        <p:spPr>
          <a:xfrm>
            <a:off x="442925" y="571202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Sponsors</a:t>
            </a:r>
            <a:endParaRPr sz="1200">
              <a:solidFill>
                <a:srgbClr val="FFFFFF"/>
              </a:solidFill>
            </a:endParaRPr>
          </a:p>
        </p:txBody>
      </p:sp>
      <p:sp>
        <p:nvSpPr>
          <p:cNvPr id="1049" name="Google Shape;1049;p90"/>
          <p:cNvSpPr/>
          <p:nvPr/>
        </p:nvSpPr>
        <p:spPr>
          <a:xfrm>
            <a:off x="2837025" y="28897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Sr. Portfolio Manager PwC</a:t>
            </a:r>
            <a:endParaRPr sz="1200">
              <a:solidFill>
                <a:srgbClr val="FFFFFF"/>
              </a:solidFill>
            </a:endParaRPr>
          </a:p>
        </p:txBody>
      </p:sp>
      <p:sp>
        <p:nvSpPr>
          <p:cNvPr id="1050" name="Google Shape;1050;p90"/>
          <p:cNvSpPr/>
          <p:nvPr/>
        </p:nvSpPr>
        <p:spPr>
          <a:xfrm>
            <a:off x="2837025" y="345422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Sr. Portfolio Manager PwC </a:t>
            </a:r>
            <a:br>
              <a:rPr lang="en-GB" sz="1200">
                <a:solidFill>
                  <a:srgbClr val="FFFFFF"/>
                </a:solidFill>
              </a:rPr>
            </a:br>
            <a:r>
              <a:rPr lang="en-GB" sz="1200">
                <a:solidFill>
                  <a:srgbClr val="FFFFFF"/>
                </a:solidFill>
              </a:rPr>
              <a:t>Demand Manager PwC</a:t>
            </a:r>
            <a:endParaRPr sz="1200">
              <a:solidFill>
                <a:srgbClr val="FFFFFF"/>
              </a:solidFill>
            </a:endParaRPr>
          </a:p>
        </p:txBody>
      </p:sp>
      <p:sp>
        <p:nvSpPr>
          <p:cNvPr id="1051" name="Google Shape;1051;p90"/>
          <p:cNvSpPr/>
          <p:nvPr/>
        </p:nvSpPr>
        <p:spPr>
          <a:xfrm>
            <a:off x="2837025" y="40186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Demand Manager PwC</a:t>
            </a:r>
            <a:endParaRPr sz="1200">
              <a:solidFill>
                <a:srgbClr val="FFFFFF"/>
              </a:solidFill>
            </a:endParaRPr>
          </a:p>
          <a:p>
            <a:pPr marL="0" lvl="0" indent="0" algn="ctr" rtl="0">
              <a:spcBef>
                <a:spcPts val="0"/>
              </a:spcBef>
              <a:spcAft>
                <a:spcPts val="0"/>
              </a:spcAft>
              <a:buNone/>
            </a:pPr>
            <a:r>
              <a:rPr lang="en-GB" sz="1200">
                <a:solidFill>
                  <a:srgbClr val="FFFFFF"/>
                </a:solidFill>
              </a:rPr>
              <a:t>Category Manager PwC</a:t>
            </a:r>
            <a:endParaRPr sz="1200">
              <a:solidFill>
                <a:srgbClr val="FFFFFF"/>
              </a:solidFill>
            </a:endParaRPr>
          </a:p>
        </p:txBody>
      </p:sp>
      <p:sp>
        <p:nvSpPr>
          <p:cNvPr id="1052" name="Google Shape;1052;p90"/>
          <p:cNvSpPr/>
          <p:nvPr/>
        </p:nvSpPr>
        <p:spPr>
          <a:xfrm>
            <a:off x="2837025" y="458312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Business Controller PwC</a:t>
            </a:r>
            <a:endParaRPr sz="1200">
              <a:solidFill>
                <a:srgbClr val="FFFFFF"/>
              </a:solidFill>
            </a:endParaRPr>
          </a:p>
        </p:txBody>
      </p:sp>
      <p:sp>
        <p:nvSpPr>
          <p:cNvPr id="1053" name="Google Shape;1053;p90"/>
          <p:cNvSpPr/>
          <p:nvPr/>
        </p:nvSpPr>
        <p:spPr>
          <a:xfrm>
            <a:off x="2837025" y="51475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Director FM &amp; BS PwC</a:t>
            </a:r>
            <a:endParaRPr sz="1200">
              <a:solidFill>
                <a:srgbClr val="FFFFFF"/>
              </a:solidFill>
            </a:endParaRPr>
          </a:p>
          <a:p>
            <a:pPr marL="0" lvl="0" indent="0" algn="ctr" rtl="0">
              <a:spcBef>
                <a:spcPts val="0"/>
              </a:spcBef>
              <a:spcAft>
                <a:spcPts val="0"/>
              </a:spcAft>
              <a:buNone/>
            </a:pPr>
            <a:r>
              <a:rPr lang="en-GB" sz="1200">
                <a:solidFill>
                  <a:srgbClr val="FFFFFF"/>
                </a:solidFill>
              </a:rPr>
              <a:t>Demand Manager PwC</a:t>
            </a:r>
            <a:endParaRPr sz="1200">
              <a:solidFill>
                <a:srgbClr val="FFFFFF"/>
              </a:solidFill>
            </a:endParaRPr>
          </a:p>
        </p:txBody>
      </p:sp>
      <p:sp>
        <p:nvSpPr>
          <p:cNvPr id="1054" name="Google Shape;1054;p90"/>
          <p:cNvSpPr/>
          <p:nvPr/>
        </p:nvSpPr>
        <p:spPr>
          <a:xfrm>
            <a:off x="2837025" y="571202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Board Member PwC</a:t>
            </a:r>
            <a:endParaRPr sz="1200">
              <a:solidFill>
                <a:srgbClr val="FFFFFF"/>
              </a:solidFill>
            </a:endParaRPr>
          </a:p>
        </p:txBody>
      </p:sp>
      <p:sp>
        <p:nvSpPr>
          <p:cNvPr id="1055" name="Google Shape;1055;p90"/>
          <p:cNvSpPr/>
          <p:nvPr/>
        </p:nvSpPr>
        <p:spPr>
          <a:xfrm>
            <a:off x="5106825" y="28897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Innovation Lead ISS</a:t>
            </a:r>
            <a:endParaRPr sz="1200">
              <a:solidFill>
                <a:srgbClr val="FFFFFF"/>
              </a:solidFill>
            </a:endParaRPr>
          </a:p>
        </p:txBody>
      </p:sp>
      <p:sp>
        <p:nvSpPr>
          <p:cNvPr id="1056" name="Google Shape;1056;p90"/>
          <p:cNvSpPr/>
          <p:nvPr/>
        </p:nvSpPr>
        <p:spPr>
          <a:xfrm>
            <a:off x="5106825" y="345421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Key Account Manager ISS</a:t>
            </a:r>
            <a:endParaRPr sz="1200">
              <a:solidFill>
                <a:srgbClr val="FFFFFF"/>
              </a:solidFill>
            </a:endParaRPr>
          </a:p>
        </p:txBody>
      </p:sp>
      <p:sp>
        <p:nvSpPr>
          <p:cNvPr id="1057" name="Google Shape;1057;p90"/>
          <p:cNvSpPr/>
          <p:nvPr/>
        </p:nvSpPr>
        <p:spPr>
          <a:xfrm>
            <a:off x="5106825" y="401866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Key Account Manager ISS</a:t>
            </a:r>
            <a:endParaRPr sz="1200">
              <a:solidFill>
                <a:srgbClr val="FFFFFF"/>
              </a:solidFill>
            </a:endParaRPr>
          </a:p>
        </p:txBody>
      </p:sp>
      <p:sp>
        <p:nvSpPr>
          <p:cNvPr id="1058" name="Google Shape;1058;p90"/>
          <p:cNvSpPr/>
          <p:nvPr/>
        </p:nvSpPr>
        <p:spPr>
          <a:xfrm>
            <a:off x="5106825" y="458311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Business Controller ISS </a:t>
            </a:r>
            <a:endParaRPr sz="1200">
              <a:solidFill>
                <a:srgbClr val="FFFFFF"/>
              </a:solidFill>
            </a:endParaRPr>
          </a:p>
        </p:txBody>
      </p:sp>
      <p:sp>
        <p:nvSpPr>
          <p:cNvPr id="1059" name="Google Shape;1059;p90"/>
          <p:cNvSpPr/>
          <p:nvPr/>
        </p:nvSpPr>
        <p:spPr>
          <a:xfrm>
            <a:off x="5106825" y="514756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Segment Director ISS</a:t>
            </a:r>
            <a:endParaRPr sz="1200">
              <a:solidFill>
                <a:srgbClr val="FFFFFF"/>
              </a:solidFill>
            </a:endParaRPr>
          </a:p>
        </p:txBody>
      </p:sp>
      <p:sp>
        <p:nvSpPr>
          <p:cNvPr id="1060" name="Google Shape;1060;p90"/>
          <p:cNvSpPr/>
          <p:nvPr/>
        </p:nvSpPr>
        <p:spPr>
          <a:xfrm>
            <a:off x="5106825" y="571201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CEO ISS</a:t>
            </a:r>
            <a:endParaRPr sz="1200">
              <a:solidFill>
                <a:srgbClr val="FFFFFF"/>
              </a:solidFill>
            </a:endParaRPr>
          </a:p>
        </p:txBody>
      </p:sp>
      <p:sp>
        <p:nvSpPr>
          <p:cNvPr id="1061" name="Google Shape;1061;p90"/>
          <p:cNvSpPr/>
          <p:nvPr/>
        </p:nvSpPr>
        <p:spPr>
          <a:xfrm>
            <a:off x="7497325" y="2889775"/>
            <a:ext cx="809400" cy="517500"/>
          </a:xfrm>
          <a:prstGeom prst="rect">
            <a:avLst/>
          </a:prstGeom>
          <a:solidFill>
            <a:schemeClr val="dk2"/>
          </a:solidFill>
          <a:ln w="444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What</a:t>
            </a:r>
            <a:endParaRPr sz="1200">
              <a:solidFill>
                <a:srgbClr val="FFFFFF"/>
              </a:solidFill>
            </a:endParaRPr>
          </a:p>
        </p:txBody>
      </p:sp>
      <p:sp>
        <p:nvSpPr>
          <p:cNvPr id="1062" name="Google Shape;1062;p90"/>
          <p:cNvSpPr/>
          <p:nvPr/>
        </p:nvSpPr>
        <p:spPr>
          <a:xfrm>
            <a:off x="8431025" y="2889775"/>
            <a:ext cx="809400" cy="517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Level 2</a:t>
            </a:r>
            <a:endParaRPr sz="1200">
              <a:solidFill>
                <a:srgbClr val="FFFFFF"/>
              </a:solidFill>
            </a:endParaRPr>
          </a:p>
        </p:txBody>
      </p:sp>
      <p:sp>
        <p:nvSpPr>
          <p:cNvPr id="1063" name="Google Shape;1063;p90"/>
          <p:cNvSpPr/>
          <p:nvPr/>
        </p:nvSpPr>
        <p:spPr>
          <a:xfrm>
            <a:off x="7497325" y="5147575"/>
            <a:ext cx="809400" cy="517500"/>
          </a:xfrm>
          <a:prstGeom prst="rect">
            <a:avLst/>
          </a:prstGeom>
          <a:solidFill>
            <a:schemeClr val="dk2"/>
          </a:solidFill>
          <a:ln w="444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Why</a:t>
            </a:r>
            <a:endParaRPr sz="1200">
              <a:solidFill>
                <a:srgbClr val="FFFFFF"/>
              </a:solidFill>
            </a:endParaRPr>
          </a:p>
        </p:txBody>
      </p:sp>
      <p:sp>
        <p:nvSpPr>
          <p:cNvPr id="1064" name="Google Shape;1064;p90"/>
          <p:cNvSpPr/>
          <p:nvPr/>
        </p:nvSpPr>
        <p:spPr>
          <a:xfrm>
            <a:off x="8431025" y="5147575"/>
            <a:ext cx="809400" cy="517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Level 1</a:t>
            </a:r>
            <a:endParaRPr sz="1200">
              <a:solidFill>
                <a:srgbClr val="FFFFFF"/>
              </a:solidFill>
            </a:endParaRPr>
          </a:p>
        </p:txBody>
      </p:sp>
      <p:sp>
        <p:nvSpPr>
          <p:cNvPr id="1065" name="Google Shape;1065;p90"/>
          <p:cNvSpPr/>
          <p:nvPr/>
        </p:nvSpPr>
        <p:spPr>
          <a:xfrm>
            <a:off x="376300" y="5095825"/>
            <a:ext cx="8937000" cy="621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066" name="Google Shape;1066;p90"/>
          <p:cNvSpPr/>
          <p:nvPr/>
        </p:nvSpPr>
        <p:spPr>
          <a:xfrm>
            <a:off x="376300" y="2837082"/>
            <a:ext cx="8937000" cy="2258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Tree>
    <p:extLst>
      <p:ext uri="{BB962C8B-B14F-4D97-AF65-F5344CB8AC3E}">
        <p14:creationId xmlns:p14="http://schemas.microsoft.com/office/powerpoint/2010/main" val="490959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90"/>
          <p:cNvSpPr/>
          <p:nvPr/>
        </p:nvSpPr>
        <p:spPr>
          <a:xfrm>
            <a:off x="376300" y="2221825"/>
            <a:ext cx="8937000" cy="621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037" name="Google Shape;1037;p90"/>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Governance - ‘’two in the box’’</a:t>
            </a:r>
            <a:endParaRPr/>
          </a:p>
        </p:txBody>
      </p:sp>
      <p:sp>
        <p:nvSpPr>
          <p:cNvPr id="1038" name="Google Shape;1038;p90"/>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34</a:t>
            </a:fld>
            <a:endParaRPr/>
          </a:p>
        </p:txBody>
      </p:sp>
      <p:sp>
        <p:nvSpPr>
          <p:cNvPr id="1039" name="Google Shape;1039;p90"/>
          <p:cNvSpPr/>
          <p:nvPr/>
        </p:nvSpPr>
        <p:spPr>
          <a:xfrm>
            <a:off x="442925" y="2276400"/>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Managing for today -</a:t>
            </a:r>
            <a:br>
              <a:rPr lang="en-GB" sz="1200">
                <a:solidFill>
                  <a:srgbClr val="FFFFFF"/>
                </a:solidFill>
              </a:rPr>
            </a:br>
            <a:r>
              <a:rPr lang="en-GB" sz="1200">
                <a:solidFill>
                  <a:srgbClr val="FFFFFF"/>
                </a:solidFill>
              </a:rPr>
              <a:t>Operations</a:t>
            </a:r>
            <a:endParaRPr sz="1200">
              <a:solidFill>
                <a:srgbClr val="FFFFFF"/>
              </a:solidFill>
            </a:endParaRPr>
          </a:p>
        </p:txBody>
      </p:sp>
      <p:sp>
        <p:nvSpPr>
          <p:cNvPr id="1040" name="Google Shape;1040;p90"/>
          <p:cNvSpPr/>
          <p:nvPr/>
        </p:nvSpPr>
        <p:spPr>
          <a:xfrm>
            <a:off x="2837025" y="2276400"/>
            <a:ext cx="4536000" cy="517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Site managers ISS</a:t>
            </a:r>
            <a:endParaRPr sz="1200">
              <a:solidFill>
                <a:srgbClr val="FFFFFF"/>
              </a:solidFill>
            </a:endParaRPr>
          </a:p>
        </p:txBody>
      </p:sp>
      <p:sp>
        <p:nvSpPr>
          <p:cNvPr id="1041" name="Google Shape;1041;p90"/>
          <p:cNvSpPr/>
          <p:nvPr/>
        </p:nvSpPr>
        <p:spPr>
          <a:xfrm>
            <a:off x="7497325" y="2276400"/>
            <a:ext cx="809400" cy="517500"/>
          </a:xfrm>
          <a:prstGeom prst="rect">
            <a:avLst/>
          </a:prstGeom>
          <a:solidFill>
            <a:schemeClr val="dk2"/>
          </a:solidFill>
          <a:ln w="444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dirty="0">
                <a:solidFill>
                  <a:srgbClr val="FFFFFF"/>
                </a:solidFill>
              </a:rPr>
              <a:t>How</a:t>
            </a:r>
            <a:endParaRPr sz="1200" dirty="0">
              <a:solidFill>
                <a:srgbClr val="FFFFFF"/>
              </a:solidFill>
            </a:endParaRPr>
          </a:p>
        </p:txBody>
      </p:sp>
      <p:sp>
        <p:nvSpPr>
          <p:cNvPr id="1042" name="Google Shape;1042;p90"/>
          <p:cNvSpPr/>
          <p:nvPr/>
        </p:nvSpPr>
        <p:spPr>
          <a:xfrm>
            <a:off x="8431025" y="2276400"/>
            <a:ext cx="809400" cy="517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Level 3</a:t>
            </a:r>
            <a:endParaRPr sz="1200">
              <a:solidFill>
                <a:srgbClr val="FFFFFF"/>
              </a:solidFill>
            </a:endParaRPr>
          </a:p>
        </p:txBody>
      </p:sp>
      <p:sp>
        <p:nvSpPr>
          <p:cNvPr id="1043" name="Google Shape;1043;p90"/>
          <p:cNvSpPr/>
          <p:nvPr/>
        </p:nvSpPr>
        <p:spPr>
          <a:xfrm>
            <a:off x="442925" y="288977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Managing for tomorrow - </a:t>
            </a:r>
            <a:br>
              <a:rPr lang="en-GB" sz="1200">
                <a:solidFill>
                  <a:srgbClr val="FFFFFF"/>
                </a:solidFill>
              </a:rPr>
            </a:br>
            <a:r>
              <a:rPr lang="en-GB" sz="1200">
                <a:solidFill>
                  <a:srgbClr val="FFFFFF"/>
                </a:solidFill>
              </a:rPr>
              <a:t>Projects, Innovations &amp; Improvements</a:t>
            </a:r>
            <a:endParaRPr sz="1200">
              <a:solidFill>
                <a:srgbClr val="FFFFFF"/>
              </a:solidFill>
            </a:endParaRPr>
          </a:p>
        </p:txBody>
      </p:sp>
      <p:sp>
        <p:nvSpPr>
          <p:cNvPr id="1044" name="Google Shape;1044;p90"/>
          <p:cNvSpPr/>
          <p:nvPr/>
        </p:nvSpPr>
        <p:spPr>
          <a:xfrm>
            <a:off x="442925" y="345422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Managing today -</a:t>
            </a:r>
            <a:br>
              <a:rPr lang="en-GB" sz="1200">
                <a:solidFill>
                  <a:srgbClr val="FFFFFF"/>
                </a:solidFill>
              </a:rPr>
            </a:br>
            <a:r>
              <a:rPr lang="en-GB" sz="1200">
                <a:solidFill>
                  <a:srgbClr val="FFFFFF"/>
                </a:solidFill>
              </a:rPr>
              <a:t>Tactical / Strategy </a:t>
            </a:r>
            <a:endParaRPr sz="1200">
              <a:solidFill>
                <a:srgbClr val="FFFFFF"/>
              </a:solidFill>
            </a:endParaRPr>
          </a:p>
        </p:txBody>
      </p:sp>
      <p:sp>
        <p:nvSpPr>
          <p:cNvPr id="1045" name="Google Shape;1045;p90"/>
          <p:cNvSpPr/>
          <p:nvPr/>
        </p:nvSpPr>
        <p:spPr>
          <a:xfrm>
            <a:off x="442925" y="401867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Contractual / Commercial</a:t>
            </a:r>
            <a:endParaRPr sz="1200">
              <a:solidFill>
                <a:srgbClr val="FFFFFF"/>
              </a:solidFill>
            </a:endParaRPr>
          </a:p>
        </p:txBody>
      </p:sp>
      <p:sp>
        <p:nvSpPr>
          <p:cNvPr id="1046" name="Google Shape;1046;p90"/>
          <p:cNvSpPr/>
          <p:nvPr/>
        </p:nvSpPr>
        <p:spPr>
          <a:xfrm>
            <a:off x="442925" y="458312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Financial</a:t>
            </a:r>
            <a:endParaRPr sz="1200">
              <a:solidFill>
                <a:srgbClr val="FFFFFF"/>
              </a:solidFill>
            </a:endParaRPr>
          </a:p>
        </p:txBody>
      </p:sp>
      <p:sp>
        <p:nvSpPr>
          <p:cNvPr id="1047" name="Google Shape;1047;p90"/>
          <p:cNvSpPr/>
          <p:nvPr/>
        </p:nvSpPr>
        <p:spPr>
          <a:xfrm>
            <a:off x="442925" y="514757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Strategical</a:t>
            </a:r>
            <a:endParaRPr sz="1200">
              <a:solidFill>
                <a:srgbClr val="FFFFFF"/>
              </a:solidFill>
            </a:endParaRPr>
          </a:p>
        </p:txBody>
      </p:sp>
      <p:sp>
        <p:nvSpPr>
          <p:cNvPr id="1048" name="Google Shape;1048;p90"/>
          <p:cNvSpPr/>
          <p:nvPr/>
        </p:nvSpPr>
        <p:spPr>
          <a:xfrm>
            <a:off x="442925" y="5712025"/>
            <a:ext cx="2269800" cy="517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Sponsors</a:t>
            </a:r>
            <a:endParaRPr sz="1200">
              <a:solidFill>
                <a:srgbClr val="FFFFFF"/>
              </a:solidFill>
            </a:endParaRPr>
          </a:p>
        </p:txBody>
      </p:sp>
      <p:sp>
        <p:nvSpPr>
          <p:cNvPr id="1049" name="Google Shape;1049;p90"/>
          <p:cNvSpPr/>
          <p:nvPr/>
        </p:nvSpPr>
        <p:spPr>
          <a:xfrm>
            <a:off x="2837025" y="28897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Sr. Portfolio Manager PwC</a:t>
            </a:r>
            <a:endParaRPr sz="1200">
              <a:solidFill>
                <a:srgbClr val="FFFFFF"/>
              </a:solidFill>
            </a:endParaRPr>
          </a:p>
        </p:txBody>
      </p:sp>
      <p:sp>
        <p:nvSpPr>
          <p:cNvPr id="1050" name="Google Shape;1050;p90"/>
          <p:cNvSpPr/>
          <p:nvPr/>
        </p:nvSpPr>
        <p:spPr>
          <a:xfrm>
            <a:off x="2837025" y="345422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Sr. Portfolio Manager PwC </a:t>
            </a:r>
            <a:br>
              <a:rPr lang="en-GB" sz="1200">
                <a:solidFill>
                  <a:srgbClr val="FFFFFF"/>
                </a:solidFill>
              </a:rPr>
            </a:br>
            <a:r>
              <a:rPr lang="en-GB" sz="1200">
                <a:solidFill>
                  <a:srgbClr val="FFFFFF"/>
                </a:solidFill>
              </a:rPr>
              <a:t>Demand Manager PwC</a:t>
            </a:r>
            <a:endParaRPr sz="1200">
              <a:solidFill>
                <a:srgbClr val="FFFFFF"/>
              </a:solidFill>
            </a:endParaRPr>
          </a:p>
        </p:txBody>
      </p:sp>
      <p:sp>
        <p:nvSpPr>
          <p:cNvPr id="1051" name="Google Shape;1051;p90"/>
          <p:cNvSpPr/>
          <p:nvPr/>
        </p:nvSpPr>
        <p:spPr>
          <a:xfrm>
            <a:off x="2837025" y="40186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Demand Manager PwC</a:t>
            </a:r>
            <a:endParaRPr sz="1200">
              <a:solidFill>
                <a:srgbClr val="FFFFFF"/>
              </a:solidFill>
            </a:endParaRPr>
          </a:p>
          <a:p>
            <a:pPr marL="0" lvl="0" indent="0" algn="ctr" rtl="0">
              <a:spcBef>
                <a:spcPts val="0"/>
              </a:spcBef>
              <a:spcAft>
                <a:spcPts val="0"/>
              </a:spcAft>
              <a:buNone/>
            </a:pPr>
            <a:r>
              <a:rPr lang="en-GB" sz="1200">
                <a:solidFill>
                  <a:srgbClr val="FFFFFF"/>
                </a:solidFill>
              </a:rPr>
              <a:t>Category Manager PwC</a:t>
            </a:r>
            <a:endParaRPr sz="1200">
              <a:solidFill>
                <a:srgbClr val="FFFFFF"/>
              </a:solidFill>
            </a:endParaRPr>
          </a:p>
        </p:txBody>
      </p:sp>
      <p:sp>
        <p:nvSpPr>
          <p:cNvPr id="1052" name="Google Shape;1052;p90"/>
          <p:cNvSpPr/>
          <p:nvPr/>
        </p:nvSpPr>
        <p:spPr>
          <a:xfrm>
            <a:off x="2837025" y="458312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Business Controller PwC</a:t>
            </a:r>
            <a:endParaRPr sz="1200">
              <a:solidFill>
                <a:srgbClr val="FFFFFF"/>
              </a:solidFill>
            </a:endParaRPr>
          </a:p>
        </p:txBody>
      </p:sp>
      <p:sp>
        <p:nvSpPr>
          <p:cNvPr id="1053" name="Google Shape;1053;p90"/>
          <p:cNvSpPr/>
          <p:nvPr/>
        </p:nvSpPr>
        <p:spPr>
          <a:xfrm>
            <a:off x="2837025" y="51475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Director FM &amp; BS PwC</a:t>
            </a:r>
            <a:endParaRPr sz="1200">
              <a:solidFill>
                <a:srgbClr val="FFFFFF"/>
              </a:solidFill>
            </a:endParaRPr>
          </a:p>
          <a:p>
            <a:pPr marL="0" lvl="0" indent="0" algn="ctr" rtl="0">
              <a:spcBef>
                <a:spcPts val="0"/>
              </a:spcBef>
              <a:spcAft>
                <a:spcPts val="0"/>
              </a:spcAft>
              <a:buNone/>
            </a:pPr>
            <a:r>
              <a:rPr lang="en-GB" sz="1200">
                <a:solidFill>
                  <a:srgbClr val="FFFFFF"/>
                </a:solidFill>
              </a:rPr>
              <a:t>Demand Manager PwC</a:t>
            </a:r>
            <a:endParaRPr sz="1200">
              <a:solidFill>
                <a:srgbClr val="FFFFFF"/>
              </a:solidFill>
            </a:endParaRPr>
          </a:p>
        </p:txBody>
      </p:sp>
      <p:sp>
        <p:nvSpPr>
          <p:cNvPr id="1054" name="Google Shape;1054;p90"/>
          <p:cNvSpPr/>
          <p:nvPr/>
        </p:nvSpPr>
        <p:spPr>
          <a:xfrm>
            <a:off x="2837025" y="571202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Board Member PwC</a:t>
            </a:r>
            <a:endParaRPr sz="1200">
              <a:solidFill>
                <a:srgbClr val="FFFFFF"/>
              </a:solidFill>
            </a:endParaRPr>
          </a:p>
        </p:txBody>
      </p:sp>
      <p:sp>
        <p:nvSpPr>
          <p:cNvPr id="1055" name="Google Shape;1055;p90"/>
          <p:cNvSpPr/>
          <p:nvPr/>
        </p:nvSpPr>
        <p:spPr>
          <a:xfrm>
            <a:off x="5106825" y="2889775"/>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Innovation Lead ISS</a:t>
            </a:r>
            <a:endParaRPr sz="1200">
              <a:solidFill>
                <a:srgbClr val="FFFFFF"/>
              </a:solidFill>
            </a:endParaRPr>
          </a:p>
        </p:txBody>
      </p:sp>
      <p:sp>
        <p:nvSpPr>
          <p:cNvPr id="1056" name="Google Shape;1056;p90"/>
          <p:cNvSpPr/>
          <p:nvPr/>
        </p:nvSpPr>
        <p:spPr>
          <a:xfrm>
            <a:off x="5106825" y="345421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Key Account Manager ISS</a:t>
            </a:r>
            <a:endParaRPr sz="1200">
              <a:solidFill>
                <a:srgbClr val="FFFFFF"/>
              </a:solidFill>
            </a:endParaRPr>
          </a:p>
        </p:txBody>
      </p:sp>
      <p:sp>
        <p:nvSpPr>
          <p:cNvPr id="1057" name="Google Shape;1057;p90"/>
          <p:cNvSpPr/>
          <p:nvPr/>
        </p:nvSpPr>
        <p:spPr>
          <a:xfrm>
            <a:off x="5106825" y="401866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Key Account Manager ISS</a:t>
            </a:r>
            <a:endParaRPr sz="1200">
              <a:solidFill>
                <a:srgbClr val="FFFFFF"/>
              </a:solidFill>
            </a:endParaRPr>
          </a:p>
        </p:txBody>
      </p:sp>
      <p:sp>
        <p:nvSpPr>
          <p:cNvPr id="1058" name="Google Shape;1058;p90"/>
          <p:cNvSpPr/>
          <p:nvPr/>
        </p:nvSpPr>
        <p:spPr>
          <a:xfrm>
            <a:off x="5106825" y="458311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Business Controller ISS </a:t>
            </a:r>
            <a:endParaRPr sz="1200">
              <a:solidFill>
                <a:srgbClr val="FFFFFF"/>
              </a:solidFill>
            </a:endParaRPr>
          </a:p>
        </p:txBody>
      </p:sp>
      <p:sp>
        <p:nvSpPr>
          <p:cNvPr id="1059" name="Google Shape;1059;p90"/>
          <p:cNvSpPr/>
          <p:nvPr/>
        </p:nvSpPr>
        <p:spPr>
          <a:xfrm>
            <a:off x="5106825" y="514756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Segment Director ISS</a:t>
            </a:r>
            <a:endParaRPr sz="1200">
              <a:solidFill>
                <a:srgbClr val="FFFFFF"/>
              </a:solidFill>
            </a:endParaRPr>
          </a:p>
        </p:txBody>
      </p:sp>
      <p:sp>
        <p:nvSpPr>
          <p:cNvPr id="1060" name="Google Shape;1060;p90"/>
          <p:cNvSpPr/>
          <p:nvPr/>
        </p:nvSpPr>
        <p:spPr>
          <a:xfrm>
            <a:off x="5106825" y="5712013"/>
            <a:ext cx="2269800" cy="517500"/>
          </a:xfrm>
          <a:prstGeom prst="rect">
            <a:avLst/>
          </a:pr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CEO ISS</a:t>
            </a:r>
            <a:endParaRPr sz="1200">
              <a:solidFill>
                <a:srgbClr val="FFFFFF"/>
              </a:solidFill>
            </a:endParaRPr>
          </a:p>
        </p:txBody>
      </p:sp>
      <p:sp>
        <p:nvSpPr>
          <p:cNvPr id="1061" name="Google Shape;1061;p90"/>
          <p:cNvSpPr/>
          <p:nvPr/>
        </p:nvSpPr>
        <p:spPr>
          <a:xfrm>
            <a:off x="7497325" y="2889775"/>
            <a:ext cx="809400" cy="517500"/>
          </a:xfrm>
          <a:prstGeom prst="rect">
            <a:avLst/>
          </a:prstGeom>
          <a:solidFill>
            <a:schemeClr val="dk2"/>
          </a:solidFill>
          <a:ln w="444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What</a:t>
            </a:r>
            <a:endParaRPr sz="1200">
              <a:solidFill>
                <a:srgbClr val="FFFFFF"/>
              </a:solidFill>
            </a:endParaRPr>
          </a:p>
        </p:txBody>
      </p:sp>
      <p:sp>
        <p:nvSpPr>
          <p:cNvPr id="1062" name="Google Shape;1062;p90"/>
          <p:cNvSpPr/>
          <p:nvPr/>
        </p:nvSpPr>
        <p:spPr>
          <a:xfrm>
            <a:off x="8431025" y="2889775"/>
            <a:ext cx="809400" cy="517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Level 2</a:t>
            </a:r>
            <a:endParaRPr sz="1200">
              <a:solidFill>
                <a:srgbClr val="FFFFFF"/>
              </a:solidFill>
            </a:endParaRPr>
          </a:p>
        </p:txBody>
      </p:sp>
      <p:sp>
        <p:nvSpPr>
          <p:cNvPr id="1063" name="Google Shape;1063;p90"/>
          <p:cNvSpPr/>
          <p:nvPr/>
        </p:nvSpPr>
        <p:spPr>
          <a:xfrm>
            <a:off x="7497325" y="5147575"/>
            <a:ext cx="809400" cy="517500"/>
          </a:xfrm>
          <a:prstGeom prst="rect">
            <a:avLst/>
          </a:prstGeom>
          <a:solidFill>
            <a:schemeClr val="dk2"/>
          </a:solidFill>
          <a:ln w="444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Why</a:t>
            </a:r>
            <a:endParaRPr sz="1200">
              <a:solidFill>
                <a:srgbClr val="FFFFFF"/>
              </a:solidFill>
            </a:endParaRPr>
          </a:p>
        </p:txBody>
      </p:sp>
      <p:sp>
        <p:nvSpPr>
          <p:cNvPr id="1064" name="Google Shape;1064;p90"/>
          <p:cNvSpPr/>
          <p:nvPr/>
        </p:nvSpPr>
        <p:spPr>
          <a:xfrm>
            <a:off x="8431025" y="5147575"/>
            <a:ext cx="809400" cy="517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Level 1</a:t>
            </a:r>
            <a:endParaRPr sz="1200">
              <a:solidFill>
                <a:srgbClr val="FFFFFF"/>
              </a:solidFill>
            </a:endParaRPr>
          </a:p>
        </p:txBody>
      </p:sp>
      <p:sp>
        <p:nvSpPr>
          <p:cNvPr id="1065" name="Google Shape;1065;p90"/>
          <p:cNvSpPr/>
          <p:nvPr/>
        </p:nvSpPr>
        <p:spPr>
          <a:xfrm>
            <a:off x="376300" y="5095825"/>
            <a:ext cx="8937000" cy="621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066" name="Google Shape;1066;p90"/>
          <p:cNvSpPr/>
          <p:nvPr/>
        </p:nvSpPr>
        <p:spPr>
          <a:xfrm>
            <a:off x="376300" y="2837082"/>
            <a:ext cx="8937000" cy="2258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 name="Toelichting met PIJL-OMLAAG 1"/>
          <p:cNvSpPr/>
          <p:nvPr/>
        </p:nvSpPr>
        <p:spPr>
          <a:xfrm>
            <a:off x="376300" y="1469060"/>
            <a:ext cx="2336425" cy="589280"/>
          </a:xfrm>
          <a:prstGeom prst="downArrow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err="1">
                <a:solidFill>
                  <a:schemeClr val="bg1"/>
                </a:solidFill>
              </a:rPr>
              <a:t>Key</a:t>
            </a:r>
            <a:r>
              <a:rPr lang="nl-NL" sz="1800" dirty="0">
                <a:solidFill>
                  <a:schemeClr val="bg1"/>
                </a:solidFill>
              </a:rPr>
              <a:t> focus points</a:t>
            </a:r>
          </a:p>
        </p:txBody>
      </p:sp>
      <p:sp>
        <p:nvSpPr>
          <p:cNvPr id="3" name="Toelichting met PIJL-LINKS 2"/>
          <p:cNvSpPr/>
          <p:nvPr/>
        </p:nvSpPr>
        <p:spPr>
          <a:xfrm>
            <a:off x="9379925" y="2221338"/>
            <a:ext cx="1828800" cy="3490187"/>
          </a:xfrm>
          <a:prstGeom prst="leftArrow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How we </a:t>
            </a:r>
            <a:r>
              <a:rPr lang="nl-NL" sz="1800" dirty="0" err="1"/>
              <a:t>adress</a:t>
            </a:r>
            <a:r>
              <a:rPr lang="nl-NL" sz="1800" dirty="0"/>
              <a:t> </a:t>
            </a:r>
            <a:r>
              <a:rPr lang="nl-NL" sz="1800" dirty="0" err="1"/>
              <a:t>them</a:t>
            </a:r>
            <a:endParaRPr lang="nl-NL"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91"/>
          <p:cNvSpPr txBox="1">
            <a:spLocks noGrp="1"/>
          </p:cNvSpPr>
          <p:nvPr>
            <p:ph type="title"/>
          </p:nvPr>
        </p:nvSpPr>
        <p:spPr>
          <a:xfrm>
            <a:off x="4951413" y="2103438"/>
            <a:ext cx="4936800" cy="25644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lt1"/>
              </a:buClr>
              <a:buSzPts val="4000"/>
              <a:buFont typeface="Arial"/>
              <a:buNone/>
            </a:pPr>
            <a:r>
              <a:rPr lang="en-GB"/>
              <a:t>Living</a:t>
            </a:r>
            <a:endParaRPr/>
          </a:p>
        </p:txBody>
      </p:sp>
      <p:sp>
        <p:nvSpPr>
          <p:cNvPr id="1072" name="Google Shape;1072;p91"/>
          <p:cNvSpPr txBox="1">
            <a:spLocks noGrp="1"/>
          </p:cNvSpPr>
          <p:nvPr>
            <p:ph type="body" idx="4294967295"/>
          </p:nvPr>
        </p:nvSpPr>
        <p:spPr>
          <a:xfrm>
            <a:off x="442912" y="0"/>
            <a:ext cx="4344900" cy="68580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chemeClr val="lt1"/>
              </a:buClr>
              <a:buSzPts val="65000"/>
              <a:buFont typeface="Arial"/>
              <a:buNone/>
            </a:pPr>
            <a:r>
              <a:rPr lang="en-GB" sz="65000">
                <a:solidFill>
                  <a:schemeClr val="lt1"/>
                </a:solidFill>
              </a:rPr>
              <a:t>4</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92"/>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The start of a new age</a:t>
            </a:r>
            <a:endParaRPr sz="3200" b="0" i="0" u="none" strike="noStrike" cap="none">
              <a:solidFill>
                <a:schemeClr val="dk1"/>
              </a:solidFill>
              <a:latin typeface="Georgia"/>
              <a:ea typeface="Georgia"/>
              <a:cs typeface="Georgia"/>
              <a:sym typeface="Georgia"/>
            </a:endParaRPr>
          </a:p>
        </p:txBody>
      </p:sp>
      <p:sp>
        <p:nvSpPr>
          <p:cNvPr id="1079" name="Google Shape;1079;p92"/>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36</a:t>
            </a:fld>
            <a:endParaRPr/>
          </a:p>
        </p:txBody>
      </p:sp>
      <p:pic>
        <p:nvPicPr>
          <p:cNvPr id="1080" name="Google Shape;1080;p92"/>
          <p:cNvPicPr preferRelativeResize="0"/>
          <p:nvPr/>
        </p:nvPicPr>
        <p:blipFill>
          <a:blip r:embed="rId3">
            <a:alphaModFix/>
          </a:blip>
          <a:stretch>
            <a:fillRect/>
          </a:stretch>
        </p:blipFill>
        <p:spPr>
          <a:xfrm>
            <a:off x="501575" y="1255350"/>
            <a:ext cx="4473335" cy="4734000"/>
          </a:xfrm>
          <a:prstGeom prst="rect">
            <a:avLst/>
          </a:prstGeom>
          <a:noFill/>
          <a:ln>
            <a:noFill/>
          </a:ln>
        </p:spPr>
      </p:pic>
      <p:grpSp>
        <p:nvGrpSpPr>
          <p:cNvPr id="1081" name="Google Shape;1081;p92"/>
          <p:cNvGrpSpPr/>
          <p:nvPr/>
        </p:nvGrpSpPr>
        <p:grpSpPr>
          <a:xfrm rot="436993">
            <a:off x="7135243" y="1972260"/>
            <a:ext cx="4143411" cy="2958637"/>
            <a:chOff x="6834867" y="2264638"/>
            <a:chExt cx="3000000" cy="1948757"/>
          </a:xfrm>
        </p:grpSpPr>
        <p:sp>
          <p:nvSpPr>
            <p:cNvPr id="1082" name="Google Shape;1082;p92"/>
            <p:cNvSpPr/>
            <p:nvPr/>
          </p:nvSpPr>
          <p:spPr>
            <a:xfrm rot="187537">
              <a:off x="7886210" y="2291950"/>
              <a:ext cx="1027526" cy="941799"/>
            </a:xfrm>
            <a:custGeom>
              <a:avLst/>
              <a:gdLst/>
              <a:ahLst/>
              <a:cxnLst/>
              <a:rect l="l" t="t" r="r" b="b"/>
              <a:pathLst>
                <a:path w="541" h="542" extrusionOk="0">
                  <a:moveTo>
                    <a:pt x="447" y="208"/>
                  </a:moveTo>
                  <a:lnTo>
                    <a:pt x="502" y="153"/>
                  </a:lnTo>
                  <a:lnTo>
                    <a:pt x="541" y="114"/>
                  </a:lnTo>
                  <a:lnTo>
                    <a:pt x="429" y="0"/>
                  </a:lnTo>
                  <a:lnTo>
                    <a:pt x="389" y="39"/>
                  </a:lnTo>
                  <a:lnTo>
                    <a:pt x="333" y="95"/>
                  </a:lnTo>
                  <a:lnTo>
                    <a:pt x="51" y="377"/>
                  </a:lnTo>
                  <a:lnTo>
                    <a:pt x="0" y="542"/>
                  </a:lnTo>
                  <a:lnTo>
                    <a:pt x="164" y="491"/>
                  </a:lnTo>
                  <a:lnTo>
                    <a:pt x="447" y="208"/>
                  </a:lnTo>
                  <a:lnTo>
                    <a:pt x="447" y="208"/>
                  </a:lnTo>
                  <a:close/>
                  <a:moveTo>
                    <a:pt x="408" y="58"/>
                  </a:moveTo>
                  <a:lnTo>
                    <a:pt x="429" y="37"/>
                  </a:lnTo>
                  <a:lnTo>
                    <a:pt x="503" y="114"/>
                  </a:lnTo>
                  <a:lnTo>
                    <a:pt x="484" y="133"/>
                  </a:lnTo>
                  <a:lnTo>
                    <a:pt x="459" y="158"/>
                  </a:lnTo>
                  <a:lnTo>
                    <a:pt x="383" y="82"/>
                  </a:lnTo>
                  <a:lnTo>
                    <a:pt x="408" y="58"/>
                  </a:lnTo>
                  <a:close/>
                  <a:moveTo>
                    <a:pt x="333" y="132"/>
                  </a:moveTo>
                  <a:lnTo>
                    <a:pt x="361" y="161"/>
                  </a:lnTo>
                  <a:lnTo>
                    <a:pt x="130" y="392"/>
                  </a:lnTo>
                  <a:lnTo>
                    <a:pt x="89" y="392"/>
                  </a:lnTo>
                  <a:lnTo>
                    <a:pt x="81" y="385"/>
                  </a:lnTo>
                  <a:lnTo>
                    <a:pt x="333" y="132"/>
                  </a:lnTo>
                  <a:close/>
                  <a:moveTo>
                    <a:pt x="41" y="501"/>
                  </a:moveTo>
                  <a:lnTo>
                    <a:pt x="46" y="483"/>
                  </a:lnTo>
                  <a:lnTo>
                    <a:pt x="59" y="495"/>
                  </a:lnTo>
                  <a:lnTo>
                    <a:pt x="41" y="501"/>
                  </a:lnTo>
                  <a:close/>
                  <a:moveTo>
                    <a:pt x="88" y="486"/>
                  </a:moveTo>
                  <a:lnTo>
                    <a:pt x="55" y="453"/>
                  </a:lnTo>
                  <a:lnTo>
                    <a:pt x="68" y="410"/>
                  </a:lnTo>
                  <a:lnTo>
                    <a:pt x="78" y="419"/>
                  </a:lnTo>
                  <a:lnTo>
                    <a:pt x="122" y="419"/>
                  </a:lnTo>
                  <a:lnTo>
                    <a:pt x="122" y="464"/>
                  </a:lnTo>
                  <a:lnTo>
                    <a:pt x="132" y="473"/>
                  </a:lnTo>
                  <a:lnTo>
                    <a:pt x="88" y="486"/>
                  </a:lnTo>
                  <a:close/>
                  <a:moveTo>
                    <a:pt x="157" y="461"/>
                  </a:moveTo>
                  <a:lnTo>
                    <a:pt x="150" y="453"/>
                  </a:lnTo>
                  <a:lnTo>
                    <a:pt x="150" y="411"/>
                  </a:lnTo>
                  <a:lnTo>
                    <a:pt x="380" y="180"/>
                  </a:lnTo>
                  <a:lnTo>
                    <a:pt x="409" y="208"/>
                  </a:lnTo>
                  <a:lnTo>
                    <a:pt x="157" y="461"/>
                  </a:lnTo>
                  <a:close/>
                  <a:moveTo>
                    <a:pt x="427" y="190"/>
                  </a:moveTo>
                  <a:lnTo>
                    <a:pt x="352" y="114"/>
                  </a:lnTo>
                  <a:lnTo>
                    <a:pt x="365" y="101"/>
                  </a:lnTo>
                  <a:lnTo>
                    <a:pt x="441" y="176"/>
                  </a:lnTo>
                  <a:lnTo>
                    <a:pt x="427" y="19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83" name="Google Shape;1083;p92"/>
            <p:cNvSpPr txBox="1"/>
            <p:nvPr/>
          </p:nvSpPr>
          <p:spPr>
            <a:xfrm rot="-688">
              <a:off x="6834867" y="3313094"/>
              <a:ext cx="3000000" cy="9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sz="2000" b="1" dirty="0">
                  <a:solidFill>
                    <a:schemeClr val="accent1"/>
                  </a:solidFill>
                </a:rPr>
                <a:t>Certified deal signed </a:t>
              </a:r>
              <a:r>
                <a:rPr lang="en-GB" sz="2000" b="1" dirty="0" err="1">
                  <a:solidFill>
                    <a:schemeClr val="accent1"/>
                  </a:solidFill>
                </a:rPr>
                <a:t>onJuly</a:t>
              </a:r>
              <a:r>
                <a:rPr lang="en-GB" sz="2000" b="1" dirty="0">
                  <a:solidFill>
                    <a:schemeClr val="accent1"/>
                  </a:solidFill>
                </a:rPr>
                <a:t> 1st of 2018 </a:t>
              </a:r>
              <a:endParaRPr sz="2000" b="1" dirty="0">
                <a:solidFill>
                  <a:schemeClr val="accent1"/>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93"/>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And then… the real challenge starts! </a:t>
            </a:r>
            <a:endParaRPr sz="3200" b="0" i="0" u="none" strike="noStrike" cap="none">
              <a:solidFill>
                <a:schemeClr val="dk1"/>
              </a:solidFill>
              <a:latin typeface="Georgia"/>
              <a:ea typeface="Georgia"/>
              <a:cs typeface="Georgia"/>
              <a:sym typeface="Georgia"/>
            </a:endParaRPr>
          </a:p>
        </p:txBody>
      </p:sp>
      <p:sp>
        <p:nvSpPr>
          <p:cNvPr id="1090" name="Google Shape;1090;p93"/>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37</a:t>
            </a:fld>
            <a:endParaRPr/>
          </a:p>
        </p:txBody>
      </p:sp>
      <p:pic>
        <p:nvPicPr>
          <p:cNvPr id="1091" name="Google Shape;1091;p93"/>
          <p:cNvPicPr preferRelativeResize="0"/>
          <p:nvPr/>
        </p:nvPicPr>
        <p:blipFill>
          <a:blip r:embed="rId3">
            <a:alphaModFix/>
          </a:blip>
          <a:stretch>
            <a:fillRect/>
          </a:stretch>
        </p:blipFill>
        <p:spPr>
          <a:xfrm>
            <a:off x="1031538" y="1244875"/>
            <a:ext cx="9770185" cy="436824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9" name="Google Shape;1099;p94"/>
          <p:cNvSpPr/>
          <p:nvPr/>
        </p:nvSpPr>
        <p:spPr>
          <a:xfrm>
            <a:off x="6096000" y="0"/>
            <a:ext cx="6096000" cy="3106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4"/>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lt1"/>
                </a:solidFill>
                <a:latin typeface="Arial"/>
                <a:ea typeface="Arial"/>
                <a:cs typeface="Arial"/>
                <a:sym typeface="Arial"/>
              </a:rPr>
              <a:t>38</a:t>
            </a:fld>
            <a:endParaRPr sz="750">
              <a:solidFill>
                <a:schemeClr val="lt1"/>
              </a:solidFill>
              <a:latin typeface="Arial"/>
              <a:ea typeface="Arial"/>
              <a:cs typeface="Arial"/>
              <a:sym typeface="Arial"/>
            </a:endParaRPr>
          </a:p>
        </p:txBody>
      </p:sp>
      <p:pic>
        <p:nvPicPr>
          <p:cNvPr id="1098" name="Google Shape;1098;p94"/>
          <p:cNvPicPr preferRelativeResize="0"/>
          <p:nvPr/>
        </p:nvPicPr>
        <p:blipFill>
          <a:blip r:embed="rId3">
            <a:alphaModFix/>
          </a:blip>
          <a:stretch>
            <a:fillRect/>
          </a:stretch>
        </p:blipFill>
        <p:spPr>
          <a:xfrm>
            <a:off x="4998720" y="1818640"/>
            <a:ext cx="7294880" cy="4810722"/>
          </a:xfrm>
          <a:prstGeom prst="rect">
            <a:avLst/>
          </a:prstGeom>
          <a:noFill/>
          <a:ln>
            <a:noFill/>
          </a:ln>
        </p:spPr>
      </p:pic>
      <p:sp>
        <p:nvSpPr>
          <p:cNvPr id="1100" name="Google Shape;1100;p94"/>
          <p:cNvSpPr/>
          <p:nvPr/>
        </p:nvSpPr>
        <p:spPr>
          <a:xfrm>
            <a:off x="6047225" y="6629350"/>
            <a:ext cx="6144900" cy="22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4"/>
          <p:cNvSpPr txBox="1">
            <a:spLocks noGrp="1"/>
          </p:cNvSpPr>
          <p:nvPr>
            <p:ph type="body" idx="1"/>
          </p:nvPr>
        </p:nvSpPr>
        <p:spPr>
          <a:xfrm>
            <a:off x="442913" y="1714500"/>
            <a:ext cx="5299500" cy="44577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800"/>
              <a:buFont typeface="Arial"/>
              <a:buNone/>
            </a:pPr>
            <a:r>
              <a:rPr lang="en-GB" dirty="0"/>
              <a:t>The difficulty lies not so much in developing new ideas as in escaping from old ones</a:t>
            </a:r>
            <a:endParaRPr dirty="0"/>
          </a:p>
          <a:p>
            <a:pPr marL="0" marR="0" lvl="1" indent="0" algn="l" rtl="0">
              <a:lnSpc>
                <a:spcPct val="100000"/>
              </a:lnSpc>
              <a:spcBef>
                <a:spcPts val="3000"/>
              </a:spcBef>
              <a:spcAft>
                <a:spcPts val="0"/>
              </a:spcAft>
              <a:buClr>
                <a:schemeClr val="dk1"/>
              </a:buClr>
              <a:buSzPts val="1600"/>
              <a:buFont typeface="Arial"/>
              <a:buNone/>
            </a:pPr>
            <a:r>
              <a:rPr lang="en-GB" dirty="0"/>
              <a:t>John Maynard Keynes</a:t>
            </a:r>
            <a:endParaRPr dirty="0"/>
          </a:p>
          <a:p>
            <a:pPr marL="0" marR="0" lvl="2" indent="0" algn="l" rtl="0">
              <a:lnSpc>
                <a:spcPct val="10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5"/>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Evidence</a:t>
            </a:r>
            <a:endParaRPr sz="3200" b="0" i="0" u="none" strike="noStrike" cap="none" dirty="0">
              <a:solidFill>
                <a:schemeClr val="dk1"/>
              </a:solidFill>
              <a:latin typeface="Georgia"/>
              <a:ea typeface="Georgia"/>
              <a:cs typeface="Georgia"/>
              <a:sym typeface="Georgia"/>
            </a:endParaRPr>
          </a:p>
        </p:txBody>
      </p:sp>
      <p:sp>
        <p:nvSpPr>
          <p:cNvPr id="1107" name="Google Shape;1107;p95"/>
          <p:cNvSpPr txBox="1">
            <a:spLocks noGrp="1"/>
          </p:cNvSpPr>
          <p:nvPr>
            <p:ph type="sldNum" idx="12"/>
          </p:nvPr>
        </p:nvSpPr>
        <p:spPr>
          <a:xfrm>
            <a:off x="733456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grpSp>
        <p:nvGrpSpPr>
          <p:cNvPr id="1108" name="Google Shape;1108;p95"/>
          <p:cNvGrpSpPr/>
          <p:nvPr/>
        </p:nvGrpSpPr>
        <p:grpSpPr>
          <a:xfrm>
            <a:off x="1021739" y="1202246"/>
            <a:ext cx="845505" cy="812776"/>
            <a:chOff x="6863708" y="1891330"/>
            <a:chExt cx="211686" cy="212688"/>
          </a:xfrm>
        </p:grpSpPr>
        <p:sp>
          <p:nvSpPr>
            <p:cNvPr id="1109" name="Google Shape;1109;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10" name="Google Shape;1110;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11" name="Google Shape;1111;p95"/>
          <p:cNvGrpSpPr/>
          <p:nvPr/>
        </p:nvGrpSpPr>
        <p:grpSpPr>
          <a:xfrm>
            <a:off x="2635353" y="1200276"/>
            <a:ext cx="853752" cy="816713"/>
            <a:chOff x="4325112" y="2272755"/>
            <a:chExt cx="720105" cy="719997"/>
          </a:xfrm>
        </p:grpSpPr>
        <p:sp>
          <p:nvSpPr>
            <p:cNvPr id="1112" name="Google Shape;1112;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3" name="Google Shape;1113;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4" name="Google Shape;1114;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15" name="Google Shape;1115;p95"/>
          <p:cNvGrpSpPr/>
          <p:nvPr/>
        </p:nvGrpSpPr>
        <p:grpSpPr>
          <a:xfrm>
            <a:off x="284480" y="1200287"/>
            <a:ext cx="853087" cy="816686"/>
            <a:chOff x="988" y="0"/>
            <a:chExt cx="6700" cy="6704"/>
          </a:xfrm>
        </p:grpSpPr>
        <p:sp>
          <p:nvSpPr>
            <p:cNvPr id="1116" name="Google Shape;1116;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7" name="Google Shape;1117;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18" name="Google Shape;1118;p95"/>
          <p:cNvSpPr/>
          <p:nvPr/>
        </p:nvSpPr>
        <p:spPr>
          <a:xfrm>
            <a:off x="4257213" y="1200287"/>
            <a:ext cx="853729" cy="816691"/>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19" name="Google Shape;1119;p95"/>
          <p:cNvGrpSpPr/>
          <p:nvPr/>
        </p:nvGrpSpPr>
        <p:grpSpPr>
          <a:xfrm>
            <a:off x="536589" y="1056640"/>
            <a:ext cx="9684368" cy="5344160"/>
            <a:chOff x="424634" y="1898008"/>
            <a:chExt cx="7090142" cy="4089404"/>
          </a:xfrm>
        </p:grpSpPr>
        <p:grpSp>
          <p:nvGrpSpPr>
            <p:cNvPr id="1120" name="Google Shape;1120;p95"/>
            <p:cNvGrpSpPr/>
            <p:nvPr/>
          </p:nvGrpSpPr>
          <p:grpSpPr>
            <a:xfrm>
              <a:off x="424634" y="1898008"/>
              <a:ext cx="7090142" cy="4089404"/>
              <a:chOff x="571906" y="2136338"/>
              <a:chExt cx="8182507" cy="4719450"/>
            </a:xfrm>
          </p:grpSpPr>
          <p:cxnSp>
            <p:nvCxnSpPr>
              <p:cNvPr id="1121" name="Google Shape;1121;p95"/>
              <p:cNvCxnSpPr/>
              <p:nvPr/>
            </p:nvCxnSpPr>
            <p:spPr>
              <a:xfrm>
                <a:off x="577013" y="2136338"/>
                <a:ext cx="8177400" cy="10500"/>
              </a:xfrm>
              <a:prstGeom prst="straightConnector1">
                <a:avLst/>
              </a:prstGeom>
              <a:noFill/>
              <a:ln w="12700" cap="rnd" cmpd="sng">
                <a:solidFill>
                  <a:srgbClr val="000000"/>
                </a:solidFill>
                <a:prstDash val="dot"/>
                <a:round/>
                <a:headEnd type="none" w="sm" len="sm"/>
                <a:tailEnd type="none" w="sm" len="sm"/>
              </a:ln>
            </p:spPr>
          </p:cxnSp>
          <p:cxnSp>
            <p:nvCxnSpPr>
              <p:cNvPr id="1122" name="Google Shape;1122;p95"/>
              <p:cNvCxnSpPr/>
              <p:nvPr/>
            </p:nvCxnSpPr>
            <p:spPr>
              <a:xfrm>
                <a:off x="577013" y="3698684"/>
                <a:ext cx="8156700" cy="8400"/>
              </a:xfrm>
              <a:prstGeom prst="straightConnector1">
                <a:avLst/>
              </a:prstGeom>
              <a:noFill/>
              <a:ln w="12700" cap="rnd" cmpd="sng">
                <a:solidFill>
                  <a:srgbClr val="000000"/>
                </a:solidFill>
                <a:prstDash val="dot"/>
                <a:round/>
                <a:headEnd type="none" w="sm" len="sm"/>
                <a:tailEnd type="none" w="sm" len="sm"/>
              </a:ln>
            </p:spPr>
          </p:cxnSp>
          <p:sp>
            <p:nvSpPr>
              <p:cNvPr id="1123" name="Google Shape;1123;p95"/>
              <p:cNvSpPr/>
              <p:nvPr/>
            </p:nvSpPr>
            <p:spPr>
              <a:xfrm>
                <a:off x="6164114"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ResQ-zone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4" name="Google Shape;1124;p95"/>
              <p:cNvSpPr/>
              <p:nvPr/>
            </p:nvSpPr>
            <p:spPr>
              <a:xfrm>
                <a:off x="7536045"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Real time dashboard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5" name="Google Shape;1125;p95"/>
              <p:cNvSpPr/>
              <p:nvPr/>
            </p:nvSpPr>
            <p:spPr>
              <a:xfrm>
                <a:off x="2048319"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No incidents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6" name="Google Shape;1126;p95"/>
              <p:cNvSpPr/>
              <p:nvPr/>
            </p:nvSpPr>
            <p:spPr>
              <a:xfrm>
                <a:off x="3420251"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err="1">
                    <a:solidFill>
                      <a:srgbClr val="464646"/>
                    </a:solidFill>
                  </a:rPr>
                  <a:t>Releezme</a:t>
                </a:r>
                <a:r>
                  <a:rPr lang="en-GB" sz="1200" dirty="0">
                    <a:solidFill>
                      <a:srgbClr val="464646"/>
                    </a:solidFill>
                  </a:rPr>
                  <a:t> &amp; </a:t>
                </a:r>
                <a:endParaRPr sz="1200" dirty="0">
                  <a:solidFill>
                    <a:srgbClr val="464646"/>
                  </a:solidFill>
                </a:endParaRPr>
              </a:p>
              <a:p>
                <a:pPr marL="0" marR="0" lvl="0" indent="0" algn="l" rtl="0">
                  <a:spcBef>
                    <a:spcPts val="0"/>
                  </a:spcBef>
                  <a:spcAft>
                    <a:spcPts val="0"/>
                  </a:spcAft>
                  <a:buNone/>
                </a:pPr>
                <a:r>
                  <a:rPr lang="en-GB" sz="1200" dirty="0" err="1">
                    <a:solidFill>
                      <a:srgbClr val="464646"/>
                    </a:solidFill>
                  </a:rPr>
                  <a:t>Mapiq</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27" name="Google Shape;1127;p95"/>
              <p:cNvSpPr/>
              <p:nvPr/>
            </p:nvSpPr>
            <p:spPr>
              <a:xfrm>
                <a:off x="4792182"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Multiple catering outlets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8" name="Google Shape;1128;p95"/>
              <p:cNvSpPr/>
              <p:nvPr/>
            </p:nvSpPr>
            <p:spPr>
              <a:xfrm>
                <a:off x="6164114"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27 staff members with a distance to labor market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9" name="Google Shape;1129;p95"/>
              <p:cNvSpPr/>
              <p:nvPr/>
            </p:nvSpPr>
            <p:spPr>
              <a:xfrm>
                <a:off x="7536045"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rgbClr val="464646"/>
                    </a:solidFill>
                  </a:rPr>
                  <a:t>Mobile phone dashboard app </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30" name="Google Shape;1130;p95"/>
              <p:cNvSpPr/>
              <p:nvPr/>
            </p:nvSpPr>
            <p:spPr>
              <a:xfrm>
                <a:off x="2048319"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Customer satisfaction </a:t>
                </a:r>
                <a:r>
                  <a:rPr lang="en-GB" sz="1200" b="1">
                    <a:solidFill>
                      <a:srgbClr val="464646"/>
                    </a:solidFill>
                  </a:rPr>
                  <a:t>above</a:t>
                </a:r>
                <a:r>
                  <a:rPr lang="en-GB" sz="1200">
                    <a:solidFill>
                      <a:srgbClr val="464646"/>
                    </a:solidFill>
                  </a:rPr>
                  <a:t> target</a:t>
                </a:r>
                <a:endParaRPr sz="1200">
                  <a:solidFill>
                    <a:srgbClr val="464646"/>
                  </a:solidFill>
                </a:endParaRPr>
              </a:p>
              <a:p>
                <a:pPr marL="0" marR="0" lvl="0" indent="0" algn="l" rtl="0">
                  <a:spcBef>
                    <a:spcPts val="585"/>
                  </a:spcBef>
                  <a:spcAft>
                    <a:spcPts val="0"/>
                  </a:spcAft>
                  <a:buNone/>
                </a:pPr>
                <a:endParaRPr sz="1200">
                  <a:solidFill>
                    <a:srgbClr val="464646"/>
                  </a:solidFill>
                  <a:sym typeface="Arial"/>
                </a:endParaRPr>
              </a:p>
            </p:txBody>
          </p:sp>
          <p:sp>
            <p:nvSpPr>
              <p:cNvPr id="1131" name="Google Shape;1131;p95"/>
              <p:cNvSpPr/>
              <p:nvPr/>
            </p:nvSpPr>
            <p:spPr>
              <a:xfrm>
                <a:off x="3420251"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Integrated operational services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2" name="Google Shape;1132;p95"/>
              <p:cNvSpPr/>
              <p:nvPr/>
            </p:nvSpPr>
            <p:spPr>
              <a:xfrm>
                <a:off x="4792182"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30% healthy products in restaurants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3" name="Google Shape;1133;p95"/>
              <p:cNvSpPr/>
              <p:nvPr/>
            </p:nvSpPr>
            <p:spPr>
              <a:xfrm>
                <a:off x="4792182" y="5019641"/>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Apps to order and pay coffee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4" name="Google Shape;1134;p95"/>
              <p:cNvSpPr/>
              <p:nvPr/>
            </p:nvSpPr>
            <p:spPr>
              <a:xfrm>
                <a:off x="597353" y="2224017"/>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1</a:t>
                </a:r>
                <a:endParaRPr sz="2800"/>
              </a:p>
            </p:txBody>
          </p:sp>
          <p:sp>
            <p:nvSpPr>
              <p:cNvPr id="1135" name="Google Shape;1135;p95"/>
              <p:cNvSpPr/>
              <p:nvPr/>
            </p:nvSpPr>
            <p:spPr>
              <a:xfrm>
                <a:off x="597353" y="3760753"/>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2</a:t>
                </a:r>
                <a:endParaRPr sz="2800"/>
              </a:p>
            </p:txBody>
          </p:sp>
          <p:sp>
            <p:nvSpPr>
              <p:cNvPr id="1136" name="Google Shape;1136;p95"/>
              <p:cNvSpPr txBox="1"/>
              <p:nvPr/>
            </p:nvSpPr>
            <p:spPr>
              <a:xfrm>
                <a:off x="955022" y="2266181"/>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Desired Outcome</a:t>
                </a:r>
                <a:endParaRPr sz="2800"/>
              </a:p>
            </p:txBody>
          </p:sp>
          <p:sp>
            <p:nvSpPr>
              <p:cNvPr id="1137" name="Google Shape;1137;p95"/>
              <p:cNvSpPr txBox="1"/>
              <p:nvPr/>
            </p:nvSpPr>
            <p:spPr>
              <a:xfrm>
                <a:off x="955022" y="3796807"/>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Evidence</a:t>
                </a:r>
                <a:endParaRPr sz="2800"/>
              </a:p>
            </p:txBody>
          </p:sp>
          <p:cxnSp>
            <p:nvCxnSpPr>
              <p:cNvPr id="1138" name="Google Shape;1138;p95"/>
              <p:cNvCxnSpPr/>
              <p:nvPr/>
            </p:nvCxnSpPr>
            <p:spPr>
              <a:xfrm>
                <a:off x="571906" y="6829088"/>
                <a:ext cx="8166900" cy="26700"/>
              </a:xfrm>
              <a:prstGeom prst="straightConnector1">
                <a:avLst/>
              </a:prstGeom>
              <a:noFill/>
              <a:ln w="12700" cap="rnd" cmpd="sng">
                <a:solidFill>
                  <a:srgbClr val="000000"/>
                </a:solidFill>
                <a:prstDash val="dot"/>
                <a:round/>
                <a:headEnd type="none" w="sm" len="sm"/>
                <a:tailEnd type="none" w="sm" len="sm"/>
              </a:ln>
            </p:spPr>
          </p:cxnSp>
          <p:grpSp>
            <p:nvGrpSpPr>
              <p:cNvPr id="1139" name="Google Shape;1139;p95"/>
              <p:cNvGrpSpPr/>
              <p:nvPr/>
            </p:nvGrpSpPr>
            <p:grpSpPr>
              <a:xfrm>
                <a:off x="2048280" y="2221770"/>
                <a:ext cx="6699363" cy="1388848"/>
                <a:chOff x="2048280" y="2221770"/>
                <a:chExt cx="6699363" cy="1388848"/>
              </a:xfrm>
            </p:grpSpPr>
            <p:grpSp>
              <p:nvGrpSpPr>
                <p:cNvPr id="1140" name="Google Shape;1140;p95"/>
                <p:cNvGrpSpPr/>
                <p:nvPr/>
              </p:nvGrpSpPr>
              <p:grpSpPr>
                <a:xfrm>
                  <a:off x="4792019" y="2221770"/>
                  <a:ext cx="1211886" cy="1388848"/>
                  <a:chOff x="4054810" y="2149772"/>
                  <a:chExt cx="1463100" cy="1601347"/>
                </a:xfrm>
              </p:grpSpPr>
              <p:sp>
                <p:nvSpPr>
                  <p:cNvPr id="1141" name="Google Shape;1141;p95"/>
                  <p:cNvSpPr/>
                  <p:nvPr/>
                </p:nvSpPr>
                <p:spPr>
                  <a:xfrm>
                    <a:off x="4054810" y="2149772"/>
                    <a:ext cx="1463100" cy="996600"/>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2" name="Google Shape;1142;p95"/>
                  <p:cNvSpPr/>
                  <p:nvPr/>
                </p:nvSpPr>
                <p:spPr>
                  <a:xfrm>
                    <a:off x="4054810" y="3128619"/>
                    <a:ext cx="1463100" cy="622500"/>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Attract, satisfy and retain business and FM talent</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3" name="Google Shape;1143;p95"/>
                <p:cNvGrpSpPr/>
                <p:nvPr/>
              </p:nvGrpSpPr>
              <p:grpSpPr>
                <a:xfrm>
                  <a:off x="7535757" y="2221770"/>
                  <a:ext cx="1211886" cy="1388848"/>
                  <a:chOff x="7128055" y="2149772"/>
                  <a:chExt cx="1463100" cy="1601347"/>
                </a:xfrm>
              </p:grpSpPr>
              <p:sp>
                <p:nvSpPr>
                  <p:cNvPr id="1144" name="Google Shape;1144;p95"/>
                  <p:cNvSpPr/>
                  <p:nvPr/>
                </p:nvSpPr>
                <p:spPr>
                  <a:xfrm>
                    <a:off x="7128055" y="2149772"/>
                    <a:ext cx="1463100" cy="996600"/>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5" name="Google Shape;1145;p95"/>
                  <p:cNvSpPr/>
                  <p:nvPr/>
                </p:nvSpPr>
                <p:spPr>
                  <a:xfrm>
                    <a:off x="7128055" y="3128619"/>
                    <a:ext cx="1463100" cy="622500"/>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Innovative and transparent financial reporting</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6" name="Google Shape;1146;p95"/>
                <p:cNvGrpSpPr/>
                <p:nvPr/>
              </p:nvGrpSpPr>
              <p:grpSpPr>
                <a:xfrm>
                  <a:off x="6163889" y="2221770"/>
                  <a:ext cx="1211886" cy="1388848"/>
                  <a:chOff x="5577756" y="2149772"/>
                  <a:chExt cx="1463100" cy="1601347"/>
                </a:xfrm>
              </p:grpSpPr>
              <p:sp>
                <p:nvSpPr>
                  <p:cNvPr id="1147" name="Google Shape;1147;p95"/>
                  <p:cNvSpPr/>
                  <p:nvPr/>
                </p:nvSpPr>
                <p:spPr>
                  <a:xfrm>
                    <a:off x="5577756" y="3128619"/>
                    <a:ext cx="1463100" cy="622500"/>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Industry leader in Corporate Responsibility</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48" name="Google Shape;1148;p95"/>
                  <p:cNvSpPr/>
                  <p:nvPr/>
                </p:nvSpPr>
                <p:spPr>
                  <a:xfrm>
                    <a:off x="5577756" y="2149772"/>
                    <a:ext cx="1463100" cy="996600"/>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49" name="Google Shape;1149;p95"/>
                <p:cNvGrpSpPr/>
                <p:nvPr/>
              </p:nvGrpSpPr>
              <p:grpSpPr>
                <a:xfrm>
                  <a:off x="2048280" y="2221770"/>
                  <a:ext cx="1211886" cy="1388848"/>
                  <a:chOff x="969245" y="2149772"/>
                  <a:chExt cx="1463100" cy="1601347"/>
                </a:xfrm>
              </p:grpSpPr>
              <p:sp>
                <p:nvSpPr>
                  <p:cNvPr id="1150" name="Google Shape;1150;p95"/>
                  <p:cNvSpPr/>
                  <p:nvPr/>
                </p:nvSpPr>
                <p:spPr>
                  <a:xfrm>
                    <a:off x="969245" y="3128619"/>
                    <a:ext cx="1463100" cy="622500"/>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First-class integrated facility services</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51" name="Google Shape;1151;p95"/>
                  <p:cNvSpPr/>
                  <p:nvPr/>
                </p:nvSpPr>
                <p:spPr>
                  <a:xfrm>
                    <a:off x="969245" y="2149772"/>
                    <a:ext cx="1463100" cy="996600"/>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52" name="Google Shape;1152;p95"/>
                <p:cNvGrpSpPr/>
                <p:nvPr/>
              </p:nvGrpSpPr>
              <p:grpSpPr>
                <a:xfrm>
                  <a:off x="3420149" y="2221770"/>
                  <a:ext cx="1211886" cy="1388848"/>
                  <a:chOff x="2519544" y="2149772"/>
                  <a:chExt cx="1463100" cy="1601347"/>
                </a:xfrm>
              </p:grpSpPr>
              <p:sp>
                <p:nvSpPr>
                  <p:cNvPr id="1153" name="Google Shape;1153;p95"/>
                  <p:cNvSpPr/>
                  <p:nvPr/>
                </p:nvSpPr>
                <p:spPr>
                  <a:xfrm>
                    <a:off x="2519544" y="2149772"/>
                    <a:ext cx="1463100" cy="996600"/>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54" name="Google Shape;1154;p95"/>
                  <p:cNvSpPr/>
                  <p:nvPr/>
                </p:nvSpPr>
                <p:spPr>
                  <a:xfrm>
                    <a:off x="2519544" y="3128619"/>
                    <a:ext cx="1463100" cy="622500"/>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dirty="0">
                        <a:solidFill>
                          <a:srgbClr val="FFFFFF"/>
                        </a:solidFill>
                      </a:rPr>
                      <a:t>Best FM company for PwC</a:t>
                    </a:r>
                    <a:endParaRPr sz="1100" b="1" dirty="0">
                      <a:solidFill>
                        <a:srgbClr val="FFFFFF"/>
                      </a:solidFill>
                      <a:sym typeface="Arial"/>
                    </a:endParaRPr>
                  </a:p>
                  <a:p>
                    <a:pPr marL="0" marR="0" lvl="0" indent="0" algn="l" rtl="0">
                      <a:spcBef>
                        <a:spcPts val="585"/>
                      </a:spcBef>
                      <a:spcAft>
                        <a:spcPts val="0"/>
                      </a:spcAft>
                      <a:buNone/>
                    </a:pPr>
                    <a:endParaRPr sz="1100" b="1" dirty="0">
                      <a:solidFill>
                        <a:srgbClr val="FFFFFF"/>
                      </a:solidFill>
                      <a:sym typeface="Arial"/>
                    </a:endParaRPr>
                  </a:p>
                </p:txBody>
              </p:sp>
            </p:grpSp>
          </p:grpSp>
        </p:grpSp>
        <p:grpSp>
          <p:nvGrpSpPr>
            <p:cNvPr id="1155" name="Google Shape;1155;p95"/>
            <p:cNvGrpSpPr/>
            <p:nvPr/>
          </p:nvGrpSpPr>
          <p:grpSpPr>
            <a:xfrm>
              <a:off x="6639459" y="2007941"/>
              <a:ext cx="625030" cy="624936"/>
              <a:chOff x="986" y="0"/>
              <a:chExt cx="6673" cy="6672"/>
            </a:xfrm>
          </p:grpSpPr>
          <p:sp>
            <p:nvSpPr>
              <p:cNvPr id="1156" name="Google Shape;1156;p95"/>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57" name="Google Shape;1157;p95"/>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58" name="Google Shape;1158;p95"/>
            <p:cNvSpPr/>
            <p:nvPr/>
          </p:nvSpPr>
          <p:spPr>
            <a:xfrm>
              <a:off x="5523562" y="200794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59" name="Google Shape;1159;p95"/>
            <p:cNvGrpSpPr/>
            <p:nvPr/>
          </p:nvGrpSpPr>
          <p:grpSpPr>
            <a:xfrm>
              <a:off x="4300424" y="2007933"/>
              <a:ext cx="625051" cy="624957"/>
              <a:chOff x="4325112" y="2272755"/>
              <a:chExt cx="720105" cy="719997"/>
            </a:xfrm>
          </p:grpSpPr>
          <p:sp>
            <p:nvSpPr>
              <p:cNvPr id="1160" name="Google Shape;1160;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1" name="Google Shape;1161;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2" name="Google Shape;1162;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63" name="Google Shape;1163;p95"/>
            <p:cNvGrpSpPr/>
            <p:nvPr/>
          </p:nvGrpSpPr>
          <p:grpSpPr>
            <a:xfrm>
              <a:off x="3101198" y="2009440"/>
              <a:ext cx="619013" cy="621944"/>
              <a:chOff x="6863708" y="1891330"/>
              <a:chExt cx="211686" cy="212688"/>
            </a:xfrm>
          </p:grpSpPr>
          <p:sp>
            <p:nvSpPr>
              <p:cNvPr id="1164" name="Google Shape;1164;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65" name="Google Shape;1165;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66" name="Google Shape;1166;p95"/>
            <p:cNvGrpSpPr/>
            <p:nvPr/>
          </p:nvGrpSpPr>
          <p:grpSpPr>
            <a:xfrm>
              <a:off x="1932173" y="2007941"/>
              <a:ext cx="624564" cy="624936"/>
              <a:chOff x="988" y="0"/>
              <a:chExt cx="6700" cy="6704"/>
            </a:xfrm>
          </p:grpSpPr>
          <p:sp>
            <p:nvSpPr>
              <p:cNvPr id="1167" name="Google Shape;1167;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8" name="Google Shape;1168;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sp>
        <p:nvSpPr>
          <p:cNvPr id="1169" name="Google Shape;1169;p95"/>
          <p:cNvSpPr/>
          <p:nvPr/>
        </p:nvSpPr>
        <p:spPr>
          <a:xfrm>
            <a:off x="715463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15 Social Enterprises as subcontractors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0" name="Google Shape;1170;p95"/>
          <p:cNvSpPr/>
          <p:nvPr/>
        </p:nvSpPr>
        <p:spPr>
          <a:xfrm>
            <a:off x="8786364"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Several realized savings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1" name="Google Shape;1171;p95"/>
          <p:cNvSpPr/>
          <p:nvPr/>
        </p:nvSpPr>
        <p:spPr>
          <a:xfrm>
            <a:off x="2295371"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All technical audits passed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2" name="Google Shape;1172;p95"/>
          <p:cNvSpPr/>
          <p:nvPr/>
        </p:nvSpPr>
        <p:spPr>
          <a:xfrm>
            <a:off x="389428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One team!</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3" name="Google Shape;1173;p95"/>
          <p:cNvSpPr/>
          <p:nvPr/>
        </p:nvSpPr>
        <p:spPr>
          <a:xfrm>
            <a:off x="5532740"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Activity Based Working</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4" name="Google Shape;1174;p95"/>
          <p:cNvSpPr/>
          <p:nvPr/>
        </p:nvSpPr>
        <p:spPr>
          <a:xfrm>
            <a:off x="5532740" y="5687601"/>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Plaza Area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5" name="Google Shape;1175;p95"/>
          <p:cNvSpPr/>
          <p:nvPr/>
        </p:nvSpPr>
        <p:spPr>
          <a:xfrm>
            <a:off x="7154635"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Waste reduction with 35%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3"/>
          <p:cNvSpPr txBox="1">
            <a:spLocks noGrp="1"/>
          </p:cNvSpPr>
          <p:nvPr>
            <p:ph type="title"/>
          </p:nvPr>
        </p:nvSpPr>
        <p:spPr>
          <a:xfrm>
            <a:off x="4951413" y="2103438"/>
            <a:ext cx="4936800" cy="25644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lt1"/>
              </a:buClr>
              <a:buSzPts val="4000"/>
              <a:buFont typeface="Arial"/>
              <a:buNone/>
            </a:pPr>
            <a:r>
              <a:rPr lang="en-GB"/>
              <a:t>Awareness</a:t>
            </a:r>
            <a:endParaRPr/>
          </a:p>
        </p:txBody>
      </p:sp>
      <p:sp>
        <p:nvSpPr>
          <p:cNvPr id="719" name="Google Shape;719;p73"/>
          <p:cNvSpPr txBox="1">
            <a:spLocks noGrp="1"/>
          </p:cNvSpPr>
          <p:nvPr>
            <p:ph type="body" idx="4294967295"/>
          </p:nvPr>
        </p:nvSpPr>
        <p:spPr>
          <a:xfrm>
            <a:off x="442912" y="0"/>
            <a:ext cx="4344900" cy="68580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chemeClr val="lt1"/>
              </a:buClr>
              <a:buSzPts val="65000"/>
              <a:buFont typeface="Arial"/>
              <a:buNone/>
            </a:pPr>
            <a:r>
              <a:rPr lang="en-GB" sz="65000" b="0" i="0" u="none" strike="noStrike" cap="none">
                <a:solidFill>
                  <a:schemeClr val="lt1"/>
                </a:solidFill>
                <a:latin typeface="Arial"/>
                <a:ea typeface="Arial"/>
                <a:cs typeface="Arial"/>
                <a:sym typeface="Arial"/>
              </a:rPr>
              <a:t>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5"/>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Evidence</a:t>
            </a:r>
            <a:endParaRPr sz="3200" b="0" i="0" u="none" strike="noStrike" cap="none" dirty="0">
              <a:solidFill>
                <a:schemeClr val="dk1"/>
              </a:solidFill>
              <a:latin typeface="Georgia"/>
              <a:ea typeface="Georgia"/>
              <a:cs typeface="Georgia"/>
              <a:sym typeface="Georgia"/>
            </a:endParaRPr>
          </a:p>
        </p:txBody>
      </p:sp>
      <p:sp>
        <p:nvSpPr>
          <p:cNvPr id="1107" name="Google Shape;1107;p95"/>
          <p:cNvSpPr txBox="1">
            <a:spLocks noGrp="1"/>
          </p:cNvSpPr>
          <p:nvPr>
            <p:ph type="sldNum" idx="12"/>
          </p:nvPr>
        </p:nvSpPr>
        <p:spPr>
          <a:xfrm>
            <a:off x="733456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40</a:t>
            </a:fld>
            <a:endParaRPr/>
          </a:p>
        </p:txBody>
      </p:sp>
      <p:grpSp>
        <p:nvGrpSpPr>
          <p:cNvPr id="1108" name="Google Shape;1108;p95"/>
          <p:cNvGrpSpPr/>
          <p:nvPr/>
        </p:nvGrpSpPr>
        <p:grpSpPr>
          <a:xfrm>
            <a:off x="1021739" y="1202246"/>
            <a:ext cx="845505" cy="812776"/>
            <a:chOff x="6863708" y="1891330"/>
            <a:chExt cx="211686" cy="212688"/>
          </a:xfrm>
        </p:grpSpPr>
        <p:sp>
          <p:nvSpPr>
            <p:cNvPr id="1109" name="Google Shape;1109;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10" name="Google Shape;1110;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11" name="Google Shape;1111;p95"/>
          <p:cNvGrpSpPr/>
          <p:nvPr/>
        </p:nvGrpSpPr>
        <p:grpSpPr>
          <a:xfrm>
            <a:off x="2635353" y="1200276"/>
            <a:ext cx="853752" cy="816713"/>
            <a:chOff x="4325112" y="2272755"/>
            <a:chExt cx="720105" cy="719997"/>
          </a:xfrm>
        </p:grpSpPr>
        <p:sp>
          <p:nvSpPr>
            <p:cNvPr id="1112" name="Google Shape;1112;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3" name="Google Shape;1113;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4" name="Google Shape;1114;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15" name="Google Shape;1115;p95"/>
          <p:cNvGrpSpPr/>
          <p:nvPr/>
        </p:nvGrpSpPr>
        <p:grpSpPr>
          <a:xfrm>
            <a:off x="284480" y="1200287"/>
            <a:ext cx="853087" cy="816686"/>
            <a:chOff x="988" y="0"/>
            <a:chExt cx="6700" cy="6704"/>
          </a:xfrm>
        </p:grpSpPr>
        <p:sp>
          <p:nvSpPr>
            <p:cNvPr id="1116" name="Google Shape;1116;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7" name="Google Shape;1117;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18" name="Google Shape;1118;p95"/>
          <p:cNvSpPr/>
          <p:nvPr/>
        </p:nvSpPr>
        <p:spPr>
          <a:xfrm>
            <a:off x="4257213" y="1200287"/>
            <a:ext cx="853729" cy="816691"/>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19" name="Google Shape;1119;p95"/>
          <p:cNvGrpSpPr/>
          <p:nvPr/>
        </p:nvGrpSpPr>
        <p:grpSpPr>
          <a:xfrm>
            <a:off x="536589" y="1056640"/>
            <a:ext cx="9684368" cy="5344160"/>
            <a:chOff x="424634" y="1898008"/>
            <a:chExt cx="7090142" cy="4089404"/>
          </a:xfrm>
        </p:grpSpPr>
        <p:grpSp>
          <p:nvGrpSpPr>
            <p:cNvPr id="1120" name="Google Shape;1120;p95"/>
            <p:cNvGrpSpPr/>
            <p:nvPr/>
          </p:nvGrpSpPr>
          <p:grpSpPr>
            <a:xfrm>
              <a:off x="424634" y="1898008"/>
              <a:ext cx="7090142" cy="4089404"/>
              <a:chOff x="571906" y="2136338"/>
              <a:chExt cx="8182507" cy="4719450"/>
            </a:xfrm>
          </p:grpSpPr>
          <p:cxnSp>
            <p:nvCxnSpPr>
              <p:cNvPr id="1121" name="Google Shape;1121;p95"/>
              <p:cNvCxnSpPr/>
              <p:nvPr/>
            </p:nvCxnSpPr>
            <p:spPr>
              <a:xfrm>
                <a:off x="577013" y="2136338"/>
                <a:ext cx="8177400" cy="10500"/>
              </a:xfrm>
              <a:prstGeom prst="straightConnector1">
                <a:avLst/>
              </a:prstGeom>
              <a:noFill/>
              <a:ln w="12700" cap="rnd" cmpd="sng">
                <a:solidFill>
                  <a:srgbClr val="000000"/>
                </a:solidFill>
                <a:prstDash val="dot"/>
                <a:round/>
                <a:headEnd type="none" w="sm" len="sm"/>
                <a:tailEnd type="none" w="sm" len="sm"/>
              </a:ln>
            </p:spPr>
          </p:cxnSp>
          <p:cxnSp>
            <p:nvCxnSpPr>
              <p:cNvPr id="1122" name="Google Shape;1122;p95"/>
              <p:cNvCxnSpPr/>
              <p:nvPr/>
            </p:nvCxnSpPr>
            <p:spPr>
              <a:xfrm>
                <a:off x="577013" y="3698684"/>
                <a:ext cx="8156700" cy="8400"/>
              </a:xfrm>
              <a:prstGeom prst="straightConnector1">
                <a:avLst/>
              </a:prstGeom>
              <a:noFill/>
              <a:ln w="12700" cap="rnd" cmpd="sng">
                <a:solidFill>
                  <a:srgbClr val="000000"/>
                </a:solidFill>
                <a:prstDash val="dot"/>
                <a:round/>
                <a:headEnd type="none" w="sm" len="sm"/>
                <a:tailEnd type="none" w="sm" len="sm"/>
              </a:ln>
            </p:spPr>
          </p:cxnSp>
          <p:sp>
            <p:nvSpPr>
              <p:cNvPr id="1123" name="Google Shape;1123;p95"/>
              <p:cNvSpPr/>
              <p:nvPr/>
            </p:nvSpPr>
            <p:spPr>
              <a:xfrm>
                <a:off x="6164114"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ResQ-zone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4" name="Google Shape;1124;p95"/>
              <p:cNvSpPr/>
              <p:nvPr/>
            </p:nvSpPr>
            <p:spPr>
              <a:xfrm>
                <a:off x="7536045"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Real time dashboard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5" name="Google Shape;1125;p95"/>
              <p:cNvSpPr/>
              <p:nvPr/>
            </p:nvSpPr>
            <p:spPr>
              <a:xfrm>
                <a:off x="2048319"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No incidents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6" name="Google Shape;1126;p95"/>
              <p:cNvSpPr/>
              <p:nvPr/>
            </p:nvSpPr>
            <p:spPr>
              <a:xfrm>
                <a:off x="3420251"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err="1">
                    <a:solidFill>
                      <a:srgbClr val="464646"/>
                    </a:solidFill>
                  </a:rPr>
                  <a:t>Releezme</a:t>
                </a:r>
                <a:r>
                  <a:rPr lang="en-GB" sz="1200" dirty="0">
                    <a:solidFill>
                      <a:srgbClr val="464646"/>
                    </a:solidFill>
                  </a:rPr>
                  <a:t> &amp; </a:t>
                </a:r>
                <a:endParaRPr sz="1200" dirty="0">
                  <a:solidFill>
                    <a:srgbClr val="464646"/>
                  </a:solidFill>
                </a:endParaRPr>
              </a:p>
              <a:p>
                <a:pPr marL="0" marR="0" lvl="0" indent="0" algn="l" rtl="0">
                  <a:spcBef>
                    <a:spcPts val="0"/>
                  </a:spcBef>
                  <a:spcAft>
                    <a:spcPts val="0"/>
                  </a:spcAft>
                  <a:buNone/>
                </a:pPr>
                <a:r>
                  <a:rPr lang="en-GB" sz="1200" dirty="0" err="1">
                    <a:solidFill>
                      <a:srgbClr val="464646"/>
                    </a:solidFill>
                  </a:rPr>
                  <a:t>Mapiq</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27" name="Google Shape;1127;p95"/>
              <p:cNvSpPr/>
              <p:nvPr/>
            </p:nvSpPr>
            <p:spPr>
              <a:xfrm>
                <a:off x="4792182"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Multiple catering outlets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8" name="Google Shape;1128;p95"/>
              <p:cNvSpPr/>
              <p:nvPr/>
            </p:nvSpPr>
            <p:spPr>
              <a:xfrm>
                <a:off x="6164114"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27 staff members with a distance to labor market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9" name="Google Shape;1129;p95"/>
              <p:cNvSpPr/>
              <p:nvPr/>
            </p:nvSpPr>
            <p:spPr>
              <a:xfrm>
                <a:off x="7536045"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rgbClr val="464646"/>
                    </a:solidFill>
                  </a:rPr>
                  <a:t>Mobile phone dashboard app </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30" name="Google Shape;1130;p95"/>
              <p:cNvSpPr/>
              <p:nvPr/>
            </p:nvSpPr>
            <p:spPr>
              <a:xfrm>
                <a:off x="2048319" y="4407009"/>
                <a:ext cx="1212000" cy="540000"/>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Customer satisfaction </a:t>
                </a:r>
                <a:r>
                  <a:rPr lang="en-GB" sz="1200" b="1" dirty="0">
                    <a:solidFill>
                      <a:schemeClr val="bg1"/>
                    </a:solidFill>
                  </a:rPr>
                  <a:t>above</a:t>
                </a:r>
                <a:r>
                  <a:rPr lang="en-GB" sz="1200" dirty="0">
                    <a:solidFill>
                      <a:schemeClr val="bg1"/>
                    </a:solidFill>
                  </a:rPr>
                  <a:t> target</a:t>
                </a:r>
                <a:endParaRPr sz="1200" dirty="0">
                  <a:solidFill>
                    <a:schemeClr val="bg1"/>
                  </a:solidFill>
                </a:endParaRPr>
              </a:p>
              <a:p>
                <a:pPr marL="0" marR="0" lvl="0" indent="0" algn="l" rtl="0">
                  <a:spcBef>
                    <a:spcPts val="585"/>
                  </a:spcBef>
                  <a:spcAft>
                    <a:spcPts val="0"/>
                  </a:spcAft>
                  <a:buNone/>
                </a:pPr>
                <a:endParaRPr sz="1200" dirty="0">
                  <a:solidFill>
                    <a:schemeClr val="bg1"/>
                  </a:solidFill>
                  <a:sym typeface="Arial"/>
                </a:endParaRPr>
              </a:p>
            </p:txBody>
          </p:sp>
          <p:sp>
            <p:nvSpPr>
              <p:cNvPr id="1131" name="Google Shape;1131;p95"/>
              <p:cNvSpPr/>
              <p:nvPr/>
            </p:nvSpPr>
            <p:spPr>
              <a:xfrm>
                <a:off x="3420251"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Integrated operational services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2" name="Google Shape;1132;p95"/>
              <p:cNvSpPr/>
              <p:nvPr/>
            </p:nvSpPr>
            <p:spPr>
              <a:xfrm>
                <a:off x="4792182"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30% healthy products in restaurants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3" name="Google Shape;1133;p95"/>
              <p:cNvSpPr/>
              <p:nvPr/>
            </p:nvSpPr>
            <p:spPr>
              <a:xfrm>
                <a:off x="4792182" y="5019641"/>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Apps to order and pay coffee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4" name="Google Shape;1134;p95"/>
              <p:cNvSpPr/>
              <p:nvPr/>
            </p:nvSpPr>
            <p:spPr>
              <a:xfrm>
                <a:off x="597353" y="2224017"/>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1</a:t>
                </a:r>
                <a:endParaRPr sz="2800"/>
              </a:p>
            </p:txBody>
          </p:sp>
          <p:sp>
            <p:nvSpPr>
              <p:cNvPr id="1135" name="Google Shape;1135;p95"/>
              <p:cNvSpPr/>
              <p:nvPr/>
            </p:nvSpPr>
            <p:spPr>
              <a:xfrm>
                <a:off x="597353" y="3760753"/>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2</a:t>
                </a:r>
                <a:endParaRPr sz="2800"/>
              </a:p>
            </p:txBody>
          </p:sp>
          <p:sp>
            <p:nvSpPr>
              <p:cNvPr id="1136" name="Google Shape;1136;p95"/>
              <p:cNvSpPr txBox="1"/>
              <p:nvPr/>
            </p:nvSpPr>
            <p:spPr>
              <a:xfrm>
                <a:off x="955022" y="2266181"/>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Desired Outcome</a:t>
                </a:r>
                <a:endParaRPr sz="2800"/>
              </a:p>
            </p:txBody>
          </p:sp>
          <p:sp>
            <p:nvSpPr>
              <p:cNvPr id="1137" name="Google Shape;1137;p95"/>
              <p:cNvSpPr txBox="1"/>
              <p:nvPr/>
            </p:nvSpPr>
            <p:spPr>
              <a:xfrm>
                <a:off x="955022" y="3796807"/>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Evidence</a:t>
                </a:r>
                <a:endParaRPr sz="2800"/>
              </a:p>
            </p:txBody>
          </p:sp>
          <p:cxnSp>
            <p:nvCxnSpPr>
              <p:cNvPr id="1138" name="Google Shape;1138;p95"/>
              <p:cNvCxnSpPr/>
              <p:nvPr/>
            </p:nvCxnSpPr>
            <p:spPr>
              <a:xfrm>
                <a:off x="571906" y="6829088"/>
                <a:ext cx="8166900" cy="26700"/>
              </a:xfrm>
              <a:prstGeom prst="straightConnector1">
                <a:avLst/>
              </a:prstGeom>
              <a:noFill/>
              <a:ln w="12700" cap="rnd" cmpd="sng">
                <a:solidFill>
                  <a:srgbClr val="000000"/>
                </a:solidFill>
                <a:prstDash val="dot"/>
                <a:round/>
                <a:headEnd type="none" w="sm" len="sm"/>
                <a:tailEnd type="none" w="sm" len="sm"/>
              </a:ln>
            </p:spPr>
          </p:cxnSp>
          <p:grpSp>
            <p:nvGrpSpPr>
              <p:cNvPr id="1139" name="Google Shape;1139;p95"/>
              <p:cNvGrpSpPr/>
              <p:nvPr/>
            </p:nvGrpSpPr>
            <p:grpSpPr>
              <a:xfrm>
                <a:off x="2048280" y="2221770"/>
                <a:ext cx="6699363" cy="1388848"/>
                <a:chOff x="2048280" y="2221770"/>
                <a:chExt cx="6699363" cy="1388848"/>
              </a:xfrm>
            </p:grpSpPr>
            <p:grpSp>
              <p:nvGrpSpPr>
                <p:cNvPr id="1140" name="Google Shape;1140;p95"/>
                <p:cNvGrpSpPr/>
                <p:nvPr/>
              </p:nvGrpSpPr>
              <p:grpSpPr>
                <a:xfrm>
                  <a:off x="4792019" y="2221770"/>
                  <a:ext cx="1211886" cy="1388848"/>
                  <a:chOff x="4054810" y="2149772"/>
                  <a:chExt cx="1463100" cy="1601347"/>
                </a:xfrm>
              </p:grpSpPr>
              <p:sp>
                <p:nvSpPr>
                  <p:cNvPr id="1141" name="Google Shape;1141;p95"/>
                  <p:cNvSpPr/>
                  <p:nvPr/>
                </p:nvSpPr>
                <p:spPr>
                  <a:xfrm>
                    <a:off x="4054810" y="2149772"/>
                    <a:ext cx="1463100" cy="996600"/>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2" name="Google Shape;1142;p95"/>
                  <p:cNvSpPr/>
                  <p:nvPr/>
                </p:nvSpPr>
                <p:spPr>
                  <a:xfrm>
                    <a:off x="4054810" y="3128619"/>
                    <a:ext cx="1463100" cy="622500"/>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Attract, satisfy and retain business and FM talent</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3" name="Google Shape;1143;p95"/>
                <p:cNvGrpSpPr/>
                <p:nvPr/>
              </p:nvGrpSpPr>
              <p:grpSpPr>
                <a:xfrm>
                  <a:off x="7535757" y="2221770"/>
                  <a:ext cx="1211886" cy="1388848"/>
                  <a:chOff x="7128055" y="2149772"/>
                  <a:chExt cx="1463100" cy="1601347"/>
                </a:xfrm>
              </p:grpSpPr>
              <p:sp>
                <p:nvSpPr>
                  <p:cNvPr id="1144" name="Google Shape;1144;p95"/>
                  <p:cNvSpPr/>
                  <p:nvPr/>
                </p:nvSpPr>
                <p:spPr>
                  <a:xfrm>
                    <a:off x="7128055" y="2149772"/>
                    <a:ext cx="1463100" cy="996600"/>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5" name="Google Shape;1145;p95"/>
                  <p:cNvSpPr/>
                  <p:nvPr/>
                </p:nvSpPr>
                <p:spPr>
                  <a:xfrm>
                    <a:off x="7128055" y="3128619"/>
                    <a:ext cx="1463100" cy="622500"/>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Innovative and transparent financial reporting</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6" name="Google Shape;1146;p95"/>
                <p:cNvGrpSpPr/>
                <p:nvPr/>
              </p:nvGrpSpPr>
              <p:grpSpPr>
                <a:xfrm>
                  <a:off x="6163889" y="2221770"/>
                  <a:ext cx="1211886" cy="1388848"/>
                  <a:chOff x="5577756" y="2149772"/>
                  <a:chExt cx="1463100" cy="1601347"/>
                </a:xfrm>
              </p:grpSpPr>
              <p:sp>
                <p:nvSpPr>
                  <p:cNvPr id="1147" name="Google Shape;1147;p95"/>
                  <p:cNvSpPr/>
                  <p:nvPr/>
                </p:nvSpPr>
                <p:spPr>
                  <a:xfrm>
                    <a:off x="5577756" y="3128619"/>
                    <a:ext cx="1463100" cy="622500"/>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Industry leader in Corporate Responsibility</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48" name="Google Shape;1148;p95"/>
                  <p:cNvSpPr/>
                  <p:nvPr/>
                </p:nvSpPr>
                <p:spPr>
                  <a:xfrm>
                    <a:off x="5577756" y="2149772"/>
                    <a:ext cx="1463100" cy="996600"/>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49" name="Google Shape;1149;p95"/>
                <p:cNvGrpSpPr/>
                <p:nvPr/>
              </p:nvGrpSpPr>
              <p:grpSpPr>
                <a:xfrm>
                  <a:off x="2048280" y="2221770"/>
                  <a:ext cx="1211886" cy="1388848"/>
                  <a:chOff x="969245" y="2149772"/>
                  <a:chExt cx="1463100" cy="1601347"/>
                </a:xfrm>
              </p:grpSpPr>
              <p:sp>
                <p:nvSpPr>
                  <p:cNvPr id="1150" name="Google Shape;1150;p95"/>
                  <p:cNvSpPr/>
                  <p:nvPr/>
                </p:nvSpPr>
                <p:spPr>
                  <a:xfrm>
                    <a:off x="969245" y="3128619"/>
                    <a:ext cx="1463100" cy="622500"/>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First-class integrated facility services</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51" name="Google Shape;1151;p95"/>
                  <p:cNvSpPr/>
                  <p:nvPr/>
                </p:nvSpPr>
                <p:spPr>
                  <a:xfrm>
                    <a:off x="969245" y="2149772"/>
                    <a:ext cx="1463100" cy="996600"/>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52" name="Google Shape;1152;p95"/>
                <p:cNvGrpSpPr/>
                <p:nvPr/>
              </p:nvGrpSpPr>
              <p:grpSpPr>
                <a:xfrm>
                  <a:off x="3420149" y="2221770"/>
                  <a:ext cx="1211886" cy="1388848"/>
                  <a:chOff x="2519544" y="2149772"/>
                  <a:chExt cx="1463100" cy="1601347"/>
                </a:xfrm>
              </p:grpSpPr>
              <p:sp>
                <p:nvSpPr>
                  <p:cNvPr id="1153" name="Google Shape;1153;p95"/>
                  <p:cNvSpPr/>
                  <p:nvPr/>
                </p:nvSpPr>
                <p:spPr>
                  <a:xfrm>
                    <a:off x="2519544" y="2149772"/>
                    <a:ext cx="1463100" cy="996600"/>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54" name="Google Shape;1154;p95"/>
                  <p:cNvSpPr/>
                  <p:nvPr/>
                </p:nvSpPr>
                <p:spPr>
                  <a:xfrm>
                    <a:off x="2519544" y="3128619"/>
                    <a:ext cx="1463100" cy="622500"/>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dirty="0">
                        <a:solidFill>
                          <a:srgbClr val="FFFFFF"/>
                        </a:solidFill>
                      </a:rPr>
                      <a:t>Best FM company for PwC</a:t>
                    </a:r>
                    <a:endParaRPr sz="1100" b="1" dirty="0">
                      <a:solidFill>
                        <a:srgbClr val="FFFFFF"/>
                      </a:solidFill>
                      <a:sym typeface="Arial"/>
                    </a:endParaRPr>
                  </a:p>
                  <a:p>
                    <a:pPr marL="0" marR="0" lvl="0" indent="0" algn="l" rtl="0">
                      <a:spcBef>
                        <a:spcPts val="585"/>
                      </a:spcBef>
                      <a:spcAft>
                        <a:spcPts val="0"/>
                      </a:spcAft>
                      <a:buNone/>
                    </a:pPr>
                    <a:endParaRPr sz="1100" b="1" dirty="0">
                      <a:solidFill>
                        <a:srgbClr val="FFFFFF"/>
                      </a:solidFill>
                      <a:sym typeface="Arial"/>
                    </a:endParaRPr>
                  </a:p>
                </p:txBody>
              </p:sp>
            </p:grpSp>
          </p:grpSp>
        </p:grpSp>
        <p:grpSp>
          <p:nvGrpSpPr>
            <p:cNvPr id="1155" name="Google Shape;1155;p95"/>
            <p:cNvGrpSpPr/>
            <p:nvPr/>
          </p:nvGrpSpPr>
          <p:grpSpPr>
            <a:xfrm>
              <a:off x="6639459" y="2007941"/>
              <a:ext cx="625030" cy="624936"/>
              <a:chOff x="986" y="0"/>
              <a:chExt cx="6673" cy="6672"/>
            </a:xfrm>
          </p:grpSpPr>
          <p:sp>
            <p:nvSpPr>
              <p:cNvPr id="1156" name="Google Shape;1156;p95"/>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57" name="Google Shape;1157;p95"/>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58" name="Google Shape;1158;p95"/>
            <p:cNvSpPr/>
            <p:nvPr/>
          </p:nvSpPr>
          <p:spPr>
            <a:xfrm>
              <a:off x="5523562" y="200794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59" name="Google Shape;1159;p95"/>
            <p:cNvGrpSpPr/>
            <p:nvPr/>
          </p:nvGrpSpPr>
          <p:grpSpPr>
            <a:xfrm>
              <a:off x="4300424" y="2007933"/>
              <a:ext cx="625051" cy="624957"/>
              <a:chOff x="4325112" y="2272755"/>
              <a:chExt cx="720105" cy="719997"/>
            </a:xfrm>
          </p:grpSpPr>
          <p:sp>
            <p:nvSpPr>
              <p:cNvPr id="1160" name="Google Shape;1160;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1" name="Google Shape;1161;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2" name="Google Shape;1162;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63" name="Google Shape;1163;p95"/>
            <p:cNvGrpSpPr/>
            <p:nvPr/>
          </p:nvGrpSpPr>
          <p:grpSpPr>
            <a:xfrm>
              <a:off x="3101198" y="2009440"/>
              <a:ext cx="619013" cy="621944"/>
              <a:chOff x="6863708" y="1891330"/>
              <a:chExt cx="211686" cy="212688"/>
            </a:xfrm>
          </p:grpSpPr>
          <p:sp>
            <p:nvSpPr>
              <p:cNvPr id="1164" name="Google Shape;1164;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65" name="Google Shape;1165;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66" name="Google Shape;1166;p95"/>
            <p:cNvGrpSpPr/>
            <p:nvPr/>
          </p:nvGrpSpPr>
          <p:grpSpPr>
            <a:xfrm>
              <a:off x="1932173" y="2007941"/>
              <a:ext cx="624564" cy="624936"/>
              <a:chOff x="988" y="0"/>
              <a:chExt cx="6700" cy="6704"/>
            </a:xfrm>
          </p:grpSpPr>
          <p:sp>
            <p:nvSpPr>
              <p:cNvPr id="1167" name="Google Shape;1167;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8" name="Google Shape;1168;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sp>
        <p:nvSpPr>
          <p:cNvPr id="1169" name="Google Shape;1169;p95"/>
          <p:cNvSpPr/>
          <p:nvPr/>
        </p:nvSpPr>
        <p:spPr>
          <a:xfrm>
            <a:off x="715463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15 Social Enterprises as subcontractors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0" name="Google Shape;1170;p95"/>
          <p:cNvSpPr/>
          <p:nvPr/>
        </p:nvSpPr>
        <p:spPr>
          <a:xfrm>
            <a:off x="8786364"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Several realized savings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1" name="Google Shape;1171;p95"/>
          <p:cNvSpPr/>
          <p:nvPr/>
        </p:nvSpPr>
        <p:spPr>
          <a:xfrm>
            <a:off x="2295371"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All technical audits passed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2" name="Google Shape;1172;p95"/>
          <p:cNvSpPr/>
          <p:nvPr/>
        </p:nvSpPr>
        <p:spPr>
          <a:xfrm>
            <a:off x="389428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One team!</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3" name="Google Shape;1173;p95"/>
          <p:cNvSpPr/>
          <p:nvPr/>
        </p:nvSpPr>
        <p:spPr>
          <a:xfrm>
            <a:off x="5532740"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Activity Based Working</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4" name="Google Shape;1174;p95"/>
          <p:cNvSpPr/>
          <p:nvPr/>
        </p:nvSpPr>
        <p:spPr>
          <a:xfrm>
            <a:off x="5532740" y="5687601"/>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Plaza Area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5" name="Google Shape;1175;p95"/>
          <p:cNvSpPr/>
          <p:nvPr/>
        </p:nvSpPr>
        <p:spPr>
          <a:xfrm>
            <a:off x="7154635"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Waste reduction with 35%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Tree>
    <p:extLst>
      <p:ext uri="{BB962C8B-B14F-4D97-AF65-F5344CB8AC3E}">
        <p14:creationId xmlns:p14="http://schemas.microsoft.com/office/powerpoint/2010/main" val="2647236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5"/>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Evidence</a:t>
            </a:r>
            <a:endParaRPr sz="3200" b="0" i="0" u="none" strike="noStrike" cap="none" dirty="0">
              <a:solidFill>
                <a:schemeClr val="dk1"/>
              </a:solidFill>
              <a:latin typeface="Georgia"/>
              <a:ea typeface="Georgia"/>
              <a:cs typeface="Georgia"/>
              <a:sym typeface="Georgia"/>
            </a:endParaRPr>
          </a:p>
        </p:txBody>
      </p:sp>
      <p:sp>
        <p:nvSpPr>
          <p:cNvPr id="1107" name="Google Shape;1107;p95"/>
          <p:cNvSpPr txBox="1">
            <a:spLocks noGrp="1"/>
          </p:cNvSpPr>
          <p:nvPr>
            <p:ph type="sldNum" idx="12"/>
          </p:nvPr>
        </p:nvSpPr>
        <p:spPr>
          <a:xfrm>
            <a:off x="733456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41</a:t>
            </a:fld>
            <a:endParaRPr/>
          </a:p>
        </p:txBody>
      </p:sp>
      <p:grpSp>
        <p:nvGrpSpPr>
          <p:cNvPr id="1108" name="Google Shape;1108;p95"/>
          <p:cNvGrpSpPr/>
          <p:nvPr/>
        </p:nvGrpSpPr>
        <p:grpSpPr>
          <a:xfrm>
            <a:off x="1021739" y="1202246"/>
            <a:ext cx="845505" cy="812776"/>
            <a:chOff x="6863708" y="1891330"/>
            <a:chExt cx="211686" cy="212688"/>
          </a:xfrm>
        </p:grpSpPr>
        <p:sp>
          <p:nvSpPr>
            <p:cNvPr id="1109" name="Google Shape;1109;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10" name="Google Shape;1110;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11" name="Google Shape;1111;p95"/>
          <p:cNvGrpSpPr/>
          <p:nvPr/>
        </p:nvGrpSpPr>
        <p:grpSpPr>
          <a:xfrm>
            <a:off x="2635353" y="1200276"/>
            <a:ext cx="853752" cy="816713"/>
            <a:chOff x="4325112" y="2272755"/>
            <a:chExt cx="720105" cy="719997"/>
          </a:xfrm>
        </p:grpSpPr>
        <p:sp>
          <p:nvSpPr>
            <p:cNvPr id="1112" name="Google Shape;1112;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3" name="Google Shape;1113;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4" name="Google Shape;1114;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15" name="Google Shape;1115;p95"/>
          <p:cNvGrpSpPr/>
          <p:nvPr/>
        </p:nvGrpSpPr>
        <p:grpSpPr>
          <a:xfrm>
            <a:off x="284480" y="1200287"/>
            <a:ext cx="853087" cy="816686"/>
            <a:chOff x="988" y="0"/>
            <a:chExt cx="6700" cy="6704"/>
          </a:xfrm>
        </p:grpSpPr>
        <p:sp>
          <p:nvSpPr>
            <p:cNvPr id="1116" name="Google Shape;1116;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7" name="Google Shape;1117;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18" name="Google Shape;1118;p95"/>
          <p:cNvSpPr/>
          <p:nvPr/>
        </p:nvSpPr>
        <p:spPr>
          <a:xfrm>
            <a:off x="4257213" y="1200287"/>
            <a:ext cx="853729" cy="816691"/>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19" name="Google Shape;1119;p95"/>
          <p:cNvGrpSpPr/>
          <p:nvPr/>
        </p:nvGrpSpPr>
        <p:grpSpPr>
          <a:xfrm>
            <a:off x="536589" y="1056640"/>
            <a:ext cx="9684368" cy="5344160"/>
            <a:chOff x="424634" y="1898008"/>
            <a:chExt cx="7090142" cy="4089404"/>
          </a:xfrm>
        </p:grpSpPr>
        <p:grpSp>
          <p:nvGrpSpPr>
            <p:cNvPr id="1120" name="Google Shape;1120;p95"/>
            <p:cNvGrpSpPr/>
            <p:nvPr/>
          </p:nvGrpSpPr>
          <p:grpSpPr>
            <a:xfrm>
              <a:off x="424634" y="1898008"/>
              <a:ext cx="7090142" cy="4089404"/>
              <a:chOff x="571906" y="2136338"/>
              <a:chExt cx="8182507" cy="4719450"/>
            </a:xfrm>
          </p:grpSpPr>
          <p:cxnSp>
            <p:nvCxnSpPr>
              <p:cNvPr id="1121" name="Google Shape;1121;p95"/>
              <p:cNvCxnSpPr/>
              <p:nvPr/>
            </p:nvCxnSpPr>
            <p:spPr>
              <a:xfrm>
                <a:off x="577013" y="2136338"/>
                <a:ext cx="8177400" cy="10500"/>
              </a:xfrm>
              <a:prstGeom prst="straightConnector1">
                <a:avLst/>
              </a:prstGeom>
              <a:noFill/>
              <a:ln w="12700" cap="rnd" cmpd="sng">
                <a:solidFill>
                  <a:srgbClr val="000000"/>
                </a:solidFill>
                <a:prstDash val="dot"/>
                <a:round/>
                <a:headEnd type="none" w="sm" len="sm"/>
                <a:tailEnd type="none" w="sm" len="sm"/>
              </a:ln>
            </p:spPr>
          </p:cxnSp>
          <p:cxnSp>
            <p:nvCxnSpPr>
              <p:cNvPr id="1122" name="Google Shape;1122;p95"/>
              <p:cNvCxnSpPr/>
              <p:nvPr/>
            </p:nvCxnSpPr>
            <p:spPr>
              <a:xfrm>
                <a:off x="577013" y="3698684"/>
                <a:ext cx="8156700" cy="8400"/>
              </a:xfrm>
              <a:prstGeom prst="straightConnector1">
                <a:avLst/>
              </a:prstGeom>
              <a:noFill/>
              <a:ln w="12700" cap="rnd" cmpd="sng">
                <a:solidFill>
                  <a:srgbClr val="000000"/>
                </a:solidFill>
                <a:prstDash val="dot"/>
                <a:round/>
                <a:headEnd type="none" w="sm" len="sm"/>
                <a:tailEnd type="none" w="sm" len="sm"/>
              </a:ln>
            </p:spPr>
          </p:cxnSp>
          <p:sp>
            <p:nvSpPr>
              <p:cNvPr id="1123" name="Google Shape;1123;p95"/>
              <p:cNvSpPr/>
              <p:nvPr/>
            </p:nvSpPr>
            <p:spPr>
              <a:xfrm>
                <a:off x="6164114"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ResQ-zone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4" name="Google Shape;1124;p95"/>
              <p:cNvSpPr/>
              <p:nvPr/>
            </p:nvSpPr>
            <p:spPr>
              <a:xfrm>
                <a:off x="7536045"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Real time dashboard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5" name="Google Shape;1125;p95"/>
              <p:cNvSpPr/>
              <p:nvPr/>
            </p:nvSpPr>
            <p:spPr>
              <a:xfrm>
                <a:off x="2048319"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No incidents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6" name="Google Shape;1126;p95"/>
              <p:cNvSpPr/>
              <p:nvPr/>
            </p:nvSpPr>
            <p:spPr>
              <a:xfrm>
                <a:off x="3420251"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err="1">
                    <a:solidFill>
                      <a:srgbClr val="464646"/>
                    </a:solidFill>
                  </a:rPr>
                  <a:t>Releezme</a:t>
                </a:r>
                <a:r>
                  <a:rPr lang="en-GB" sz="1200" dirty="0">
                    <a:solidFill>
                      <a:srgbClr val="464646"/>
                    </a:solidFill>
                  </a:rPr>
                  <a:t> &amp; </a:t>
                </a:r>
                <a:endParaRPr sz="1200" dirty="0">
                  <a:solidFill>
                    <a:srgbClr val="464646"/>
                  </a:solidFill>
                </a:endParaRPr>
              </a:p>
              <a:p>
                <a:pPr marL="0" marR="0" lvl="0" indent="0" algn="l" rtl="0">
                  <a:spcBef>
                    <a:spcPts val="0"/>
                  </a:spcBef>
                  <a:spcAft>
                    <a:spcPts val="0"/>
                  </a:spcAft>
                  <a:buNone/>
                </a:pPr>
                <a:r>
                  <a:rPr lang="en-GB" sz="1200" dirty="0" err="1">
                    <a:solidFill>
                      <a:srgbClr val="464646"/>
                    </a:solidFill>
                  </a:rPr>
                  <a:t>Mapiq</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27" name="Google Shape;1127;p95"/>
              <p:cNvSpPr/>
              <p:nvPr/>
            </p:nvSpPr>
            <p:spPr>
              <a:xfrm>
                <a:off x="4792182"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Multiple catering outlets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8" name="Google Shape;1128;p95"/>
              <p:cNvSpPr/>
              <p:nvPr/>
            </p:nvSpPr>
            <p:spPr>
              <a:xfrm>
                <a:off x="6164114"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27 staff members with a distance to labor market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9" name="Google Shape;1129;p95"/>
              <p:cNvSpPr/>
              <p:nvPr/>
            </p:nvSpPr>
            <p:spPr>
              <a:xfrm>
                <a:off x="7536045"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rgbClr val="464646"/>
                    </a:solidFill>
                  </a:rPr>
                  <a:t>Mobile phone dashboard app </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30" name="Google Shape;1130;p95"/>
              <p:cNvSpPr/>
              <p:nvPr/>
            </p:nvSpPr>
            <p:spPr>
              <a:xfrm>
                <a:off x="2048319" y="4407009"/>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Customer satisfaction </a:t>
                </a:r>
                <a:r>
                  <a:rPr lang="en-GB" sz="1200" b="1" dirty="0">
                    <a:solidFill>
                      <a:schemeClr val="bg1"/>
                    </a:solidFill>
                  </a:rPr>
                  <a:t>above</a:t>
                </a:r>
                <a:r>
                  <a:rPr lang="en-GB" sz="1200" dirty="0">
                    <a:solidFill>
                      <a:schemeClr val="bg1"/>
                    </a:solidFill>
                  </a:rPr>
                  <a:t> target</a:t>
                </a:r>
                <a:endParaRPr sz="1200" dirty="0">
                  <a:solidFill>
                    <a:schemeClr val="bg1"/>
                  </a:solidFill>
                </a:endParaRPr>
              </a:p>
              <a:p>
                <a:pPr marL="0" marR="0" lvl="0" indent="0" algn="l" rtl="0">
                  <a:spcBef>
                    <a:spcPts val="585"/>
                  </a:spcBef>
                  <a:spcAft>
                    <a:spcPts val="0"/>
                  </a:spcAft>
                  <a:buNone/>
                </a:pPr>
                <a:endParaRPr sz="1200" dirty="0">
                  <a:solidFill>
                    <a:schemeClr val="bg1"/>
                  </a:solidFill>
                  <a:sym typeface="Arial"/>
                </a:endParaRPr>
              </a:p>
            </p:txBody>
          </p:sp>
          <p:sp>
            <p:nvSpPr>
              <p:cNvPr id="1131" name="Google Shape;1131;p95"/>
              <p:cNvSpPr/>
              <p:nvPr/>
            </p:nvSpPr>
            <p:spPr>
              <a:xfrm>
                <a:off x="3420251"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Integrated operational services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2" name="Google Shape;1132;p95"/>
              <p:cNvSpPr/>
              <p:nvPr/>
            </p:nvSpPr>
            <p:spPr>
              <a:xfrm>
                <a:off x="4792182"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30% healthy products in restaurants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3" name="Google Shape;1133;p95"/>
              <p:cNvSpPr/>
              <p:nvPr/>
            </p:nvSpPr>
            <p:spPr>
              <a:xfrm>
                <a:off x="4792182" y="5019641"/>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Apps to order and pay coffee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4" name="Google Shape;1134;p95"/>
              <p:cNvSpPr/>
              <p:nvPr/>
            </p:nvSpPr>
            <p:spPr>
              <a:xfrm>
                <a:off x="597353" y="2224017"/>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1</a:t>
                </a:r>
                <a:endParaRPr sz="2800"/>
              </a:p>
            </p:txBody>
          </p:sp>
          <p:sp>
            <p:nvSpPr>
              <p:cNvPr id="1135" name="Google Shape;1135;p95"/>
              <p:cNvSpPr/>
              <p:nvPr/>
            </p:nvSpPr>
            <p:spPr>
              <a:xfrm>
                <a:off x="597353" y="3760753"/>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2</a:t>
                </a:r>
                <a:endParaRPr sz="2800"/>
              </a:p>
            </p:txBody>
          </p:sp>
          <p:sp>
            <p:nvSpPr>
              <p:cNvPr id="1136" name="Google Shape;1136;p95"/>
              <p:cNvSpPr txBox="1"/>
              <p:nvPr/>
            </p:nvSpPr>
            <p:spPr>
              <a:xfrm>
                <a:off x="955022" y="2266181"/>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Desired Outcome</a:t>
                </a:r>
                <a:endParaRPr sz="2800"/>
              </a:p>
            </p:txBody>
          </p:sp>
          <p:sp>
            <p:nvSpPr>
              <p:cNvPr id="1137" name="Google Shape;1137;p95"/>
              <p:cNvSpPr txBox="1"/>
              <p:nvPr/>
            </p:nvSpPr>
            <p:spPr>
              <a:xfrm>
                <a:off x="955022" y="3796807"/>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Evidence</a:t>
                </a:r>
                <a:endParaRPr sz="2800"/>
              </a:p>
            </p:txBody>
          </p:sp>
          <p:cxnSp>
            <p:nvCxnSpPr>
              <p:cNvPr id="1138" name="Google Shape;1138;p95"/>
              <p:cNvCxnSpPr/>
              <p:nvPr/>
            </p:nvCxnSpPr>
            <p:spPr>
              <a:xfrm>
                <a:off x="571906" y="6829088"/>
                <a:ext cx="8166900" cy="26700"/>
              </a:xfrm>
              <a:prstGeom prst="straightConnector1">
                <a:avLst/>
              </a:prstGeom>
              <a:noFill/>
              <a:ln w="12700" cap="rnd" cmpd="sng">
                <a:solidFill>
                  <a:srgbClr val="000000"/>
                </a:solidFill>
                <a:prstDash val="dot"/>
                <a:round/>
                <a:headEnd type="none" w="sm" len="sm"/>
                <a:tailEnd type="none" w="sm" len="sm"/>
              </a:ln>
            </p:spPr>
          </p:cxnSp>
          <p:grpSp>
            <p:nvGrpSpPr>
              <p:cNvPr id="1139" name="Google Shape;1139;p95"/>
              <p:cNvGrpSpPr/>
              <p:nvPr/>
            </p:nvGrpSpPr>
            <p:grpSpPr>
              <a:xfrm>
                <a:off x="2048280" y="2221770"/>
                <a:ext cx="6699363" cy="1388848"/>
                <a:chOff x="2048280" y="2221770"/>
                <a:chExt cx="6699363" cy="1388848"/>
              </a:xfrm>
            </p:grpSpPr>
            <p:grpSp>
              <p:nvGrpSpPr>
                <p:cNvPr id="1140" name="Google Shape;1140;p95"/>
                <p:cNvGrpSpPr/>
                <p:nvPr/>
              </p:nvGrpSpPr>
              <p:grpSpPr>
                <a:xfrm>
                  <a:off x="4792019" y="2221770"/>
                  <a:ext cx="1211886" cy="1388848"/>
                  <a:chOff x="4054810" y="2149772"/>
                  <a:chExt cx="1463100" cy="1601347"/>
                </a:xfrm>
              </p:grpSpPr>
              <p:sp>
                <p:nvSpPr>
                  <p:cNvPr id="1141" name="Google Shape;1141;p95"/>
                  <p:cNvSpPr/>
                  <p:nvPr/>
                </p:nvSpPr>
                <p:spPr>
                  <a:xfrm>
                    <a:off x="4054810" y="2149772"/>
                    <a:ext cx="1463100" cy="996600"/>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2" name="Google Shape;1142;p95"/>
                  <p:cNvSpPr/>
                  <p:nvPr/>
                </p:nvSpPr>
                <p:spPr>
                  <a:xfrm>
                    <a:off x="4054810" y="3128619"/>
                    <a:ext cx="1463100" cy="622500"/>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Attract, satisfy and retain business and FM talent</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3" name="Google Shape;1143;p95"/>
                <p:cNvGrpSpPr/>
                <p:nvPr/>
              </p:nvGrpSpPr>
              <p:grpSpPr>
                <a:xfrm>
                  <a:off x="7535757" y="2221770"/>
                  <a:ext cx="1211886" cy="1388848"/>
                  <a:chOff x="7128055" y="2149772"/>
                  <a:chExt cx="1463100" cy="1601347"/>
                </a:xfrm>
              </p:grpSpPr>
              <p:sp>
                <p:nvSpPr>
                  <p:cNvPr id="1144" name="Google Shape;1144;p95"/>
                  <p:cNvSpPr/>
                  <p:nvPr/>
                </p:nvSpPr>
                <p:spPr>
                  <a:xfrm>
                    <a:off x="7128055" y="2149772"/>
                    <a:ext cx="1463100" cy="996600"/>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5" name="Google Shape;1145;p95"/>
                  <p:cNvSpPr/>
                  <p:nvPr/>
                </p:nvSpPr>
                <p:spPr>
                  <a:xfrm>
                    <a:off x="7128055" y="3128619"/>
                    <a:ext cx="1463100" cy="622500"/>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Innovative and transparent financial reporting</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6" name="Google Shape;1146;p95"/>
                <p:cNvGrpSpPr/>
                <p:nvPr/>
              </p:nvGrpSpPr>
              <p:grpSpPr>
                <a:xfrm>
                  <a:off x="6163889" y="2221770"/>
                  <a:ext cx="1211886" cy="1388848"/>
                  <a:chOff x="5577756" y="2149772"/>
                  <a:chExt cx="1463100" cy="1601347"/>
                </a:xfrm>
              </p:grpSpPr>
              <p:sp>
                <p:nvSpPr>
                  <p:cNvPr id="1147" name="Google Shape;1147;p95"/>
                  <p:cNvSpPr/>
                  <p:nvPr/>
                </p:nvSpPr>
                <p:spPr>
                  <a:xfrm>
                    <a:off x="5577756" y="3128619"/>
                    <a:ext cx="1463100" cy="622500"/>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Industry leader in Corporate Responsibility</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48" name="Google Shape;1148;p95"/>
                  <p:cNvSpPr/>
                  <p:nvPr/>
                </p:nvSpPr>
                <p:spPr>
                  <a:xfrm>
                    <a:off x="5577756" y="2149772"/>
                    <a:ext cx="1463100" cy="996600"/>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49" name="Google Shape;1149;p95"/>
                <p:cNvGrpSpPr/>
                <p:nvPr/>
              </p:nvGrpSpPr>
              <p:grpSpPr>
                <a:xfrm>
                  <a:off x="2048280" y="2221770"/>
                  <a:ext cx="1211886" cy="1388848"/>
                  <a:chOff x="969245" y="2149772"/>
                  <a:chExt cx="1463100" cy="1601347"/>
                </a:xfrm>
              </p:grpSpPr>
              <p:sp>
                <p:nvSpPr>
                  <p:cNvPr id="1150" name="Google Shape;1150;p95"/>
                  <p:cNvSpPr/>
                  <p:nvPr/>
                </p:nvSpPr>
                <p:spPr>
                  <a:xfrm>
                    <a:off x="969245" y="3128619"/>
                    <a:ext cx="1463100" cy="622500"/>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First-class integrated facility services</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51" name="Google Shape;1151;p95"/>
                  <p:cNvSpPr/>
                  <p:nvPr/>
                </p:nvSpPr>
                <p:spPr>
                  <a:xfrm>
                    <a:off x="969245" y="2149772"/>
                    <a:ext cx="1463100" cy="996600"/>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52" name="Google Shape;1152;p95"/>
                <p:cNvGrpSpPr/>
                <p:nvPr/>
              </p:nvGrpSpPr>
              <p:grpSpPr>
                <a:xfrm>
                  <a:off x="3420149" y="2221770"/>
                  <a:ext cx="1211886" cy="1388848"/>
                  <a:chOff x="2519544" y="2149772"/>
                  <a:chExt cx="1463100" cy="1601347"/>
                </a:xfrm>
              </p:grpSpPr>
              <p:sp>
                <p:nvSpPr>
                  <p:cNvPr id="1153" name="Google Shape;1153;p95"/>
                  <p:cNvSpPr/>
                  <p:nvPr/>
                </p:nvSpPr>
                <p:spPr>
                  <a:xfrm>
                    <a:off x="2519544" y="2149772"/>
                    <a:ext cx="1463100" cy="996600"/>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54" name="Google Shape;1154;p95"/>
                  <p:cNvSpPr/>
                  <p:nvPr/>
                </p:nvSpPr>
                <p:spPr>
                  <a:xfrm>
                    <a:off x="2519544" y="3128619"/>
                    <a:ext cx="1463100" cy="622500"/>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dirty="0">
                        <a:solidFill>
                          <a:srgbClr val="FFFFFF"/>
                        </a:solidFill>
                      </a:rPr>
                      <a:t>Best FM company for PwC</a:t>
                    </a:r>
                    <a:endParaRPr sz="1100" b="1" dirty="0">
                      <a:solidFill>
                        <a:srgbClr val="FFFFFF"/>
                      </a:solidFill>
                      <a:sym typeface="Arial"/>
                    </a:endParaRPr>
                  </a:p>
                  <a:p>
                    <a:pPr marL="0" marR="0" lvl="0" indent="0" algn="l" rtl="0">
                      <a:spcBef>
                        <a:spcPts val="585"/>
                      </a:spcBef>
                      <a:spcAft>
                        <a:spcPts val="0"/>
                      </a:spcAft>
                      <a:buNone/>
                    </a:pPr>
                    <a:endParaRPr sz="1100" b="1" dirty="0">
                      <a:solidFill>
                        <a:srgbClr val="FFFFFF"/>
                      </a:solidFill>
                      <a:sym typeface="Arial"/>
                    </a:endParaRPr>
                  </a:p>
                </p:txBody>
              </p:sp>
            </p:grpSp>
          </p:grpSp>
        </p:grpSp>
        <p:grpSp>
          <p:nvGrpSpPr>
            <p:cNvPr id="1155" name="Google Shape;1155;p95"/>
            <p:cNvGrpSpPr/>
            <p:nvPr/>
          </p:nvGrpSpPr>
          <p:grpSpPr>
            <a:xfrm>
              <a:off x="6639459" y="2007941"/>
              <a:ext cx="625030" cy="624936"/>
              <a:chOff x="986" y="0"/>
              <a:chExt cx="6673" cy="6672"/>
            </a:xfrm>
          </p:grpSpPr>
          <p:sp>
            <p:nvSpPr>
              <p:cNvPr id="1156" name="Google Shape;1156;p95"/>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57" name="Google Shape;1157;p95"/>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58" name="Google Shape;1158;p95"/>
            <p:cNvSpPr/>
            <p:nvPr/>
          </p:nvSpPr>
          <p:spPr>
            <a:xfrm>
              <a:off x="5523562" y="200794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59" name="Google Shape;1159;p95"/>
            <p:cNvGrpSpPr/>
            <p:nvPr/>
          </p:nvGrpSpPr>
          <p:grpSpPr>
            <a:xfrm>
              <a:off x="4300424" y="2007933"/>
              <a:ext cx="625051" cy="624957"/>
              <a:chOff x="4325112" y="2272755"/>
              <a:chExt cx="720105" cy="719997"/>
            </a:xfrm>
          </p:grpSpPr>
          <p:sp>
            <p:nvSpPr>
              <p:cNvPr id="1160" name="Google Shape;1160;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1" name="Google Shape;1161;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2" name="Google Shape;1162;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63" name="Google Shape;1163;p95"/>
            <p:cNvGrpSpPr/>
            <p:nvPr/>
          </p:nvGrpSpPr>
          <p:grpSpPr>
            <a:xfrm>
              <a:off x="3101198" y="2009440"/>
              <a:ext cx="619013" cy="621944"/>
              <a:chOff x="6863708" y="1891330"/>
              <a:chExt cx="211686" cy="212688"/>
            </a:xfrm>
          </p:grpSpPr>
          <p:sp>
            <p:nvSpPr>
              <p:cNvPr id="1164" name="Google Shape;1164;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65" name="Google Shape;1165;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66" name="Google Shape;1166;p95"/>
            <p:cNvGrpSpPr/>
            <p:nvPr/>
          </p:nvGrpSpPr>
          <p:grpSpPr>
            <a:xfrm>
              <a:off x="1932173" y="2007941"/>
              <a:ext cx="624564" cy="624936"/>
              <a:chOff x="988" y="0"/>
              <a:chExt cx="6700" cy="6704"/>
            </a:xfrm>
          </p:grpSpPr>
          <p:sp>
            <p:nvSpPr>
              <p:cNvPr id="1167" name="Google Shape;1167;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8" name="Google Shape;1168;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sp>
        <p:nvSpPr>
          <p:cNvPr id="1169" name="Google Shape;1169;p95"/>
          <p:cNvSpPr/>
          <p:nvPr/>
        </p:nvSpPr>
        <p:spPr>
          <a:xfrm>
            <a:off x="715463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15 Social Enterprises as subcontractors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0" name="Google Shape;1170;p95"/>
          <p:cNvSpPr/>
          <p:nvPr/>
        </p:nvSpPr>
        <p:spPr>
          <a:xfrm>
            <a:off x="8786364"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Several realized savings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1" name="Google Shape;1171;p95"/>
          <p:cNvSpPr/>
          <p:nvPr/>
        </p:nvSpPr>
        <p:spPr>
          <a:xfrm>
            <a:off x="2295371"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All technical audits passed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2" name="Google Shape;1172;p95"/>
          <p:cNvSpPr/>
          <p:nvPr/>
        </p:nvSpPr>
        <p:spPr>
          <a:xfrm>
            <a:off x="389428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One team!</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3" name="Google Shape;1173;p95"/>
          <p:cNvSpPr/>
          <p:nvPr/>
        </p:nvSpPr>
        <p:spPr>
          <a:xfrm>
            <a:off x="5532740" y="5004618"/>
            <a:ext cx="1434596" cy="611597"/>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chemeClr val="bg1"/>
                </a:solidFill>
              </a:rPr>
              <a:t>Activity Based Working</a:t>
            </a:r>
            <a:endParaRPr sz="1200">
              <a:solidFill>
                <a:schemeClr val="bg1"/>
              </a:solidFill>
              <a:sym typeface="Arial"/>
            </a:endParaRPr>
          </a:p>
          <a:p>
            <a:pPr marL="0" marR="0" lvl="0" indent="0" algn="l" rtl="0">
              <a:spcBef>
                <a:spcPts val="585"/>
              </a:spcBef>
              <a:spcAft>
                <a:spcPts val="0"/>
              </a:spcAft>
              <a:buNone/>
            </a:pPr>
            <a:endParaRPr sz="1200">
              <a:solidFill>
                <a:schemeClr val="bg1"/>
              </a:solidFill>
              <a:sym typeface="Arial"/>
            </a:endParaRPr>
          </a:p>
        </p:txBody>
      </p:sp>
      <p:sp>
        <p:nvSpPr>
          <p:cNvPr id="1174" name="Google Shape;1174;p95"/>
          <p:cNvSpPr/>
          <p:nvPr/>
        </p:nvSpPr>
        <p:spPr>
          <a:xfrm>
            <a:off x="5532740" y="5687601"/>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Plaza Area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5" name="Google Shape;1175;p95"/>
          <p:cNvSpPr/>
          <p:nvPr/>
        </p:nvSpPr>
        <p:spPr>
          <a:xfrm>
            <a:off x="7154635"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Waste reduction with 35%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Tree>
    <p:extLst>
      <p:ext uri="{BB962C8B-B14F-4D97-AF65-F5344CB8AC3E}">
        <p14:creationId xmlns:p14="http://schemas.microsoft.com/office/powerpoint/2010/main" val="2370092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5"/>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Evidence</a:t>
            </a:r>
            <a:endParaRPr sz="3200" b="0" i="0" u="none" strike="noStrike" cap="none" dirty="0">
              <a:solidFill>
                <a:schemeClr val="dk1"/>
              </a:solidFill>
              <a:latin typeface="Georgia"/>
              <a:ea typeface="Georgia"/>
              <a:cs typeface="Georgia"/>
              <a:sym typeface="Georgia"/>
            </a:endParaRPr>
          </a:p>
        </p:txBody>
      </p:sp>
      <p:sp>
        <p:nvSpPr>
          <p:cNvPr id="1107" name="Google Shape;1107;p95"/>
          <p:cNvSpPr txBox="1">
            <a:spLocks noGrp="1"/>
          </p:cNvSpPr>
          <p:nvPr>
            <p:ph type="sldNum" idx="12"/>
          </p:nvPr>
        </p:nvSpPr>
        <p:spPr>
          <a:xfrm>
            <a:off x="733456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42</a:t>
            </a:fld>
            <a:endParaRPr/>
          </a:p>
        </p:txBody>
      </p:sp>
      <p:grpSp>
        <p:nvGrpSpPr>
          <p:cNvPr id="1108" name="Google Shape;1108;p95"/>
          <p:cNvGrpSpPr/>
          <p:nvPr/>
        </p:nvGrpSpPr>
        <p:grpSpPr>
          <a:xfrm>
            <a:off x="1021739" y="1202246"/>
            <a:ext cx="845505" cy="812776"/>
            <a:chOff x="6863708" y="1891330"/>
            <a:chExt cx="211686" cy="212688"/>
          </a:xfrm>
        </p:grpSpPr>
        <p:sp>
          <p:nvSpPr>
            <p:cNvPr id="1109" name="Google Shape;1109;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10" name="Google Shape;1110;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11" name="Google Shape;1111;p95"/>
          <p:cNvGrpSpPr/>
          <p:nvPr/>
        </p:nvGrpSpPr>
        <p:grpSpPr>
          <a:xfrm>
            <a:off x="2635353" y="1200276"/>
            <a:ext cx="853752" cy="816713"/>
            <a:chOff x="4325112" y="2272755"/>
            <a:chExt cx="720105" cy="719997"/>
          </a:xfrm>
        </p:grpSpPr>
        <p:sp>
          <p:nvSpPr>
            <p:cNvPr id="1112" name="Google Shape;1112;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3" name="Google Shape;1113;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4" name="Google Shape;1114;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15" name="Google Shape;1115;p95"/>
          <p:cNvGrpSpPr/>
          <p:nvPr/>
        </p:nvGrpSpPr>
        <p:grpSpPr>
          <a:xfrm>
            <a:off x="284480" y="1200287"/>
            <a:ext cx="853087" cy="816686"/>
            <a:chOff x="988" y="0"/>
            <a:chExt cx="6700" cy="6704"/>
          </a:xfrm>
        </p:grpSpPr>
        <p:sp>
          <p:nvSpPr>
            <p:cNvPr id="1116" name="Google Shape;1116;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7" name="Google Shape;1117;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18" name="Google Shape;1118;p95"/>
          <p:cNvSpPr/>
          <p:nvPr/>
        </p:nvSpPr>
        <p:spPr>
          <a:xfrm>
            <a:off x="4257213" y="1200287"/>
            <a:ext cx="853729" cy="816691"/>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19" name="Google Shape;1119;p95"/>
          <p:cNvGrpSpPr/>
          <p:nvPr/>
        </p:nvGrpSpPr>
        <p:grpSpPr>
          <a:xfrm>
            <a:off x="536589" y="1056640"/>
            <a:ext cx="9684368" cy="5344160"/>
            <a:chOff x="424634" y="1898008"/>
            <a:chExt cx="7090142" cy="4089404"/>
          </a:xfrm>
        </p:grpSpPr>
        <p:grpSp>
          <p:nvGrpSpPr>
            <p:cNvPr id="1120" name="Google Shape;1120;p95"/>
            <p:cNvGrpSpPr/>
            <p:nvPr/>
          </p:nvGrpSpPr>
          <p:grpSpPr>
            <a:xfrm>
              <a:off x="424634" y="1898008"/>
              <a:ext cx="7090142" cy="4089404"/>
              <a:chOff x="571906" y="2136338"/>
              <a:chExt cx="8182507" cy="4719450"/>
            </a:xfrm>
          </p:grpSpPr>
          <p:cxnSp>
            <p:nvCxnSpPr>
              <p:cNvPr id="1121" name="Google Shape;1121;p95"/>
              <p:cNvCxnSpPr/>
              <p:nvPr/>
            </p:nvCxnSpPr>
            <p:spPr>
              <a:xfrm>
                <a:off x="577013" y="2136338"/>
                <a:ext cx="8177400" cy="10500"/>
              </a:xfrm>
              <a:prstGeom prst="straightConnector1">
                <a:avLst/>
              </a:prstGeom>
              <a:noFill/>
              <a:ln w="12700" cap="rnd" cmpd="sng">
                <a:solidFill>
                  <a:srgbClr val="000000"/>
                </a:solidFill>
                <a:prstDash val="dot"/>
                <a:round/>
                <a:headEnd type="none" w="sm" len="sm"/>
                <a:tailEnd type="none" w="sm" len="sm"/>
              </a:ln>
            </p:spPr>
          </p:cxnSp>
          <p:cxnSp>
            <p:nvCxnSpPr>
              <p:cNvPr id="1122" name="Google Shape;1122;p95"/>
              <p:cNvCxnSpPr/>
              <p:nvPr/>
            </p:nvCxnSpPr>
            <p:spPr>
              <a:xfrm>
                <a:off x="577013" y="3698684"/>
                <a:ext cx="8156700" cy="8400"/>
              </a:xfrm>
              <a:prstGeom prst="straightConnector1">
                <a:avLst/>
              </a:prstGeom>
              <a:noFill/>
              <a:ln w="12700" cap="rnd" cmpd="sng">
                <a:solidFill>
                  <a:srgbClr val="000000"/>
                </a:solidFill>
                <a:prstDash val="dot"/>
                <a:round/>
                <a:headEnd type="none" w="sm" len="sm"/>
                <a:tailEnd type="none" w="sm" len="sm"/>
              </a:ln>
            </p:spPr>
          </p:cxnSp>
          <p:sp>
            <p:nvSpPr>
              <p:cNvPr id="1123" name="Google Shape;1123;p95"/>
              <p:cNvSpPr/>
              <p:nvPr/>
            </p:nvSpPr>
            <p:spPr>
              <a:xfrm>
                <a:off x="6164114"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ResQ-zone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4" name="Google Shape;1124;p95"/>
              <p:cNvSpPr/>
              <p:nvPr/>
            </p:nvSpPr>
            <p:spPr>
              <a:xfrm>
                <a:off x="7536045"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Real time dashboard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5" name="Google Shape;1125;p95"/>
              <p:cNvSpPr/>
              <p:nvPr/>
            </p:nvSpPr>
            <p:spPr>
              <a:xfrm>
                <a:off x="2048319"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No incidents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6" name="Google Shape;1126;p95"/>
              <p:cNvSpPr/>
              <p:nvPr/>
            </p:nvSpPr>
            <p:spPr>
              <a:xfrm>
                <a:off x="3420251"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err="1">
                    <a:solidFill>
                      <a:srgbClr val="464646"/>
                    </a:solidFill>
                  </a:rPr>
                  <a:t>Releezme</a:t>
                </a:r>
                <a:r>
                  <a:rPr lang="en-GB" sz="1200" dirty="0">
                    <a:solidFill>
                      <a:srgbClr val="464646"/>
                    </a:solidFill>
                  </a:rPr>
                  <a:t> &amp; </a:t>
                </a:r>
                <a:endParaRPr sz="1200" dirty="0">
                  <a:solidFill>
                    <a:srgbClr val="464646"/>
                  </a:solidFill>
                </a:endParaRPr>
              </a:p>
              <a:p>
                <a:pPr marL="0" marR="0" lvl="0" indent="0" algn="l" rtl="0">
                  <a:spcBef>
                    <a:spcPts val="0"/>
                  </a:spcBef>
                  <a:spcAft>
                    <a:spcPts val="0"/>
                  </a:spcAft>
                  <a:buNone/>
                </a:pPr>
                <a:r>
                  <a:rPr lang="en-GB" sz="1200" dirty="0" err="1">
                    <a:solidFill>
                      <a:srgbClr val="464646"/>
                    </a:solidFill>
                  </a:rPr>
                  <a:t>Mapiq</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27" name="Google Shape;1127;p95"/>
              <p:cNvSpPr/>
              <p:nvPr/>
            </p:nvSpPr>
            <p:spPr>
              <a:xfrm>
                <a:off x="4792182"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Multiple catering outlets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8" name="Google Shape;1128;p95"/>
              <p:cNvSpPr/>
              <p:nvPr/>
            </p:nvSpPr>
            <p:spPr>
              <a:xfrm>
                <a:off x="6164114" y="4407009"/>
                <a:ext cx="1212000" cy="540000"/>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chemeClr val="bg1"/>
                    </a:solidFill>
                  </a:rPr>
                  <a:t>27 staff members with a distance to labor market </a:t>
                </a:r>
                <a:endParaRPr sz="1200">
                  <a:solidFill>
                    <a:schemeClr val="bg1"/>
                  </a:solidFill>
                  <a:sym typeface="Arial"/>
                </a:endParaRPr>
              </a:p>
              <a:p>
                <a:pPr marL="0" marR="0" lvl="0" indent="0" algn="l" rtl="0">
                  <a:spcBef>
                    <a:spcPts val="585"/>
                  </a:spcBef>
                  <a:spcAft>
                    <a:spcPts val="0"/>
                  </a:spcAft>
                  <a:buNone/>
                </a:pPr>
                <a:endParaRPr sz="1200">
                  <a:solidFill>
                    <a:schemeClr val="bg1"/>
                  </a:solidFill>
                  <a:sym typeface="Arial"/>
                </a:endParaRPr>
              </a:p>
            </p:txBody>
          </p:sp>
          <p:sp>
            <p:nvSpPr>
              <p:cNvPr id="1129" name="Google Shape;1129;p95"/>
              <p:cNvSpPr/>
              <p:nvPr/>
            </p:nvSpPr>
            <p:spPr>
              <a:xfrm>
                <a:off x="7536045"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rgbClr val="464646"/>
                    </a:solidFill>
                  </a:rPr>
                  <a:t>Mobile phone dashboard app </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30" name="Google Shape;1130;p95"/>
              <p:cNvSpPr/>
              <p:nvPr/>
            </p:nvSpPr>
            <p:spPr>
              <a:xfrm>
                <a:off x="2048319" y="4407009"/>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Customer satisfaction </a:t>
                </a:r>
                <a:r>
                  <a:rPr lang="en-GB" sz="1200" b="1" dirty="0">
                    <a:solidFill>
                      <a:schemeClr val="bg1"/>
                    </a:solidFill>
                  </a:rPr>
                  <a:t>above</a:t>
                </a:r>
                <a:r>
                  <a:rPr lang="en-GB" sz="1200" dirty="0">
                    <a:solidFill>
                      <a:schemeClr val="bg1"/>
                    </a:solidFill>
                  </a:rPr>
                  <a:t> target</a:t>
                </a:r>
                <a:endParaRPr sz="1200" dirty="0">
                  <a:solidFill>
                    <a:schemeClr val="bg1"/>
                  </a:solidFill>
                </a:endParaRPr>
              </a:p>
              <a:p>
                <a:pPr marL="0" marR="0" lvl="0" indent="0" algn="l" rtl="0">
                  <a:spcBef>
                    <a:spcPts val="585"/>
                  </a:spcBef>
                  <a:spcAft>
                    <a:spcPts val="0"/>
                  </a:spcAft>
                  <a:buNone/>
                </a:pPr>
                <a:endParaRPr sz="1200" dirty="0">
                  <a:solidFill>
                    <a:schemeClr val="bg1"/>
                  </a:solidFill>
                  <a:sym typeface="Arial"/>
                </a:endParaRPr>
              </a:p>
            </p:txBody>
          </p:sp>
          <p:sp>
            <p:nvSpPr>
              <p:cNvPr id="1131" name="Google Shape;1131;p95"/>
              <p:cNvSpPr/>
              <p:nvPr/>
            </p:nvSpPr>
            <p:spPr>
              <a:xfrm>
                <a:off x="3420251"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Integrated operational services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2" name="Google Shape;1132;p95"/>
              <p:cNvSpPr/>
              <p:nvPr/>
            </p:nvSpPr>
            <p:spPr>
              <a:xfrm>
                <a:off x="4792182"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30% healthy products in restaurants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3" name="Google Shape;1133;p95"/>
              <p:cNvSpPr/>
              <p:nvPr/>
            </p:nvSpPr>
            <p:spPr>
              <a:xfrm>
                <a:off x="4792182" y="5019641"/>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Apps to order and pay coffee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4" name="Google Shape;1134;p95"/>
              <p:cNvSpPr/>
              <p:nvPr/>
            </p:nvSpPr>
            <p:spPr>
              <a:xfrm>
                <a:off x="597353" y="2224017"/>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1</a:t>
                </a:r>
                <a:endParaRPr sz="2800"/>
              </a:p>
            </p:txBody>
          </p:sp>
          <p:sp>
            <p:nvSpPr>
              <p:cNvPr id="1135" name="Google Shape;1135;p95"/>
              <p:cNvSpPr/>
              <p:nvPr/>
            </p:nvSpPr>
            <p:spPr>
              <a:xfrm>
                <a:off x="597353" y="3760753"/>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2</a:t>
                </a:r>
                <a:endParaRPr sz="2800"/>
              </a:p>
            </p:txBody>
          </p:sp>
          <p:sp>
            <p:nvSpPr>
              <p:cNvPr id="1136" name="Google Shape;1136;p95"/>
              <p:cNvSpPr txBox="1"/>
              <p:nvPr/>
            </p:nvSpPr>
            <p:spPr>
              <a:xfrm>
                <a:off x="955022" y="2266181"/>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Desired Outcome</a:t>
                </a:r>
                <a:endParaRPr sz="2800"/>
              </a:p>
            </p:txBody>
          </p:sp>
          <p:sp>
            <p:nvSpPr>
              <p:cNvPr id="1137" name="Google Shape;1137;p95"/>
              <p:cNvSpPr txBox="1"/>
              <p:nvPr/>
            </p:nvSpPr>
            <p:spPr>
              <a:xfrm>
                <a:off x="955022" y="3796807"/>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Evidence</a:t>
                </a:r>
                <a:endParaRPr sz="2800"/>
              </a:p>
            </p:txBody>
          </p:sp>
          <p:cxnSp>
            <p:nvCxnSpPr>
              <p:cNvPr id="1138" name="Google Shape;1138;p95"/>
              <p:cNvCxnSpPr/>
              <p:nvPr/>
            </p:nvCxnSpPr>
            <p:spPr>
              <a:xfrm>
                <a:off x="571906" y="6829088"/>
                <a:ext cx="8166900" cy="26700"/>
              </a:xfrm>
              <a:prstGeom prst="straightConnector1">
                <a:avLst/>
              </a:prstGeom>
              <a:noFill/>
              <a:ln w="12700" cap="rnd" cmpd="sng">
                <a:solidFill>
                  <a:srgbClr val="000000"/>
                </a:solidFill>
                <a:prstDash val="dot"/>
                <a:round/>
                <a:headEnd type="none" w="sm" len="sm"/>
                <a:tailEnd type="none" w="sm" len="sm"/>
              </a:ln>
            </p:spPr>
          </p:cxnSp>
          <p:grpSp>
            <p:nvGrpSpPr>
              <p:cNvPr id="1139" name="Google Shape;1139;p95"/>
              <p:cNvGrpSpPr/>
              <p:nvPr/>
            </p:nvGrpSpPr>
            <p:grpSpPr>
              <a:xfrm>
                <a:off x="2048280" y="2221770"/>
                <a:ext cx="6699363" cy="1388848"/>
                <a:chOff x="2048280" y="2221770"/>
                <a:chExt cx="6699363" cy="1388848"/>
              </a:xfrm>
            </p:grpSpPr>
            <p:grpSp>
              <p:nvGrpSpPr>
                <p:cNvPr id="1140" name="Google Shape;1140;p95"/>
                <p:cNvGrpSpPr/>
                <p:nvPr/>
              </p:nvGrpSpPr>
              <p:grpSpPr>
                <a:xfrm>
                  <a:off x="4792019" y="2221770"/>
                  <a:ext cx="1211886" cy="1388848"/>
                  <a:chOff x="4054810" y="2149772"/>
                  <a:chExt cx="1463100" cy="1601347"/>
                </a:xfrm>
              </p:grpSpPr>
              <p:sp>
                <p:nvSpPr>
                  <p:cNvPr id="1141" name="Google Shape;1141;p95"/>
                  <p:cNvSpPr/>
                  <p:nvPr/>
                </p:nvSpPr>
                <p:spPr>
                  <a:xfrm>
                    <a:off x="4054810" y="2149772"/>
                    <a:ext cx="1463100" cy="996600"/>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2" name="Google Shape;1142;p95"/>
                  <p:cNvSpPr/>
                  <p:nvPr/>
                </p:nvSpPr>
                <p:spPr>
                  <a:xfrm>
                    <a:off x="4054810" y="3128619"/>
                    <a:ext cx="1463100" cy="622500"/>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Attract, satisfy and retain business and FM talent</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3" name="Google Shape;1143;p95"/>
                <p:cNvGrpSpPr/>
                <p:nvPr/>
              </p:nvGrpSpPr>
              <p:grpSpPr>
                <a:xfrm>
                  <a:off x="7535757" y="2221770"/>
                  <a:ext cx="1211886" cy="1388848"/>
                  <a:chOff x="7128055" y="2149772"/>
                  <a:chExt cx="1463100" cy="1601347"/>
                </a:xfrm>
              </p:grpSpPr>
              <p:sp>
                <p:nvSpPr>
                  <p:cNvPr id="1144" name="Google Shape;1144;p95"/>
                  <p:cNvSpPr/>
                  <p:nvPr/>
                </p:nvSpPr>
                <p:spPr>
                  <a:xfrm>
                    <a:off x="7128055" y="2149772"/>
                    <a:ext cx="1463100" cy="996600"/>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5" name="Google Shape;1145;p95"/>
                  <p:cNvSpPr/>
                  <p:nvPr/>
                </p:nvSpPr>
                <p:spPr>
                  <a:xfrm>
                    <a:off x="7128055" y="3128619"/>
                    <a:ext cx="1463100" cy="622500"/>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Innovative and transparent financial reporting</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6" name="Google Shape;1146;p95"/>
                <p:cNvGrpSpPr/>
                <p:nvPr/>
              </p:nvGrpSpPr>
              <p:grpSpPr>
                <a:xfrm>
                  <a:off x="6163889" y="2221770"/>
                  <a:ext cx="1211886" cy="1388848"/>
                  <a:chOff x="5577756" y="2149772"/>
                  <a:chExt cx="1463100" cy="1601347"/>
                </a:xfrm>
              </p:grpSpPr>
              <p:sp>
                <p:nvSpPr>
                  <p:cNvPr id="1147" name="Google Shape;1147;p95"/>
                  <p:cNvSpPr/>
                  <p:nvPr/>
                </p:nvSpPr>
                <p:spPr>
                  <a:xfrm>
                    <a:off x="5577756" y="3128619"/>
                    <a:ext cx="1463100" cy="622500"/>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Industry leader in Corporate Responsibility</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48" name="Google Shape;1148;p95"/>
                  <p:cNvSpPr/>
                  <p:nvPr/>
                </p:nvSpPr>
                <p:spPr>
                  <a:xfrm>
                    <a:off x="5577756" y="2149772"/>
                    <a:ext cx="1463100" cy="996600"/>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49" name="Google Shape;1149;p95"/>
                <p:cNvGrpSpPr/>
                <p:nvPr/>
              </p:nvGrpSpPr>
              <p:grpSpPr>
                <a:xfrm>
                  <a:off x="2048280" y="2221770"/>
                  <a:ext cx="1211886" cy="1388848"/>
                  <a:chOff x="969245" y="2149772"/>
                  <a:chExt cx="1463100" cy="1601347"/>
                </a:xfrm>
              </p:grpSpPr>
              <p:sp>
                <p:nvSpPr>
                  <p:cNvPr id="1150" name="Google Shape;1150;p95"/>
                  <p:cNvSpPr/>
                  <p:nvPr/>
                </p:nvSpPr>
                <p:spPr>
                  <a:xfrm>
                    <a:off x="969245" y="3128619"/>
                    <a:ext cx="1463100" cy="622500"/>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First-class integrated facility services</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51" name="Google Shape;1151;p95"/>
                  <p:cNvSpPr/>
                  <p:nvPr/>
                </p:nvSpPr>
                <p:spPr>
                  <a:xfrm>
                    <a:off x="969245" y="2149772"/>
                    <a:ext cx="1463100" cy="996600"/>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52" name="Google Shape;1152;p95"/>
                <p:cNvGrpSpPr/>
                <p:nvPr/>
              </p:nvGrpSpPr>
              <p:grpSpPr>
                <a:xfrm>
                  <a:off x="3420149" y="2221770"/>
                  <a:ext cx="1211886" cy="1388848"/>
                  <a:chOff x="2519544" y="2149772"/>
                  <a:chExt cx="1463100" cy="1601347"/>
                </a:xfrm>
              </p:grpSpPr>
              <p:sp>
                <p:nvSpPr>
                  <p:cNvPr id="1153" name="Google Shape;1153;p95"/>
                  <p:cNvSpPr/>
                  <p:nvPr/>
                </p:nvSpPr>
                <p:spPr>
                  <a:xfrm>
                    <a:off x="2519544" y="2149772"/>
                    <a:ext cx="1463100" cy="996600"/>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54" name="Google Shape;1154;p95"/>
                  <p:cNvSpPr/>
                  <p:nvPr/>
                </p:nvSpPr>
                <p:spPr>
                  <a:xfrm>
                    <a:off x="2519544" y="3128619"/>
                    <a:ext cx="1463100" cy="622500"/>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dirty="0">
                        <a:solidFill>
                          <a:srgbClr val="FFFFFF"/>
                        </a:solidFill>
                      </a:rPr>
                      <a:t>Best FM company for PwC</a:t>
                    </a:r>
                    <a:endParaRPr sz="1100" b="1" dirty="0">
                      <a:solidFill>
                        <a:srgbClr val="FFFFFF"/>
                      </a:solidFill>
                      <a:sym typeface="Arial"/>
                    </a:endParaRPr>
                  </a:p>
                  <a:p>
                    <a:pPr marL="0" marR="0" lvl="0" indent="0" algn="l" rtl="0">
                      <a:spcBef>
                        <a:spcPts val="585"/>
                      </a:spcBef>
                      <a:spcAft>
                        <a:spcPts val="0"/>
                      </a:spcAft>
                      <a:buNone/>
                    </a:pPr>
                    <a:endParaRPr sz="1100" b="1" dirty="0">
                      <a:solidFill>
                        <a:srgbClr val="FFFFFF"/>
                      </a:solidFill>
                      <a:sym typeface="Arial"/>
                    </a:endParaRPr>
                  </a:p>
                </p:txBody>
              </p:sp>
            </p:grpSp>
          </p:grpSp>
        </p:grpSp>
        <p:grpSp>
          <p:nvGrpSpPr>
            <p:cNvPr id="1155" name="Google Shape;1155;p95"/>
            <p:cNvGrpSpPr/>
            <p:nvPr/>
          </p:nvGrpSpPr>
          <p:grpSpPr>
            <a:xfrm>
              <a:off x="6639459" y="2007941"/>
              <a:ext cx="625030" cy="624936"/>
              <a:chOff x="986" y="0"/>
              <a:chExt cx="6673" cy="6672"/>
            </a:xfrm>
          </p:grpSpPr>
          <p:sp>
            <p:nvSpPr>
              <p:cNvPr id="1156" name="Google Shape;1156;p95"/>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57" name="Google Shape;1157;p95"/>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58" name="Google Shape;1158;p95"/>
            <p:cNvSpPr/>
            <p:nvPr/>
          </p:nvSpPr>
          <p:spPr>
            <a:xfrm>
              <a:off x="5523562" y="200794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59" name="Google Shape;1159;p95"/>
            <p:cNvGrpSpPr/>
            <p:nvPr/>
          </p:nvGrpSpPr>
          <p:grpSpPr>
            <a:xfrm>
              <a:off x="4300424" y="2007933"/>
              <a:ext cx="625051" cy="624957"/>
              <a:chOff x="4325112" y="2272755"/>
              <a:chExt cx="720105" cy="719997"/>
            </a:xfrm>
          </p:grpSpPr>
          <p:sp>
            <p:nvSpPr>
              <p:cNvPr id="1160" name="Google Shape;1160;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1" name="Google Shape;1161;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2" name="Google Shape;1162;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63" name="Google Shape;1163;p95"/>
            <p:cNvGrpSpPr/>
            <p:nvPr/>
          </p:nvGrpSpPr>
          <p:grpSpPr>
            <a:xfrm>
              <a:off x="3101198" y="2009440"/>
              <a:ext cx="619013" cy="621944"/>
              <a:chOff x="6863708" y="1891330"/>
              <a:chExt cx="211686" cy="212688"/>
            </a:xfrm>
          </p:grpSpPr>
          <p:sp>
            <p:nvSpPr>
              <p:cNvPr id="1164" name="Google Shape;1164;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65" name="Google Shape;1165;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66" name="Google Shape;1166;p95"/>
            <p:cNvGrpSpPr/>
            <p:nvPr/>
          </p:nvGrpSpPr>
          <p:grpSpPr>
            <a:xfrm>
              <a:off x="1932173" y="2007941"/>
              <a:ext cx="624564" cy="624936"/>
              <a:chOff x="988" y="0"/>
              <a:chExt cx="6700" cy="6704"/>
            </a:xfrm>
          </p:grpSpPr>
          <p:sp>
            <p:nvSpPr>
              <p:cNvPr id="1167" name="Google Shape;1167;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8" name="Google Shape;1168;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sp>
        <p:nvSpPr>
          <p:cNvPr id="1169" name="Google Shape;1169;p95"/>
          <p:cNvSpPr/>
          <p:nvPr/>
        </p:nvSpPr>
        <p:spPr>
          <a:xfrm>
            <a:off x="715463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15 Social Enterprises as subcontractors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0" name="Google Shape;1170;p95"/>
          <p:cNvSpPr/>
          <p:nvPr/>
        </p:nvSpPr>
        <p:spPr>
          <a:xfrm>
            <a:off x="8786364"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Several realized savings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1" name="Google Shape;1171;p95"/>
          <p:cNvSpPr/>
          <p:nvPr/>
        </p:nvSpPr>
        <p:spPr>
          <a:xfrm>
            <a:off x="2295371"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All technical audits passed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2" name="Google Shape;1172;p95"/>
          <p:cNvSpPr/>
          <p:nvPr/>
        </p:nvSpPr>
        <p:spPr>
          <a:xfrm>
            <a:off x="389428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One team!</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3" name="Google Shape;1173;p95"/>
          <p:cNvSpPr/>
          <p:nvPr/>
        </p:nvSpPr>
        <p:spPr>
          <a:xfrm>
            <a:off x="5532740" y="5004618"/>
            <a:ext cx="1434596" cy="611597"/>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Activity Based Working</a:t>
            </a:r>
            <a:endParaRPr sz="1200" dirty="0">
              <a:solidFill>
                <a:schemeClr val="bg1"/>
              </a:solidFill>
              <a:sym typeface="Arial"/>
            </a:endParaRPr>
          </a:p>
          <a:p>
            <a:pPr marL="0" marR="0" lvl="0" indent="0" algn="l" rtl="0">
              <a:spcBef>
                <a:spcPts val="585"/>
              </a:spcBef>
              <a:spcAft>
                <a:spcPts val="0"/>
              </a:spcAft>
              <a:buNone/>
            </a:pPr>
            <a:endParaRPr sz="1200" dirty="0">
              <a:solidFill>
                <a:schemeClr val="bg1"/>
              </a:solidFill>
              <a:sym typeface="Arial"/>
            </a:endParaRPr>
          </a:p>
        </p:txBody>
      </p:sp>
      <p:sp>
        <p:nvSpPr>
          <p:cNvPr id="1174" name="Google Shape;1174;p95"/>
          <p:cNvSpPr/>
          <p:nvPr/>
        </p:nvSpPr>
        <p:spPr>
          <a:xfrm>
            <a:off x="5532740" y="5687601"/>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Plaza Area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5" name="Google Shape;1175;p95"/>
          <p:cNvSpPr/>
          <p:nvPr/>
        </p:nvSpPr>
        <p:spPr>
          <a:xfrm>
            <a:off x="7154635"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Waste reduction with 35%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Tree>
    <p:extLst>
      <p:ext uri="{BB962C8B-B14F-4D97-AF65-F5344CB8AC3E}">
        <p14:creationId xmlns:p14="http://schemas.microsoft.com/office/powerpoint/2010/main" val="3141142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5"/>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Evidence</a:t>
            </a:r>
            <a:endParaRPr sz="3200" b="0" i="0" u="none" strike="noStrike" cap="none" dirty="0">
              <a:solidFill>
                <a:schemeClr val="dk1"/>
              </a:solidFill>
              <a:latin typeface="Georgia"/>
              <a:ea typeface="Georgia"/>
              <a:cs typeface="Georgia"/>
              <a:sym typeface="Georgia"/>
            </a:endParaRPr>
          </a:p>
        </p:txBody>
      </p:sp>
      <p:sp>
        <p:nvSpPr>
          <p:cNvPr id="1107" name="Google Shape;1107;p95"/>
          <p:cNvSpPr txBox="1">
            <a:spLocks noGrp="1"/>
          </p:cNvSpPr>
          <p:nvPr>
            <p:ph type="sldNum" idx="12"/>
          </p:nvPr>
        </p:nvSpPr>
        <p:spPr>
          <a:xfrm>
            <a:off x="733456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43</a:t>
            </a:fld>
            <a:endParaRPr/>
          </a:p>
        </p:txBody>
      </p:sp>
      <p:grpSp>
        <p:nvGrpSpPr>
          <p:cNvPr id="1108" name="Google Shape;1108;p95"/>
          <p:cNvGrpSpPr/>
          <p:nvPr/>
        </p:nvGrpSpPr>
        <p:grpSpPr>
          <a:xfrm>
            <a:off x="1021739" y="1202246"/>
            <a:ext cx="845505" cy="812776"/>
            <a:chOff x="6863708" y="1891330"/>
            <a:chExt cx="211686" cy="212688"/>
          </a:xfrm>
        </p:grpSpPr>
        <p:sp>
          <p:nvSpPr>
            <p:cNvPr id="1109" name="Google Shape;1109;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10" name="Google Shape;1110;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11" name="Google Shape;1111;p95"/>
          <p:cNvGrpSpPr/>
          <p:nvPr/>
        </p:nvGrpSpPr>
        <p:grpSpPr>
          <a:xfrm>
            <a:off x="2635353" y="1200276"/>
            <a:ext cx="853752" cy="816713"/>
            <a:chOff x="4325112" y="2272755"/>
            <a:chExt cx="720105" cy="719997"/>
          </a:xfrm>
        </p:grpSpPr>
        <p:sp>
          <p:nvSpPr>
            <p:cNvPr id="1112" name="Google Shape;1112;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3" name="Google Shape;1113;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4" name="Google Shape;1114;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15" name="Google Shape;1115;p95"/>
          <p:cNvGrpSpPr/>
          <p:nvPr/>
        </p:nvGrpSpPr>
        <p:grpSpPr>
          <a:xfrm>
            <a:off x="284480" y="1200287"/>
            <a:ext cx="853087" cy="816686"/>
            <a:chOff x="988" y="0"/>
            <a:chExt cx="6700" cy="6704"/>
          </a:xfrm>
        </p:grpSpPr>
        <p:sp>
          <p:nvSpPr>
            <p:cNvPr id="1116" name="Google Shape;1116;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7" name="Google Shape;1117;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18" name="Google Shape;1118;p95"/>
          <p:cNvSpPr/>
          <p:nvPr/>
        </p:nvSpPr>
        <p:spPr>
          <a:xfrm>
            <a:off x="4257213" y="1200287"/>
            <a:ext cx="853729" cy="816691"/>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19" name="Google Shape;1119;p95"/>
          <p:cNvGrpSpPr/>
          <p:nvPr/>
        </p:nvGrpSpPr>
        <p:grpSpPr>
          <a:xfrm>
            <a:off x="536589" y="1056640"/>
            <a:ext cx="9684368" cy="5344160"/>
            <a:chOff x="424634" y="1898008"/>
            <a:chExt cx="7090142" cy="4089404"/>
          </a:xfrm>
        </p:grpSpPr>
        <p:grpSp>
          <p:nvGrpSpPr>
            <p:cNvPr id="1120" name="Google Shape;1120;p95"/>
            <p:cNvGrpSpPr/>
            <p:nvPr/>
          </p:nvGrpSpPr>
          <p:grpSpPr>
            <a:xfrm>
              <a:off x="424634" y="1898008"/>
              <a:ext cx="7090142" cy="4089404"/>
              <a:chOff x="571906" y="2136338"/>
              <a:chExt cx="8182507" cy="4719450"/>
            </a:xfrm>
          </p:grpSpPr>
          <p:cxnSp>
            <p:nvCxnSpPr>
              <p:cNvPr id="1121" name="Google Shape;1121;p95"/>
              <p:cNvCxnSpPr/>
              <p:nvPr/>
            </p:nvCxnSpPr>
            <p:spPr>
              <a:xfrm>
                <a:off x="577013" y="2136338"/>
                <a:ext cx="8177400" cy="10500"/>
              </a:xfrm>
              <a:prstGeom prst="straightConnector1">
                <a:avLst/>
              </a:prstGeom>
              <a:noFill/>
              <a:ln w="12700" cap="rnd" cmpd="sng">
                <a:solidFill>
                  <a:srgbClr val="000000"/>
                </a:solidFill>
                <a:prstDash val="dot"/>
                <a:round/>
                <a:headEnd type="none" w="sm" len="sm"/>
                <a:tailEnd type="none" w="sm" len="sm"/>
              </a:ln>
            </p:spPr>
          </p:cxnSp>
          <p:cxnSp>
            <p:nvCxnSpPr>
              <p:cNvPr id="1122" name="Google Shape;1122;p95"/>
              <p:cNvCxnSpPr/>
              <p:nvPr/>
            </p:nvCxnSpPr>
            <p:spPr>
              <a:xfrm>
                <a:off x="577013" y="3698684"/>
                <a:ext cx="8156700" cy="8400"/>
              </a:xfrm>
              <a:prstGeom prst="straightConnector1">
                <a:avLst/>
              </a:prstGeom>
              <a:noFill/>
              <a:ln w="12700" cap="rnd" cmpd="sng">
                <a:solidFill>
                  <a:srgbClr val="000000"/>
                </a:solidFill>
                <a:prstDash val="dot"/>
                <a:round/>
                <a:headEnd type="none" w="sm" len="sm"/>
                <a:tailEnd type="none" w="sm" len="sm"/>
              </a:ln>
            </p:spPr>
          </p:cxnSp>
          <p:sp>
            <p:nvSpPr>
              <p:cNvPr id="1123" name="Google Shape;1123;p95"/>
              <p:cNvSpPr/>
              <p:nvPr/>
            </p:nvSpPr>
            <p:spPr>
              <a:xfrm>
                <a:off x="6164114"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ResQ-zone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4" name="Google Shape;1124;p95"/>
              <p:cNvSpPr/>
              <p:nvPr/>
            </p:nvSpPr>
            <p:spPr>
              <a:xfrm>
                <a:off x="7536045" y="3794168"/>
                <a:ext cx="1212000" cy="540000"/>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chemeClr val="bg1"/>
                    </a:solidFill>
                  </a:rPr>
                  <a:t>Real time dashboard</a:t>
                </a:r>
                <a:endParaRPr sz="1200">
                  <a:solidFill>
                    <a:schemeClr val="bg1"/>
                  </a:solidFill>
                  <a:sym typeface="Arial"/>
                </a:endParaRPr>
              </a:p>
              <a:p>
                <a:pPr marL="0" marR="0" lvl="0" indent="0" algn="l" rtl="0">
                  <a:spcBef>
                    <a:spcPts val="585"/>
                  </a:spcBef>
                  <a:spcAft>
                    <a:spcPts val="0"/>
                  </a:spcAft>
                  <a:buNone/>
                </a:pPr>
                <a:endParaRPr sz="1200">
                  <a:solidFill>
                    <a:schemeClr val="bg1"/>
                  </a:solidFill>
                  <a:sym typeface="Arial"/>
                </a:endParaRPr>
              </a:p>
            </p:txBody>
          </p:sp>
          <p:sp>
            <p:nvSpPr>
              <p:cNvPr id="1125" name="Google Shape;1125;p95"/>
              <p:cNvSpPr/>
              <p:nvPr/>
            </p:nvSpPr>
            <p:spPr>
              <a:xfrm>
                <a:off x="2048319"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No incidents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6" name="Google Shape;1126;p95"/>
              <p:cNvSpPr/>
              <p:nvPr/>
            </p:nvSpPr>
            <p:spPr>
              <a:xfrm>
                <a:off x="3420251"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err="1">
                    <a:solidFill>
                      <a:srgbClr val="464646"/>
                    </a:solidFill>
                  </a:rPr>
                  <a:t>Releezme</a:t>
                </a:r>
                <a:r>
                  <a:rPr lang="en-GB" sz="1200" dirty="0">
                    <a:solidFill>
                      <a:srgbClr val="464646"/>
                    </a:solidFill>
                  </a:rPr>
                  <a:t> &amp; </a:t>
                </a:r>
                <a:endParaRPr sz="1200" dirty="0">
                  <a:solidFill>
                    <a:srgbClr val="464646"/>
                  </a:solidFill>
                </a:endParaRPr>
              </a:p>
              <a:p>
                <a:pPr marL="0" marR="0" lvl="0" indent="0" algn="l" rtl="0">
                  <a:spcBef>
                    <a:spcPts val="0"/>
                  </a:spcBef>
                  <a:spcAft>
                    <a:spcPts val="0"/>
                  </a:spcAft>
                  <a:buNone/>
                </a:pPr>
                <a:r>
                  <a:rPr lang="en-GB" sz="1200" dirty="0" err="1">
                    <a:solidFill>
                      <a:srgbClr val="464646"/>
                    </a:solidFill>
                  </a:rPr>
                  <a:t>Mapiq</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27" name="Google Shape;1127;p95"/>
              <p:cNvSpPr/>
              <p:nvPr/>
            </p:nvSpPr>
            <p:spPr>
              <a:xfrm>
                <a:off x="4792182"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Multiple catering outlets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8" name="Google Shape;1128;p95"/>
              <p:cNvSpPr/>
              <p:nvPr/>
            </p:nvSpPr>
            <p:spPr>
              <a:xfrm>
                <a:off x="6164114" y="4407009"/>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27 staff members with a distance to </a:t>
                </a:r>
                <a:r>
                  <a:rPr lang="en-GB" sz="1200" dirty="0" err="1">
                    <a:solidFill>
                      <a:schemeClr val="bg1"/>
                    </a:solidFill>
                  </a:rPr>
                  <a:t>labor</a:t>
                </a:r>
                <a:r>
                  <a:rPr lang="en-GB" sz="1200" dirty="0">
                    <a:solidFill>
                      <a:schemeClr val="bg1"/>
                    </a:solidFill>
                  </a:rPr>
                  <a:t> market </a:t>
                </a:r>
                <a:endParaRPr sz="1200" dirty="0">
                  <a:solidFill>
                    <a:schemeClr val="bg1"/>
                  </a:solidFill>
                  <a:sym typeface="Arial"/>
                </a:endParaRPr>
              </a:p>
              <a:p>
                <a:pPr marL="0" marR="0" lvl="0" indent="0" algn="l" rtl="0">
                  <a:spcBef>
                    <a:spcPts val="585"/>
                  </a:spcBef>
                  <a:spcAft>
                    <a:spcPts val="0"/>
                  </a:spcAft>
                  <a:buNone/>
                </a:pPr>
                <a:endParaRPr sz="1200" dirty="0">
                  <a:solidFill>
                    <a:schemeClr val="bg1"/>
                  </a:solidFill>
                  <a:sym typeface="Arial"/>
                </a:endParaRPr>
              </a:p>
            </p:txBody>
          </p:sp>
          <p:sp>
            <p:nvSpPr>
              <p:cNvPr id="1129" name="Google Shape;1129;p95"/>
              <p:cNvSpPr/>
              <p:nvPr/>
            </p:nvSpPr>
            <p:spPr>
              <a:xfrm>
                <a:off x="7536045"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rgbClr val="464646"/>
                    </a:solidFill>
                  </a:rPr>
                  <a:t>Mobile phone dashboard app </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30" name="Google Shape;1130;p95"/>
              <p:cNvSpPr/>
              <p:nvPr/>
            </p:nvSpPr>
            <p:spPr>
              <a:xfrm>
                <a:off x="2048319" y="4407009"/>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Customer satisfaction </a:t>
                </a:r>
                <a:r>
                  <a:rPr lang="en-GB" sz="1200" b="1" dirty="0">
                    <a:solidFill>
                      <a:schemeClr val="bg1"/>
                    </a:solidFill>
                  </a:rPr>
                  <a:t>above</a:t>
                </a:r>
                <a:r>
                  <a:rPr lang="en-GB" sz="1200" dirty="0">
                    <a:solidFill>
                      <a:schemeClr val="bg1"/>
                    </a:solidFill>
                  </a:rPr>
                  <a:t> target</a:t>
                </a:r>
                <a:endParaRPr sz="1200" dirty="0">
                  <a:solidFill>
                    <a:schemeClr val="bg1"/>
                  </a:solidFill>
                </a:endParaRPr>
              </a:p>
              <a:p>
                <a:pPr marL="0" marR="0" lvl="0" indent="0" algn="l" rtl="0">
                  <a:spcBef>
                    <a:spcPts val="585"/>
                  </a:spcBef>
                  <a:spcAft>
                    <a:spcPts val="0"/>
                  </a:spcAft>
                  <a:buNone/>
                </a:pPr>
                <a:endParaRPr sz="1200" dirty="0">
                  <a:solidFill>
                    <a:schemeClr val="bg1"/>
                  </a:solidFill>
                  <a:sym typeface="Arial"/>
                </a:endParaRPr>
              </a:p>
            </p:txBody>
          </p:sp>
          <p:sp>
            <p:nvSpPr>
              <p:cNvPr id="1131" name="Google Shape;1131;p95"/>
              <p:cNvSpPr/>
              <p:nvPr/>
            </p:nvSpPr>
            <p:spPr>
              <a:xfrm>
                <a:off x="3420251"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Integrated operational services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2" name="Google Shape;1132;p95"/>
              <p:cNvSpPr/>
              <p:nvPr/>
            </p:nvSpPr>
            <p:spPr>
              <a:xfrm>
                <a:off x="4792182"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30% healthy products in restaurants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3" name="Google Shape;1133;p95"/>
              <p:cNvSpPr/>
              <p:nvPr/>
            </p:nvSpPr>
            <p:spPr>
              <a:xfrm>
                <a:off x="4792182" y="5019641"/>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Apps to order and pay coffee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4" name="Google Shape;1134;p95"/>
              <p:cNvSpPr/>
              <p:nvPr/>
            </p:nvSpPr>
            <p:spPr>
              <a:xfrm>
                <a:off x="597353" y="2224017"/>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1</a:t>
                </a:r>
                <a:endParaRPr sz="2800"/>
              </a:p>
            </p:txBody>
          </p:sp>
          <p:sp>
            <p:nvSpPr>
              <p:cNvPr id="1135" name="Google Shape;1135;p95"/>
              <p:cNvSpPr/>
              <p:nvPr/>
            </p:nvSpPr>
            <p:spPr>
              <a:xfrm>
                <a:off x="597353" y="3760753"/>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2</a:t>
                </a:r>
                <a:endParaRPr sz="2800"/>
              </a:p>
            </p:txBody>
          </p:sp>
          <p:sp>
            <p:nvSpPr>
              <p:cNvPr id="1136" name="Google Shape;1136;p95"/>
              <p:cNvSpPr txBox="1"/>
              <p:nvPr/>
            </p:nvSpPr>
            <p:spPr>
              <a:xfrm>
                <a:off x="955022" y="2266181"/>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Desired Outcome</a:t>
                </a:r>
                <a:endParaRPr sz="2800"/>
              </a:p>
            </p:txBody>
          </p:sp>
          <p:sp>
            <p:nvSpPr>
              <p:cNvPr id="1137" name="Google Shape;1137;p95"/>
              <p:cNvSpPr txBox="1"/>
              <p:nvPr/>
            </p:nvSpPr>
            <p:spPr>
              <a:xfrm>
                <a:off x="955022" y="3796807"/>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Evidence</a:t>
                </a:r>
                <a:endParaRPr sz="2800"/>
              </a:p>
            </p:txBody>
          </p:sp>
          <p:cxnSp>
            <p:nvCxnSpPr>
              <p:cNvPr id="1138" name="Google Shape;1138;p95"/>
              <p:cNvCxnSpPr/>
              <p:nvPr/>
            </p:nvCxnSpPr>
            <p:spPr>
              <a:xfrm>
                <a:off x="571906" y="6829088"/>
                <a:ext cx="8166900" cy="26700"/>
              </a:xfrm>
              <a:prstGeom prst="straightConnector1">
                <a:avLst/>
              </a:prstGeom>
              <a:noFill/>
              <a:ln w="12700" cap="rnd" cmpd="sng">
                <a:solidFill>
                  <a:srgbClr val="000000"/>
                </a:solidFill>
                <a:prstDash val="dot"/>
                <a:round/>
                <a:headEnd type="none" w="sm" len="sm"/>
                <a:tailEnd type="none" w="sm" len="sm"/>
              </a:ln>
            </p:spPr>
          </p:cxnSp>
          <p:grpSp>
            <p:nvGrpSpPr>
              <p:cNvPr id="1139" name="Google Shape;1139;p95"/>
              <p:cNvGrpSpPr/>
              <p:nvPr/>
            </p:nvGrpSpPr>
            <p:grpSpPr>
              <a:xfrm>
                <a:off x="2048280" y="2221770"/>
                <a:ext cx="6699363" cy="1388848"/>
                <a:chOff x="2048280" y="2221770"/>
                <a:chExt cx="6699363" cy="1388848"/>
              </a:xfrm>
            </p:grpSpPr>
            <p:grpSp>
              <p:nvGrpSpPr>
                <p:cNvPr id="1140" name="Google Shape;1140;p95"/>
                <p:cNvGrpSpPr/>
                <p:nvPr/>
              </p:nvGrpSpPr>
              <p:grpSpPr>
                <a:xfrm>
                  <a:off x="4792019" y="2221770"/>
                  <a:ext cx="1211886" cy="1388848"/>
                  <a:chOff x="4054810" y="2149772"/>
                  <a:chExt cx="1463100" cy="1601347"/>
                </a:xfrm>
              </p:grpSpPr>
              <p:sp>
                <p:nvSpPr>
                  <p:cNvPr id="1141" name="Google Shape;1141;p95"/>
                  <p:cNvSpPr/>
                  <p:nvPr/>
                </p:nvSpPr>
                <p:spPr>
                  <a:xfrm>
                    <a:off x="4054810" y="2149772"/>
                    <a:ext cx="1463100" cy="996600"/>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2" name="Google Shape;1142;p95"/>
                  <p:cNvSpPr/>
                  <p:nvPr/>
                </p:nvSpPr>
                <p:spPr>
                  <a:xfrm>
                    <a:off x="4054810" y="3128619"/>
                    <a:ext cx="1463100" cy="622500"/>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Attract, satisfy and retain business and FM talent</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3" name="Google Shape;1143;p95"/>
                <p:cNvGrpSpPr/>
                <p:nvPr/>
              </p:nvGrpSpPr>
              <p:grpSpPr>
                <a:xfrm>
                  <a:off x="7535757" y="2221770"/>
                  <a:ext cx="1211886" cy="1388848"/>
                  <a:chOff x="7128055" y="2149772"/>
                  <a:chExt cx="1463100" cy="1601347"/>
                </a:xfrm>
              </p:grpSpPr>
              <p:sp>
                <p:nvSpPr>
                  <p:cNvPr id="1144" name="Google Shape;1144;p95"/>
                  <p:cNvSpPr/>
                  <p:nvPr/>
                </p:nvSpPr>
                <p:spPr>
                  <a:xfrm>
                    <a:off x="7128055" y="2149772"/>
                    <a:ext cx="1463100" cy="996600"/>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5" name="Google Shape;1145;p95"/>
                  <p:cNvSpPr/>
                  <p:nvPr/>
                </p:nvSpPr>
                <p:spPr>
                  <a:xfrm>
                    <a:off x="7128055" y="3128619"/>
                    <a:ext cx="1463100" cy="622500"/>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Innovative and transparent financial reporting</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6" name="Google Shape;1146;p95"/>
                <p:cNvGrpSpPr/>
                <p:nvPr/>
              </p:nvGrpSpPr>
              <p:grpSpPr>
                <a:xfrm>
                  <a:off x="6163889" y="2221770"/>
                  <a:ext cx="1211886" cy="1388848"/>
                  <a:chOff x="5577756" y="2149772"/>
                  <a:chExt cx="1463100" cy="1601347"/>
                </a:xfrm>
              </p:grpSpPr>
              <p:sp>
                <p:nvSpPr>
                  <p:cNvPr id="1147" name="Google Shape;1147;p95"/>
                  <p:cNvSpPr/>
                  <p:nvPr/>
                </p:nvSpPr>
                <p:spPr>
                  <a:xfrm>
                    <a:off x="5577756" y="3128619"/>
                    <a:ext cx="1463100" cy="622500"/>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Industry leader in Corporate Responsibility</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48" name="Google Shape;1148;p95"/>
                  <p:cNvSpPr/>
                  <p:nvPr/>
                </p:nvSpPr>
                <p:spPr>
                  <a:xfrm>
                    <a:off x="5577756" y="2149772"/>
                    <a:ext cx="1463100" cy="996600"/>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49" name="Google Shape;1149;p95"/>
                <p:cNvGrpSpPr/>
                <p:nvPr/>
              </p:nvGrpSpPr>
              <p:grpSpPr>
                <a:xfrm>
                  <a:off x="2048280" y="2221770"/>
                  <a:ext cx="1211886" cy="1388848"/>
                  <a:chOff x="969245" y="2149772"/>
                  <a:chExt cx="1463100" cy="1601347"/>
                </a:xfrm>
              </p:grpSpPr>
              <p:sp>
                <p:nvSpPr>
                  <p:cNvPr id="1150" name="Google Shape;1150;p95"/>
                  <p:cNvSpPr/>
                  <p:nvPr/>
                </p:nvSpPr>
                <p:spPr>
                  <a:xfrm>
                    <a:off x="969245" y="3128619"/>
                    <a:ext cx="1463100" cy="622500"/>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First-class integrated facility services</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51" name="Google Shape;1151;p95"/>
                  <p:cNvSpPr/>
                  <p:nvPr/>
                </p:nvSpPr>
                <p:spPr>
                  <a:xfrm>
                    <a:off x="969245" y="2149772"/>
                    <a:ext cx="1463100" cy="996600"/>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52" name="Google Shape;1152;p95"/>
                <p:cNvGrpSpPr/>
                <p:nvPr/>
              </p:nvGrpSpPr>
              <p:grpSpPr>
                <a:xfrm>
                  <a:off x="3420149" y="2221770"/>
                  <a:ext cx="1211886" cy="1388848"/>
                  <a:chOff x="2519544" y="2149772"/>
                  <a:chExt cx="1463100" cy="1601347"/>
                </a:xfrm>
              </p:grpSpPr>
              <p:sp>
                <p:nvSpPr>
                  <p:cNvPr id="1153" name="Google Shape;1153;p95"/>
                  <p:cNvSpPr/>
                  <p:nvPr/>
                </p:nvSpPr>
                <p:spPr>
                  <a:xfrm>
                    <a:off x="2519544" y="2149772"/>
                    <a:ext cx="1463100" cy="996600"/>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54" name="Google Shape;1154;p95"/>
                  <p:cNvSpPr/>
                  <p:nvPr/>
                </p:nvSpPr>
                <p:spPr>
                  <a:xfrm>
                    <a:off x="2519544" y="3128619"/>
                    <a:ext cx="1463100" cy="622500"/>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dirty="0">
                        <a:solidFill>
                          <a:srgbClr val="FFFFFF"/>
                        </a:solidFill>
                      </a:rPr>
                      <a:t>Best FM company for PwC</a:t>
                    </a:r>
                    <a:endParaRPr sz="1100" b="1" dirty="0">
                      <a:solidFill>
                        <a:srgbClr val="FFFFFF"/>
                      </a:solidFill>
                      <a:sym typeface="Arial"/>
                    </a:endParaRPr>
                  </a:p>
                  <a:p>
                    <a:pPr marL="0" marR="0" lvl="0" indent="0" algn="l" rtl="0">
                      <a:spcBef>
                        <a:spcPts val="585"/>
                      </a:spcBef>
                      <a:spcAft>
                        <a:spcPts val="0"/>
                      </a:spcAft>
                      <a:buNone/>
                    </a:pPr>
                    <a:endParaRPr sz="1100" b="1" dirty="0">
                      <a:solidFill>
                        <a:srgbClr val="FFFFFF"/>
                      </a:solidFill>
                      <a:sym typeface="Arial"/>
                    </a:endParaRPr>
                  </a:p>
                </p:txBody>
              </p:sp>
            </p:grpSp>
          </p:grpSp>
        </p:grpSp>
        <p:grpSp>
          <p:nvGrpSpPr>
            <p:cNvPr id="1155" name="Google Shape;1155;p95"/>
            <p:cNvGrpSpPr/>
            <p:nvPr/>
          </p:nvGrpSpPr>
          <p:grpSpPr>
            <a:xfrm>
              <a:off x="6639459" y="2007941"/>
              <a:ext cx="625030" cy="624936"/>
              <a:chOff x="986" y="0"/>
              <a:chExt cx="6673" cy="6672"/>
            </a:xfrm>
          </p:grpSpPr>
          <p:sp>
            <p:nvSpPr>
              <p:cNvPr id="1156" name="Google Shape;1156;p95"/>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57" name="Google Shape;1157;p95"/>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58" name="Google Shape;1158;p95"/>
            <p:cNvSpPr/>
            <p:nvPr/>
          </p:nvSpPr>
          <p:spPr>
            <a:xfrm>
              <a:off x="5523562" y="200794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59" name="Google Shape;1159;p95"/>
            <p:cNvGrpSpPr/>
            <p:nvPr/>
          </p:nvGrpSpPr>
          <p:grpSpPr>
            <a:xfrm>
              <a:off x="4300424" y="2007933"/>
              <a:ext cx="625051" cy="624957"/>
              <a:chOff x="4325112" y="2272755"/>
              <a:chExt cx="720105" cy="719997"/>
            </a:xfrm>
          </p:grpSpPr>
          <p:sp>
            <p:nvSpPr>
              <p:cNvPr id="1160" name="Google Shape;1160;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1" name="Google Shape;1161;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2" name="Google Shape;1162;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63" name="Google Shape;1163;p95"/>
            <p:cNvGrpSpPr/>
            <p:nvPr/>
          </p:nvGrpSpPr>
          <p:grpSpPr>
            <a:xfrm>
              <a:off x="3101198" y="2009440"/>
              <a:ext cx="619013" cy="621944"/>
              <a:chOff x="6863708" y="1891330"/>
              <a:chExt cx="211686" cy="212688"/>
            </a:xfrm>
          </p:grpSpPr>
          <p:sp>
            <p:nvSpPr>
              <p:cNvPr id="1164" name="Google Shape;1164;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65" name="Google Shape;1165;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66" name="Google Shape;1166;p95"/>
            <p:cNvGrpSpPr/>
            <p:nvPr/>
          </p:nvGrpSpPr>
          <p:grpSpPr>
            <a:xfrm>
              <a:off x="1932173" y="2007941"/>
              <a:ext cx="624564" cy="624936"/>
              <a:chOff x="988" y="0"/>
              <a:chExt cx="6700" cy="6704"/>
            </a:xfrm>
          </p:grpSpPr>
          <p:sp>
            <p:nvSpPr>
              <p:cNvPr id="1167" name="Google Shape;1167;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8" name="Google Shape;1168;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sp>
        <p:nvSpPr>
          <p:cNvPr id="1169" name="Google Shape;1169;p95"/>
          <p:cNvSpPr/>
          <p:nvPr/>
        </p:nvSpPr>
        <p:spPr>
          <a:xfrm>
            <a:off x="715463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15 Social Enterprises as subcontractors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0" name="Google Shape;1170;p95"/>
          <p:cNvSpPr/>
          <p:nvPr/>
        </p:nvSpPr>
        <p:spPr>
          <a:xfrm>
            <a:off x="8786364"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Several realized savings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1" name="Google Shape;1171;p95"/>
          <p:cNvSpPr/>
          <p:nvPr/>
        </p:nvSpPr>
        <p:spPr>
          <a:xfrm>
            <a:off x="2295371"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All technical audits passed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2" name="Google Shape;1172;p95"/>
          <p:cNvSpPr/>
          <p:nvPr/>
        </p:nvSpPr>
        <p:spPr>
          <a:xfrm>
            <a:off x="389428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One team!</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3" name="Google Shape;1173;p95"/>
          <p:cNvSpPr/>
          <p:nvPr/>
        </p:nvSpPr>
        <p:spPr>
          <a:xfrm>
            <a:off x="5532740" y="5004618"/>
            <a:ext cx="1434596" cy="611597"/>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Activity Based Working</a:t>
            </a:r>
            <a:endParaRPr sz="1200" dirty="0">
              <a:solidFill>
                <a:schemeClr val="bg1"/>
              </a:solidFill>
              <a:sym typeface="Arial"/>
            </a:endParaRPr>
          </a:p>
          <a:p>
            <a:pPr marL="0" marR="0" lvl="0" indent="0" algn="l" rtl="0">
              <a:spcBef>
                <a:spcPts val="585"/>
              </a:spcBef>
              <a:spcAft>
                <a:spcPts val="0"/>
              </a:spcAft>
              <a:buNone/>
            </a:pPr>
            <a:endParaRPr sz="1200" dirty="0">
              <a:solidFill>
                <a:schemeClr val="bg1"/>
              </a:solidFill>
              <a:sym typeface="Arial"/>
            </a:endParaRPr>
          </a:p>
        </p:txBody>
      </p:sp>
      <p:sp>
        <p:nvSpPr>
          <p:cNvPr id="1174" name="Google Shape;1174;p95"/>
          <p:cNvSpPr/>
          <p:nvPr/>
        </p:nvSpPr>
        <p:spPr>
          <a:xfrm>
            <a:off x="5532740" y="5687601"/>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Plaza Area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5" name="Google Shape;1175;p95"/>
          <p:cNvSpPr/>
          <p:nvPr/>
        </p:nvSpPr>
        <p:spPr>
          <a:xfrm>
            <a:off x="7154635"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Waste reduction with 35%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Tree>
    <p:extLst>
      <p:ext uri="{BB962C8B-B14F-4D97-AF65-F5344CB8AC3E}">
        <p14:creationId xmlns:p14="http://schemas.microsoft.com/office/powerpoint/2010/main" val="2397402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5"/>
          <p:cNvSpPr txBox="1">
            <a:spLocks noGrp="1"/>
          </p:cNvSpPr>
          <p:nvPr>
            <p:ph type="title"/>
          </p:nvPr>
        </p:nvSpPr>
        <p:spPr>
          <a:xfrm>
            <a:off x="442938" y="428625"/>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dirty="0"/>
              <a:t>Evidence</a:t>
            </a:r>
            <a:endParaRPr sz="3200" b="0" i="0" u="none" strike="noStrike" cap="none" dirty="0">
              <a:solidFill>
                <a:schemeClr val="dk1"/>
              </a:solidFill>
              <a:latin typeface="Georgia"/>
              <a:ea typeface="Georgia"/>
              <a:cs typeface="Georgia"/>
              <a:sym typeface="Georgia"/>
            </a:endParaRPr>
          </a:p>
        </p:txBody>
      </p:sp>
      <p:sp>
        <p:nvSpPr>
          <p:cNvPr id="1107" name="Google Shape;1107;p95"/>
          <p:cNvSpPr txBox="1">
            <a:spLocks noGrp="1"/>
          </p:cNvSpPr>
          <p:nvPr>
            <p:ph type="sldNum" idx="12"/>
          </p:nvPr>
        </p:nvSpPr>
        <p:spPr>
          <a:xfrm>
            <a:off x="733456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44</a:t>
            </a:fld>
            <a:endParaRPr/>
          </a:p>
        </p:txBody>
      </p:sp>
      <p:grpSp>
        <p:nvGrpSpPr>
          <p:cNvPr id="1108" name="Google Shape;1108;p95"/>
          <p:cNvGrpSpPr/>
          <p:nvPr/>
        </p:nvGrpSpPr>
        <p:grpSpPr>
          <a:xfrm>
            <a:off x="1021739" y="1202246"/>
            <a:ext cx="845505" cy="812776"/>
            <a:chOff x="6863708" y="1891330"/>
            <a:chExt cx="211686" cy="212688"/>
          </a:xfrm>
        </p:grpSpPr>
        <p:sp>
          <p:nvSpPr>
            <p:cNvPr id="1109" name="Google Shape;1109;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10" name="Google Shape;1110;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11" name="Google Shape;1111;p95"/>
          <p:cNvGrpSpPr/>
          <p:nvPr/>
        </p:nvGrpSpPr>
        <p:grpSpPr>
          <a:xfrm>
            <a:off x="2635353" y="1200276"/>
            <a:ext cx="853752" cy="816713"/>
            <a:chOff x="4325112" y="2272755"/>
            <a:chExt cx="720105" cy="719997"/>
          </a:xfrm>
        </p:grpSpPr>
        <p:sp>
          <p:nvSpPr>
            <p:cNvPr id="1112" name="Google Shape;1112;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3" name="Google Shape;1113;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4" name="Google Shape;1114;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15" name="Google Shape;1115;p95"/>
          <p:cNvGrpSpPr/>
          <p:nvPr/>
        </p:nvGrpSpPr>
        <p:grpSpPr>
          <a:xfrm>
            <a:off x="284480" y="1200287"/>
            <a:ext cx="853087" cy="816686"/>
            <a:chOff x="988" y="0"/>
            <a:chExt cx="6700" cy="6704"/>
          </a:xfrm>
        </p:grpSpPr>
        <p:sp>
          <p:nvSpPr>
            <p:cNvPr id="1116" name="Google Shape;1116;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17" name="Google Shape;1117;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18" name="Google Shape;1118;p95"/>
          <p:cNvSpPr/>
          <p:nvPr/>
        </p:nvSpPr>
        <p:spPr>
          <a:xfrm>
            <a:off x="4257213" y="1200287"/>
            <a:ext cx="853729" cy="816691"/>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19" name="Google Shape;1119;p95"/>
          <p:cNvGrpSpPr/>
          <p:nvPr/>
        </p:nvGrpSpPr>
        <p:grpSpPr>
          <a:xfrm>
            <a:off x="536589" y="1056640"/>
            <a:ext cx="9684368" cy="5344160"/>
            <a:chOff x="424634" y="1898008"/>
            <a:chExt cx="7090142" cy="4089404"/>
          </a:xfrm>
        </p:grpSpPr>
        <p:grpSp>
          <p:nvGrpSpPr>
            <p:cNvPr id="1120" name="Google Shape;1120;p95"/>
            <p:cNvGrpSpPr/>
            <p:nvPr/>
          </p:nvGrpSpPr>
          <p:grpSpPr>
            <a:xfrm>
              <a:off x="424634" y="1898008"/>
              <a:ext cx="7090142" cy="4089404"/>
              <a:chOff x="571906" y="2136338"/>
              <a:chExt cx="8182507" cy="4719450"/>
            </a:xfrm>
          </p:grpSpPr>
          <p:cxnSp>
            <p:nvCxnSpPr>
              <p:cNvPr id="1121" name="Google Shape;1121;p95"/>
              <p:cNvCxnSpPr/>
              <p:nvPr/>
            </p:nvCxnSpPr>
            <p:spPr>
              <a:xfrm>
                <a:off x="577013" y="2136338"/>
                <a:ext cx="8177400" cy="10500"/>
              </a:xfrm>
              <a:prstGeom prst="straightConnector1">
                <a:avLst/>
              </a:prstGeom>
              <a:noFill/>
              <a:ln w="12700" cap="rnd" cmpd="sng">
                <a:solidFill>
                  <a:srgbClr val="000000"/>
                </a:solidFill>
                <a:prstDash val="dot"/>
                <a:round/>
                <a:headEnd type="none" w="sm" len="sm"/>
                <a:tailEnd type="none" w="sm" len="sm"/>
              </a:ln>
            </p:spPr>
          </p:cxnSp>
          <p:cxnSp>
            <p:nvCxnSpPr>
              <p:cNvPr id="1122" name="Google Shape;1122;p95"/>
              <p:cNvCxnSpPr/>
              <p:nvPr/>
            </p:nvCxnSpPr>
            <p:spPr>
              <a:xfrm>
                <a:off x="577013" y="3698684"/>
                <a:ext cx="8156700" cy="8400"/>
              </a:xfrm>
              <a:prstGeom prst="straightConnector1">
                <a:avLst/>
              </a:prstGeom>
              <a:noFill/>
              <a:ln w="12700" cap="rnd" cmpd="sng">
                <a:solidFill>
                  <a:srgbClr val="000000"/>
                </a:solidFill>
                <a:prstDash val="dot"/>
                <a:round/>
                <a:headEnd type="none" w="sm" len="sm"/>
                <a:tailEnd type="none" w="sm" len="sm"/>
              </a:ln>
            </p:spPr>
          </p:cxnSp>
          <p:sp>
            <p:nvSpPr>
              <p:cNvPr id="1123" name="Google Shape;1123;p95"/>
              <p:cNvSpPr/>
              <p:nvPr/>
            </p:nvSpPr>
            <p:spPr>
              <a:xfrm>
                <a:off x="6164114"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ResQ-zone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4" name="Google Shape;1124;p95"/>
              <p:cNvSpPr/>
              <p:nvPr/>
            </p:nvSpPr>
            <p:spPr>
              <a:xfrm>
                <a:off x="7536045" y="3794168"/>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chemeClr val="bg1"/>
                    </a:solidFill>
                  </a:rPr>
                  <a:t>Real time dashboard</a:t>
                </a:r>
                <a:endParaRPr sz="1200">
                  <a:solidFill>
                    <a:schemeClr val="bg1"/>
                  </a:solidFill>
                  <a:sym typeface="Arial"/>
                </a:endParaRPr>
              </a:p>
              <a:p>
                <a:pPr marL="0" marR="0" lvl="0" indent="0" algn="l" rtl="0">
                  <a:spcBef>
                    <a:spcPts val="585"/>
                  </a:spcBef>
                  <a:spcAft>
                    <a:spcPts val="0"/>
                  </a:spcAft>
                  <a:buNone/>
                </a:pPr>
                <a:endParaRPr sz="1200">
                  <a:solidFill>
                    <a:schemeClr val="bg1"/>
                  </a:solidFill>
                  <a:sym typeface="Arial"/>
                </a:endParaRPr>
              </a:p>
            </p:txBody>
          </p:sp>
          <p:sp>
            <p:nvSpPr>
              <p:cNvPr id="1125" name="Google Shape;1125;p95"/>
              <p:cNvSpPr/>
              <p:nvPr/>
            </p:nvSpPr>
            <p:spPr>
              <a:xfrm>
                <a:off x="2048319"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No incidents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6" name="Google Shape;1126;p95"/>
              <p:cNvSpPr/>
              <p:nvPr/>
            </p:nvSpPr>
            <p:spPr>
              <a:xfrm>
                <a:off x="3420251"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err="1">
                    <a:solidFill>
                      <a:srgbClr val="464646"/>
                    </a:solidFill>
                  </a:rPr>
                  <a:t>Releezme</a:t>
                </a:r>
                <a:r>
                  <a:rPr lang="en-GB" sz="1200" dirty="0">
                    <a:solidFill>
                      <a:srgbClr val="464646"/>
                    </a:solidFill>
                  </a:rPr>
                  <a:t> &amp; </a:t>
                </a:r>
                <a:endParaRPr sz="1200" dirty="0">
                  <a:solidFill>
                    <a:srgbClr val="464646"/>
                  </a:solidFill>
                </a:endParaRPr>
              </a:p>
              <a:p>
                <a:pPr marL="0" marR="0" lvl="0" indent="0" algn="l" rtl="0">
                  <a:spcBef>
                    <a:spcPts val="0"/>
                  </a:spcBef>
                  <a:spcAft>
                    <a:spcPts val="0"/>
                  </a:spcAft>
                  <a:buNone/>
                </a:pPr>
                <a:r>
                  <a:rPr lang="en-GB" sz="1200" dirty="0" err="1">
                    <a:solidFill>
                      <a:srgbClr val="464646"/>
                    </a:solidFill>
                  </a:rPr>
                  <a:t>Mapiq</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27" name="Google Shape;1127;p95"/>
              <p:cNvSpPr/>
              <p:nvPr/>
            </p:nvSpPr>
            <p:spPr>
              <a:xfrm>
                <a:off x="4792182" y="3794168"/>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Multiple catering outlets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28" name="Google Shape;1128;p95"/>
              <p:cNvSpPr/>
              <p:nvPr/>
            </p:nvSpPr>
            <p:spPr>
              <a:xfrm>
                <a:off x="6164114" y="4407009"/>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27 staff members with a distance to </a:t>
                </a:r>
                <a:r>
                  <a:rPr lang="en-GB" sz="1200" dirty="0" err="1">
                    <a:solidFill>
                      <a:schemeClr val="bg1"/>
                    </a:solidFill>
                  </a:rPr>
                  <a:t>labor</a:t>
                </a:r>
                <a:r>
                  <a:rPr lang="en-GB" sz="1200" dirty="0">
                    <a:solidFill>
                      <a:schemeClr val="bg1"/>
                    </a:solidFill>
                  </a:rPr>
                  <a:t> market </a:t>
                </a:r>
                <a:endParaRPr sz="1200" dirty="0">
                  <a:solidFill>
                    <a:schemeClr val="bg1"/>
                  </a:solidFill>
                  <a:sym typeface="Arial"/>
                </a:endParaRPr>
              </a:p>
              <a:p>
                <a:pPr marL="0" marR="0" lvl="0" indent="0" algn="l" rtl="0">
                  <a:spcBef>
                    <a:spcPts val="585"/>
                  </a:spcBef>
                  <a:spcAft>
                    <a:spcPts val="0"/>
                  </a:spcAft>
                  <a:buNone/>
                </a:pPr>
                <a:endParaRPr sz="1200" dirty="0">
                  <a:solidFill>
                    <a:schemeClr val="bg1"/>
                  </a:solidFill>
                  <a:sym typeface="Arial"/>
                </a:endParaRPr>
              </a:p>
            </p:txBody>
          </p:sp>
          <p:sp>
            <p:nvSpPr>
              <p:cNvPr id="1129" name="Google Shape;1129;p95"/>
              <p:cNvSpPr/>
              <p:nvPr/>
            </p:nvSpPr>
            <p:spPr>
              <a:xfrm>
                <a:off x="7536045"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rgbClr val="464646"/>
                    </a:solidFill>
                  </a:rPr>
                  <a:t>Mobile phone dashboard app </a:t>
                </a:r>
                <a:endParaRPr sz="1200" dirty="0">
                  <a:solidFill>
                    <a:srgbClr val="464646"/>
                  </a:solidFill>
                  <a:sym typeface="Arial"/>
                </a:endParaRPr>
              </a:p>
              <a:p>
                <a:pPr marL="0" marR="0" lvl="0" indent="0" algn="l" rtl="0">
                  <a:spcBef>
                    <a:spcPts val="585"/>
                  </a:spcBef>
                  <a:spcAft>
                    <a:spcPts val="0"/>
                  </a:spcAft>
                  <a:buNone/>
                </a:pPr>
                <a:endParaRPr sz="1200" dirty="0">
                  <a:solidFill>
                    <a:srgbClr val="464646"/>
                  </a:solidFill>
                  <a:sym typeface="Arial"/>
                </a:endParaRPr>
              </a:p>
            </p:txBody>
          </p:sp>
          <p:sp>
            <p:nvSpPr>
              <p:cNvPr id="1130" name="Google Shape;1130;p95"/>
              <p:cNvSpPr/>
              <p:nvPr/>
            </p:nvSpPr>
            <p:spPr>
              <a:xfrm>
                <a:off x="2048319" y="4407009"/>
                <a:ext cx="1212000" cy="540000"/>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Customer satisfaction </a:t>
                </a:r>
                <a:r>
                  <a:rPr lang="en-GB" sz="1200" b="1" dirty="0">
                    <a:solidFill>
                      <a:schemeClr val="bg1"/>
                    </a:solidFill>
                  </a:rPr>
                  <a:t>above</a:t>
                </a:r>
                <a:r>
                  <a:rPr lang="en-GB" sz="1200" dirty="0">
                    <a:solidFill>
                      <a:schemeClr val="bg1"/>
                    </a:solidFill>
                  </a:rPr>
                  <a:t> target</a:t>
                </a:r>
                <a:endParaRPr sz="1200" dirty="0">
                  <a:solidFill>
                    <a:schemeClr val="bg1"/>
                  </a:solidFill>
                </a:endParaRPr>
              </a:p>
              <a:p>
                <a:pPr marL="0" marR="0" lvl="0" indent="0" algn="l" rtl="0">
                  <a:spcBef>
                    <a:spcPts val="585"/>
                  </a:spcBef>
                  <a:spcAft>
                    <a:spcPts val="0"/>
                  </a:spcAft>
                  <a:buNone/>
                </a:pPr>
                <a:endParaRPr sz="1200" dirty="0">
                  <a:solidFill>
                    <a:schemeClr val="bg1"/>
                  </a:solidFill>
                  <a:sym typeface="Arial"/>
                </a:endParaRPr>
              </a:p>
            </p:txBody>
          </p:sp>
          <p:sp>
            <p:nvSpPr>
              <p:cNvPr id="1131" name="Google Shape;1131;p95"/>
              <p:cNvSpPr/>
              <p:nvPr/>
            </p:nvSpPr>
            <p:spPr>
              <a:xfrm>
                <a:off x="3420251"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Integrated operational services</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2" name="Google Shape;1132;p95"/>
              <p:cNvSpPr/>
              <p:nvPr/>
            </p:nvSpPr>
            <p:spPr>
              <a:xfrm>
                <a:off x="4792182" y="4407009"/>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30% healthy products in restaurants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3" name="Google Shape;1133;p95"/>
              <p:cNvSpPr/>
              <p:nvPr/>
            </p:nvSpPr>
            <p:spPr>
              <a:xfrm>
                <a:off x="4792182" y="5019641"/>
                <a:ext cx="1212000" cy="540000"/>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Apps to order and pay coffee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34" name="Google Shape;1134;p95"/>
              <p:cNvSpPr/>
              <p:nvPr/>
            </p:nvSpPr>
            <p:spPr>
              <a:xfrm>
                <a:off x="597353" y="2224017"/>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1</a:t>
                </a:r>
                <a:endParaRPr sz="2800"/>
              </a:p>
            </p:txBody>
          </p:sp>
          <p:sp>
            <p:nvSpPr>
              <p:cNvPr id="1135" name="Google Shape;1135;p95"/>
              <p:cNvSpPr/>
              <p:nvPr/>
            </p:nvSpPr>
            <p:spPr>
              <a:xfrm>
                <a:off x="597353" y="3760753"/>
                <a:ext cx="252600" cy="252600"/>
              </a:xfrm>
              <a:prstGeom prst="ellipse">
                <a:avLst/>
              </a:prstGeom>
              <a:no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600" b="1">
                    <a:latin typeface="Arial"/>
                    <a:ea typeface="Arial"/>
                    <a:cs typeface="Arial"/>
                    <a:sym typeface="Arial"/>
                  </a:rPr>
                  <a:t>2</a:t>
                </a:r>
                <a:endParaRPr sz="2800"/>
              </a:p>
            </p:txBody>
          </p:sp>
          <p:sp>
            <p:nvSpPr>
              <p:cNvPr id="1136" name="Google Shape;1136;p95"/>
              <p:cNvSpPr txBox="1"/>
              <p:nvPr/>
            </p:nvSpPr>
            <p:spPr>
              <a:xfrm>
                <a:off x="955022" y="2266181"/>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Desired Outcome</a:t>
                </a:r>
                <a:endParaRPr sz="2800"/>
              </a:p>
            </p:txBody>
          </p:sp>
          <p:sp>
            <p:nvSpPr>
              <p:cNvPr id="1137" name="Google Shape;1137;p95"/>
              <p:cNvSpPr txBox="1"/>
              <p:nvPr/>
            </p:nvSpPr>
            <p:spPr>
              <a:xfrm>
                <a:off x="955022" y="3796807"/>
                <a:ext cx="914400" cy="25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a:t>Evidence</a:t>
                </a:r>
                <a:endParaRPr sz="2800"/>
              </a:p>
            </p:txBody>
          </p:sp>
          <p:cxnSp>
            <p:nvCxnSpPr>
              <p:cNvPr id="1138" name="Google Shape;1138;p95"/>
              <p:cNvCxnSpPr/>
              <p:nvPr/>
            </p:nvCxnSpPr>
            <p:spPr>
              <a:xfrm>
                <a:off x="571906" y="6829088"/>
                <a:ext cx="8166900" cy="26700"/>
              </a:xfrm>
              <a:prstGeom prst="straightConnector1">
                <a:avLst/>
              </a:prstGeom>
              <a:noFill/>
              <a:ln w="12700" cap="rnd" cmpd="sng">
                <a:solidFill>
                  <a:srgbClr val="000000"/>
                </a:solidFill>
                <a:prstDash val="dot"/>
                <a:round/>
                <a:headEnd type="none" w="sm" len="sm"/>
                <a:tailEnd type="none" w="sm" len="sm"/>
              </a:ln>
            </p:spPr>
          </p:cxnSp>
          <p:grpSp>
            <p:nvGrpSpPr>
              <p:cNvPr id="1139" name="Google Shape;1139;p95"/>
              <p:cNvGrpSpPr/>
              <p:nvPr/>
            </p:nvGrpSpPr>
            <p:grpSpPr>
              <a:xfrm>
                <a:off x="2048280" y="2221770"/>
                <a:ext cx="6699363" cy="1388848"/>
                <a:chOff x="2048280" y="2221770"/>
                <a:chExt cx="6699363" cy="1388848"/>
              </a:xfrm>
            </p:grpSpPr>
            <p:grpSp>
              <p:nvGrpSpPr>
                <p:cNvPr id="1140" name="Google Shape;1140;p95"/>
                <p:cNvGrpSpPr/>
                <p:nvPr/>
              </p:nvGrpSpPr>
              <p:grpSpPr>
                <a:xfrm>
                  <a:off x="4792019" y="2221770"/>
                  <a:ext cx="1211886" cy="1388848"/>
                  <a:chOff x="4054810" y="2149772"/>
                  <a:chExt cx="1463100" cy="1601347"/>
                </a:xfrm>
              </p:grpSpPr>
              <p:sp>
                <p:nvSpPr>
                  <p:cNvPr id="1141" name="Google Shape;1141;p95"/>
                  <p:cNvSpPr/>
                  <p:nvPr/>
                </p:nvSpPr>
                <p:spPr>
                  <a:xfrm>
                    <a:off x="4054810" y="2149772"/>
                    <a:ext cx="1463100" cy="996600"/>
                  </a:xfrm>
                  <a:prstGeom prst="rect">
                    <a:avLst/>
                  </a:prstGeom>
                  <a:solidFill>
                    <a:srgbClr val="D04A02"/>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2" name="Google Shape;1142;p95"/>
                  <p:cNvSpPr/>
                  <p:nvPr/>
                </p:nvSpPr>
                <p:spPr>
                  <a:xfrm>
                    <a:off x="4054810" y="3128619"/>
                    <a:ext cx="1463100" cy="622500"/>
                  </a:xfrm>
                  <a:prstGeom prst="rect">
                    <a:avLst/>
                  </a:prstGeom>
                  <a:solidFill>
                    <a:srgbClr val="464646"/>
                  </a:solidFill>
                  <a:ln w="12700" cap="flat" cmpd="sng">
                    <a:solidFill>
                      <a:srgbClr val="D04A02"/>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Attract, satisfy and retain business and FM talent</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3" name="Google Shape;1143;p95"/>
                <p:cNvGrpSpPr/>
                <p:nvPr/>
              </p:nvGrpSpPr>
              <p:grpSpPr>
                <a:xfrm>
                  <a:off x="7535757" y="2221770"/>
                  <a:ext cx="1211886" cy="1388848"/>
                  <a:chOff x="7128055" y="2149772"/>
                  <a:chExt cx="1463100" cy="1601347"/>
                </a:xfrm>
              </p:grpSpPr>
              <p:sp>
                <p:nvSpPr>
                  <p:cNvPr id="1144" name="Google Shape;1144;p95"/>
                  <p:cNvSpPr/>
                  <p:nvPr/>
                </p:nvSpPr>
                <p:spPr>
                  <a:xfrm>
                    <a:off x="7128055" y="2149772"/>
                    <a:ext cx="1463100" cy="996600"/>
                  </a:xfrm>
                  <a:prstGeom prst="rect">
                    <a:avLst/>
                  </a:prstGeom>
                  <a:solidFill>
                    <a:srgbClr val="FFB600"/>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45" name="Google Shape;1145;p95"/>
                  <p:cNvSpPr/>
                  <p:nvPr/>
                </p:nvSpPr>
                <p:spPr>
                  <a:xfrm>
                    <a:off x="7128055" y="3128619"/>
                    <a:ext cx="1463100" cy="622500"/>
                  </a:xfrm>
                  <a:prstGeom prst="rect">
                    <a:avLst/>
                  </a:prstGeom>
                  <a:solidFill>
                    <a:srgbClr val="464646"/>
                  </a:solidFill>
                  <a:ln w="12700" cap="flat" cmpd="sng">
                    <a:solidFill>
                      <a:srgbClr val="FFB6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Innovative and transparent financial reporting</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grpSp>
            <p:grpSp>
              <p:nvGrpSpPr>
                <p:cNvPr id="1146" name="Google Shape;1146;p95"/>
                <p:cNvGrpSpPr/>
                <p:nvPr/>
              </p:nvGrpSpPr>
              <p:grpSpPr>
                <a:xfrm>
                  <a:off x="6163889" y="2221770"/>
                  <a:ext cx="1211886" cy="1388848"/>
                  <a:chOff x="5577756" y="2149772"/>
                  <a:chExt cx="1463100" cy="1601347"/>
                </a:xfrm>
              </p:grpSpPr>
              <p:sp>
                <p:nvSpPr>
                  <p:cNvPr id="1147" name="Google Shape;1147;p95"/>
                  <p:cNvSpPr/>
                  <p:nvPr/>
                </p:nvSpPr>
                <p:spPr>
                  <a:xfrm>
                    <a:off x="5577756" y="3128619"/>
                    <a:ext cx="1463100" cy="622500"/>
                  </a:xfrm>
                  <a:prstGeom prst="rect">
                    <a:avLst/>
                  </a:prstGeom>
                  <a:solidFill>
                    <a:srgbClr val="464646"/>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Industry leader in Corporate Responsibility</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48" name="Google Shape;1148;p95"/>
                  <p:cNvSpPr/>
                  <p:nvPr/>
                </p:nvSpPr>
                <p:spPr>
                  <a:xfrm>
                    <a:off x="5577756" y="2149772"/>
                    <a:ext cx="1463100" cy="996600"/>
                  </a:xfrm>
                  <a:prstGeom prst="rect">
                    <a:avLst/>
                  </a:prstGeom>
                  <a:solidFill>
                    <a:srgbClr val="EB8C00"/>
                  </a:solidFill>
                  <a:ln w="12700" cap="flat" cmpd="sng">
                    <a:solidFill>
                      <a:srgbClr val="EB8C00"/>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49" name="Google Shape;1149;p95"/>
                <p:cNvGrpSpPr/>
                <p:nvPr/>
              </p:nvGrpSpPr>
              <p:grpSpPr>
                <a:xfrm>
                  <a:off x="2048280" y="2221770"/>
                  <a:ext cx="1211886" cy="1388848"/>
                  <a:chOff x="969245" y="2149772"/>
                  <a:chExt cx="1463100" cy="1601347"/>
                </a:xfrm>
              </p:grpSpPr>
              <p:sp>
                <p:nvSpPr>
                  <p:cNvPr id="1150" name="Google Shape;1150;p95"/>
                  <p:cNvSpPr/>
                  <p:nvPr/>
                </p:nvSpPr>
                <p:spPr>
                  <a:xfrm>
                    <a:off x="969245" y="3128619"/>
                    <a:ext cx="1463100" cy="622500"/>
                  </a:xfrm>
                  <a:prstGeom prst="rect">
                    <a:avLst/>
                  </a:prstGeom>
                  <a:solidFill>
                    <a:srgbClr val="464646"/>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a:solidFill>
                          <a:srgbClr val="FFFFFF"/>
                        </a:solidFill>
                      </a:rPr>
                      <a:t>First-class integrated facility services</a:t>
                    </a:r>
                    <a:endParaRPr sz="1100" b="1">
                      <a:solidFill>
                        <a:srgbClr val="FFFFFF"/>
                      </a:solidFill>
                      <a:sym typeface="Arial"/>
                    </a:endParaRPr>
                  </a:p>
                  <a:p>
                    <a:pPr marL="0" marR="0" lvl="0" indent="0" algn="l" rtl="0">
                      <a:spcBef>
                        <a:spcPts val="585"/>
                      </a:spcBef>
                      <a:spcAft>
                        <a:spcPts val="0"/>
                      </a:spcAft>
                      <a:buNone/>
                    </a:pPr>
                    <a:endParaRPr sz="1100" b="1">
                      <a:solidFill>
                        <a:srgbClr val="FFFFFF"/>
                      </a:solidFill>
                      <a:sym typeface="Arial"/>
                    </a:endParaRPr>
                  </a:p>
                </p:txBody>
              </p:sp>
              <p:sp>
                <p:nvSpPr>
                  <p:cNvPr id="1151" name="Google Shape;1151;p95"/>
                  <p:cNvSpPr/>
                  <p:nvPr/>
                </p:nvSpPr>
                <p:spPr>
                  <a:xfrm>
                    <a:off x="969245" y="2149772"/>
                    <a:ext cx="1463100" cy="996600"/>
                  </a:xfrm>
                  <a:prstGeom prst="rect">
                    <a:avLst/>
                  </a:prstGeom>
                  <a:solidFill>
                    <a:srgbClr val="E0301E"/>
                  </a:solidFill>
                  <a:ln w="12700" cap="flat" cmpd="sng">
                    <a:solidFill>
                      <a:srgbClr val="E0301E"/>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grpSp>
            <p:grpSp>
              <p:nvGrpSpPr>
                <p:cNvPr id="1152" name="Google Shape;1152;p95"/>
                <p:cNvGrpSpPr/>
                <p:nvPr/>
              </p:nvGrpSpPr>
              <p:grpSpPr>
                <a:xfrm>
                  <a:off x="3420149" y="2221770"/>
                  <a:ext cx="1211886" cy="1388848"/>
                  <a:chOff x="2519544" y="2149772"/>
                  <a:chExt cx="1463100" cy="1601347"/>
                </a:xfrm>
              </p:grpSpPr>
              <p:sp>
                <p:nvSpPr>
                  <p:cNvPr id="1153" name="Google Shape;1153;p95"/>
                  <p:cNvSpPr/>
                  <p:nvPr/>
                </p:nvSpPr>
                <p:spPr>
                  <a:xfrm>
                    <a:off x="2519544" y="2149772"/>
                    <a:ext cx="1463100" cy="996600"/>
                  </a:xfrm>
                  <a:prstGeom prst="rect">
                    <a:avLst/>
                  </a:prstGeom>
                  <a:solidFill>
                    <a:srgbClr val="DB536A"/>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154" name="Google Shape;1154;p95"/>
                  <p:cNvSpPr/>
                  <p:nvPr/>
                </p:nvSpPr>
                <p:spPr>
                  <a:xfrm>
                    <a:off x="2519544" y="3128619"/>
                    <a:ext cx="1463100" cy="622500"/>
                  </a:xfrm>
                  <a:prstGeom prst="rect">
                    <a:avLst/>
                  </a:prstGeom>
                  <a:solidFill>
                    <a:srgbClr val="464646"/>
                  </a:solidFill>
                  <a:ln w="12700" cap="flat" cmpd="sng">
                    <a:solidFill>
                      <a:srgbClr val="DB536A"/>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100" b="1" dirty="0">
                        <a:solidFill>
                          <a:srgbClr val="FFFFFF"/>
                        </a:solidFill>
                      </a:rPr>
                      <a:t>Best FM company for PwC</a:t>
                    </a:r>
                    <a:endParaRPr sz="1100" b="1" dirty="0">
                      <a:solidFill>
                        <a:srgbClr val="FFFFFF"/>
                      </a:solidFill>
                      <a:sym typeface="Arial"/>
                    </a:endParaRPr>
                  </a:p>
                  <a:p>
                    <a:pPr marL="0" marR="0" lvl="0" indent="0" algn="l" rtl="0">
                      <a:spcBef>
                        <a:spcPts val="585"/>
                      </a:spcBef>
                      <a:spcAft>
                        <a:spcPts val="0"/>
                      </a:spcAft>
                      <a:buNone/>
                    </a:pPr>
                    <a:endParaRPr sz="1100" b="1" dirty="0">
                      <a:solidFill>
                        <a:srgbClr val="FFFFFF"/>
                      </a:solidFill>
                      <a:sym typeface="Arial"/>
                    </a:endParaRPr>
                  </a:p>
                </p:txBody>
              </p:sp>
            </p:grpSp>
          </p:grpSp>
        </p:grpSp>
        <p:grpSp>
          <p:nvGrpSpPr>
            <p:cNvPr id="1155" name="Google Shape;1155;p95"/>
            <p:cNvGrpSpPr/>
            <p:nvPr/>
          </p:nvGrpSpPr>
          <p:grpSpPr>
            <a:xfrm>
              <a:off x="6639459" y="2007941"/>
              <a:ext cx="625030" cy="624936"/>
              <a:chOff x="986" y="0"/>
              <a:chExt cx="6673" cy="6672"/>
            </a:xfrm>
          </p:grpSpPr>
          <p:sp>
            <p:nvSpPr>
              <p:cNvPr id="1156" name="Google Shape;1156;p95"/>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57" name="Google Shape;1157;p95"/>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
          <p:nvSpPr>
            <p:cNvPr id="1158" name="Google Shape;1158;p95"/>
            <p:cNvSpPr/>
            <p:nvPr/>
          </p:nvSpPr>
          <p:spPr>
            <a:xfrm>
              <a:off x="5523562" y="2007941"/>
              <a:ext cx="625034" cy="624940"/>
            </a:xfrm>
            <a:custGeom>
              <a:avLst/>
              <a:gdLst/>
              <a:ahLst/>
              <a:cxnLst/>
              <a:rect l="l" t="t" r="r" b="b"/>
              <a:pathLst>
                <a:path w="6687" h="6686" extrusionOk="0">
                  <a:moveTo>
                    <a:pt x="0" y="0"/>
                  </a:moveTo>
                  <a:lnTo>
                    <a:pt x="0" y="6686"/>
                  </a:lnTo>
                  <a:lnTo>
                    <a:pt x="6687" y="6686"/>
                  </a:lnTo>
                  <a:lnTo>
                    <a:pt x="6687" y="0"/>
                  </a:lnTo>
                  <a:lnTo>
                    <a:pt x="0" y="0"/>
                  </a:lnTo>
                  <a:close/>
                  <a:moveTo>
                    <a:pt x="2224" y="2196"/>
                  </a:moveTo>
                  <a:lnTo>
                    <a:pt x="2224" y="2196"/>
                  </a:lnTo>
                  <a:lnTo>
                    <a:pt x="2300" y="2120"/>
                  </a:lnTo>
                  <a:lnTo>
                    <a:pt x="2376" y="2048"/>
                  </a:lnTo>
                  <a:lnTo>
                    <a:pt x="2454" y="1978"/>
                  </a:lnTo>
                  <a:lnTo>
                    <a:pt x="2532" y="1908"/>
                  </a:lnTo>
                  <a:lnTo>
                    <a:pt x="2610" y="1842"/>
                  </a:lnTo>
                  <a:lnTo>
                    <a:pt x="2688" y="1778"/>
                  </a:lnTo>
                  <a:lnTo>
                    <a:pt x="2768" y="1714"/>
                  </a:lnTo>
                  <a:lnTo>
                    <a:pt x="2848" y="1652"/>
                  </a:lnTo>
                  <a:lnTo>
                    <a:pt x="2848" y="3624"/>
                  </a:lnTo>
                  <a:lnTo>
                    <a:pt x="1818" y="4654"/>
                  </a:lnTo>
                  <a:lnTo>
                    <a:pt x="1818" y="2646"/>
                  </a:lnTo>
                  <a:lnTo>
                    <a:pt x="1818" y="2646"/>
                  </a:lnTo>
                  <a:lnTo>
                    <a:pt x="1914" y="2530"/>
                  </a:lnTo>
                  <a:lnTo>
                    <a:pt x="2012" y="2418"/>
                  </a:lnTo>
                  <a:lnTo>
                    <a:pt x="2116" y="2306"/>
                  </a:lnTo>
                  <a:lnTo>
                    <a:pt x="2224" y="2196"/>
                  </a:lnTo>
                  <a:lnTo>
                    <a:pt x="2224" y="2196"/>
                  </a:lnTo>
                  <a:close/>
                  <a:moveTo>
                    <a:pt x="6149" y="322"/>
                  </a:moveTo>
                  <a:lnTo>
                    <a:pt x="4447" y="2024"/>
                  </a:lnTo>
                  <a:lnTo>
                    <a:pt x="4447" y="762"/>
                  </a:lnTo>
                  <a:lnTo>
                    <a:pt x="4447" y="762"/>
                  </a:lnTo>
                  <a:lnTo>
                    <a:pt x="4577" y="712"/>
                  </a:lnTo>
                  <a:lnTo>
                    <a:pt x="4705" y="666"/>
                  </a:lnTo>
                  <a:lnTo>
                    <a:pt x="4831" y="624"/>
                  </a:lnTo>
                  <a:lnTo>
                    <a:pt x="4955" y="584"/>
                  </a:lnTo>
                  <a:lnTo>
                    <a:pt x="5075" y="548"/>
                  </a:lnTo>
                  <a:lnTo>
                    <a:pt x="5193" y="516"/>
                  </a:lnTo>
                  <a:lnTo>
                    <a:pt x="5307" y="486"/>
                  </a:lnTo>
                  <a:lnTo>
                    <a:pt x="5417" y="458"/>
                  </a:lnTo>
                  <a:lnTo>
                    <a:pt x="5525" y="432"/>
                  </a:lnTo>
                  <a:lnTo>
                    <a:pt x="5627" y="410"/>
                  </a:lnTo>
                  <a:lnTo>
                    <a:pt x="5727" y="390"/>
                  </a:lnTo>
                  <a:lnTo>
                    <a:pt x="5821" y="372"/>
                  </a:lnTo>
                  <a:lnTo>
                    <a:pt x="5995" y="344"/>
                  </a:lnTo>
                  <a:lnTo>
                    <a:pt x="6149" y="322"/>
                  </a:lnTo>
                  <a:lnTo>
                    <a:pt x="6149" y="322"/>
                  </a:lnTo>
                  <a:close/>
                  <a:moveTo>
                    <a:pt x="4161" y="2308"/>
                  </a:moveTo>
                  <a:lnTo>
                    <a:pt x="3134" y="3338"/>
                  </a:lnTo>
                  <a:lnTo>
                    <a:pt x="3134" y="1448"/>
                  </a:lnTo>
                  <a:lnTo>
                    <a:pt x="3134" y="1448"/>
                  </a:lnTo>
                  <a:lnTo>
                    <a:pt x="3262" y="1362"/>
                  </a:lnTo>
                  <a:lnTo>
                    <a:pt x="3391" y="1282"/>
                  </a:lnTo>
                  <a:lnTo>
                    <a:pt x="3521" y="1206"/>
                  </a:lnTo>
                  <a:lnTo>
                    <a:pt x="3649" y="1134"/>
                  </a:lnTo>
                  <a:lnTo>
                    <a:pt x="3779" y="1064"/>
                  </a:lnTo>
                  <a:lnTo>
                    <a:pt x="3907" y="1000"/>
                  </a:lnTo>
                  <a:lnTo>
                    <a:pt x="4035" y="938"/>
                  </a:lnTo>
                  <a:lnTo>
                    <a:pt x="4161" y="882"/>
                  </a:lnTo>
                  <a:lnTo>
                    <a:pt x="4161" y="2308"/>
                  </a:lnTo>
                  <a:close/>
                  <a:moveTo>
                    <a:pt x="1532" y="4938"/>
                  </a:moveTo>
                  <a:lnTo>
                    <a:pt x="326" y="6146"/>
                  </a:lnTo>
                  <a:lnTo>
                    <a:pt x="326" y="6146"/>
                  </a:lnTo>
                  <a:lnTo>
                    <a:pt x="344" y="6020"/>
                  </a:lnTo>
                  <a:lnTo>
                    <a:pt x="368" y="5880"/>
                  </a:lnTo>
                  <a:lnTo>
                    <a:pt x="398" y="5726"/>
                  </a:lnTo>
                  <a:lnTo>
                    <a:pt x="432" y="5560"/>
                  </a:lnTo>
                  <a:lnTo>
                    <a:pt x="474" y="5384"/>
                  </a:lnTo>
                  <a:lnTo>
                    <a:pt x="498" y="5292"/>
                  </a:lnTo>
                  <a:lnTo>
                    <a:pt x="524" y="5198"/>
                  </a:lnTo>
                  <a:lnTo>
                    <a:pt x="552" y="5100"/>
                  </a:lnTo>
                  <a:lnTo>
                    <a:pt x="582" y="5002"/>
                  </a:lnTo>
                  <a:lnTo>
                    <a:pt x="612" y="4902"/>
                  </a:lnTo>
                  <a:lnTo>
                    <a:pt x="646" y="4798"/>
                  </a:lnTo>
                  <a:lnTo>
                    <a:pt x="682" y="4694"/>
                  </a:lnTo>
                  <a:lnTo>
                    <a:pt x="720" y="4590"/>
                  </a:lnTo>
                  <a:lnTo>
                    <a:pt x="760" y="4482"/>
                  </a:lnTo>
                  <a:lnTo>
                    <a:pt x="804" y="4374"/>
                  </a:lnTo>
                  <a:lnTo>
                    <a:pt x="850" y="4264"/>
                  </a:lnTo>
                  <a:lnTo>
                    <a:pt x="898" y="4154"/>
                  </a:lnTo>
                  <a:lnTo>
                    <a:pt x="948" y="4042"/>
                  </a:lnTo>
                  <a:lnTo>
                    <a:pt x="1000" y="3930"/>
                  </a:lnTo>
                  <a:lnTo>
                    <a:pt x="1058" y="3818"/>
                  </a:lnTo>
                  <a:lnTo>
                    <a:pt x="1116" y="3704"/>
                  </a:lnTo>
                  <a:lnTo>
                    <a:pt x="1178" y="3590"/>
                  </a:lnTo>
                  <a:lnTo>
                    <a:pt x="1242" y="3476"/>
                  </a:lnTo>
                  <a:lnTo>
                    <a:pt x="1310" y="3362"/>
                  </a:lnTo>
                  <a:lnTo>
                    <a:pt x="1382" y="3250"/>
                  </a:lnTo>
                  <a:lnTo>
                    <a:pt x="1456" y="3136"/>
                  </a:lnTo>
                  <a:lnTo>
                    <a:pt x="1532" y="3022"/>
                  </a:lnTo>
                  <a:lnTo>
                    <a:pt x="1532" y="4938"/>
                  </a:lnTo>
                  <a:close/>
                  <a:moveTo>
                    <a:pt x="1734" y="5140"/>
                  </a:moveTo>
                  <a:lnTo>
                    <a:pt x="3693" y="5140"/>
                  </a:lnTo>
                  <a:lnTo>
                    <a:pt x="3693" y="5140"/>
                  </a:lnTo>
                  <a:lnTo>
                    <a:pt x="3577" y="5222"/>
                  </a:lnTo>
                  <a:lnTo>
                    <a:pt x="3459" y="5300"/>
                  </a:lnTo>
                  <a:lnTo>
                    <a:pt x="3344" y="5374"/>
                  </a:lnTo>
                  <a:lnTo>
                    <a:pt x="3226" y="5444"/>
                  </a:lnTo>
                  <a:lnTo>
                    <a:pt x="3110" y="5512"/>
                  </a:lnTo>
                  <a:lnTo>
                    <a:pt x="2994" y="5576"/>
                  </a:lnTo>
                  <a:lnTo>
                    <a:pt x="2876" y="5636"/>
                  </a:lnTo>
                  <a:lnTo>
                    <a:pt x="2762" y="5694"/>
                  </a:lnTo>
                  <a:lnTo>
                    <a:pt x="2646" y="5750"/>
                  </a:lnTo>
                  <a:lnTo>
                    <a:pt x="2532" y="5802"/>
                  </a:lnTo>
                  <a:lnTo>
                    <a:pt x="2418" y="5850"/>
                  </a:lnTo>
                  <a:lnTo>
                    <a:pt x="2306" y="5898"/>
                  </a:lnTo>
                  <a:lnTo>
                    <a:pt x="2194" y="5940"/>
                  </a:lnTo>
                  <a:lnTo>
                    <a:pt x="2084" y="5982"/>
                  </a:lnTo>
                  <a:lnTo>
                    <a:pt x="1976" y="6020"/>
                  </a:lnTo>
                  <a:lnTo>
                    <a:pt x="1870" y="6056"/>
                  </a:lnTo>
                  <a:lnTo>
                    <a:pt x="1764" y="6090"/>
                  </a:lnTo>
                  <a:lnTo>
                    <a:pt x="1662" y="6122"/>
                  </a:lnTo>
                  <a:lnTo>
                    <a:pt x="1562" y="6152"/>
                  </a:lnTo>
                  <a:lnTo>
                    <a:pt x="1462" y="6178"/>
                  </a:lnTo>
                  <a:lnTo>
                    <a:pt x="1366" y="6204"/>
                  </a:lnTo>
                  <a:lnTo>
                    <a:pt x="1272" y="6228"/>
                  </a:lnTo>
                  <a:lnTo>
                    <a:pt x="1094" y="6268"/>
                  </a:lnTo>
                  <a:lnTo>
                    <a:pt x="926" y="6302"/>
                  </a:lnTo>
                  <a:lnTo>
                    <a:pt x="772" y="6330"/>
                  </a:lnTo>
                  <a:lnTo>
                    <a:pt x="632" y="6352"/>
                  </a:lnTo>
                  <a:lnTo>
                    <a:pt x="506" y="6368"/>
                  </a:lnTo>
                  <a:lnTo>
                    <a:pt x="1734" y="5140"/>
                  </a:lnTo>
                  <a:close/>
                  <a:moveTo>
                    <a:pt x="4063" y="4856"/>
                  </a:moveTo>
                  <a:lnTo>
                    <a:pt x="2020" y="4856"/>
                  </a:lnTo>
                  <a:lnTo>
                    <a:pt x="3050" y="3826"/>
                  </a:lnTo>
                  <a:lnTo>
                    <a:pt x="5037" y="3826"/>
                  </a:lnTo>
                  <a:lnTo>
                    <a:pt x="5037" y="3826"/>
                  </a:lnTo>
                  <a:lnTo>
                    <a:pt x="4971" y="3910"/>
                  </a:lnTo>
                  <a:lnTo>
                    <a:pt x="4905" y="3996"/>
                  </a:lnTo>
                  <a:lnTo>
                    <a:pt x="4837" y="4080"/>
                  </a:lnTo>
                  <a:lnTo>
                    <a:pt x="4767" y="4162"/>
                  </a:lnTo>
                  <a:lnTo>
                    <a:pt x="4693" y="4246"/>
                  </a:lnTo>
                  <a:lnTo>
                    <a:pt x="4619" y="4328"/>
                  </a:lnTo>
                  <a:lnTo>
                    <a:pt x="4541" y="4410"/>
                  </a:lnTo>
                  <a:lnTo>
                    <a:pt x="4463" y="4490"/>
                  </a:lnTo>
                  <a:lnTo>
                    <a:pt x="4463" y="4490"/>
                  </a:lnTo>
                  <a:lnTo>
                    <a:pt x="4363" y="4586"/>
                  </a:lnTo>
                  <a:lnTo>
                    <a:pt x="4265" y="4680"/>
                  </a:lnTo>
                  <a:lnTo>
                    <a:pt x="4163" y="4768"/>
                  </a:lnTo>
                  <a:lnTo>
                    <a:pt x="4063" y="4856"/>
                  </a:lnTo>
                  <a:lnTo>
                    <a:pt x="4063" y="4856"/>
                  </a:lnTo>
                  <a:close/>
                  <a:moveTo>
                    <a:pt x="5237" y="3540"/>
                  </a:moveTo>
                  <a:lnTo>
                    <a:pt x="3334" y="3540"/>
                  </a:lnTo>
                  <a:lnTo>
                    <a:pt x="4363" y="2510"/>
                  </a:lnTo>
                  <a:lnTo>
                    <a:pt x="5799" y="2510"/>
                  </a:lnTo>
                  <a:lnTo>
                    <a:pt x="5799" y="2510"/>
                  </a:lnTo>
                  <a:lnTo>
                    <a:pt x="5741" y="2638"/>
                  </a:lnTo>
                  <a:lnTo>
                    <a:pt x="5681" y="2764"/>
                  </a:lnTo>
                  <a:lnTo>
                    <a:pt x="5617" y="2894"/>
                  </a:lnTo>
                  <a:lnTo>
                    <a:pt x="5549" y="3022"/>
                  </a:lnTo>
                  <a:lnTo>
                    <a:pt x="5477" y="3152"/>
                  </a:lnTo>
                  <a:lnTo>
                    <a:pt x="5401" y="3282"/>
                  </a:lnTo>
                  <a:lnTo>
                    <a:pt x="5321" y="3410"/>
                  </a:lnTo>
                  <a:lnTo>
                    <a:pt x="5237" y="3540"/>
                  </a:lnTo>
                  <a:lnTo>
                    <a:pt x="5237" y="3540"/>
                  </a:lnTo>
                  <a:close/>
                  <a:moveTo>
                    <a:pt x="5917" y="2226"/>
                  </a:moveTo>
                  <a:lnTo>
                    <a:pt x="4649" y="2226"/>
                  </a:lnTo>
                  <a:lnTo>
                    <a:pt x="6365" y="510"/>
                  </a:lnTo>
                  <a:lnTo>
                    <a:pt x="6365" y="510"/>
                  </a:lnTo>
                  <a:lnTo>
                    <a:pt x="6341" y="662"/>
                  </a:lnTo>
                  <a:lnTo>
                    <a:pt x="6311" y="836"/>
                  </a:lnTo>
                  <a:lnTo>
                    <a:pt x="6293" y="932"/>
                  </a:lnTo>
                  <a:lnTo>
                    <a:pt x="6273" y="1032"/>
                  </a:lnTo>
                  <a:lnTo>
                    <a:pt x="6251" y="1134"/>
                  </a:lnTo>
                  <a:lnTo>
                    <a:pt x="6225" y="1242"/>
                  </a:lnTo>
                  <a:lnTo>
                    <a:pt x="6197" y="1354"/>
                  </a:lnTo>
                  <a:lnTo>
                    <a:pt x="6167" y="1470"/>
                  </a:lnTo>
                  <a:lnTo>
                    <a:pt x="6133" y="1588"/>
                  </a:lnTo>
                  <a:lnTo>
                    <a:pt x="6097" y="1710"/>
                  </a:lnTo>
                  <a:lnTo>
                    <a:pt x="6057" y="1836"/>
                  </a:lnTo>
                  <a:lnTo>
                    <a:pt x="6013" y="1964"/>
                  </a:lnTo>
                  <a:lnTo>
                    <a:pt x="5967" y="2094"/>
                  </a:lnTo>
                  <a:lnTo>
                    <a:pt x="5917" y="2226"/>
                  </a:lnTo>
                  <a:lnTo>
                    <a:pt x="5917" y="2226"/>
                  </a:lnTo>
                  <a:close/>
                  <a:moveTo>
                    <a:pt x="4939" y="284"/>
                  </a:moveTo>
                  <a:lnTo>
                    <a:pt x="4939" y="284"/>
                  </a:lnTo>
                  <a:lnTo>
                    <a:pt x="4771" y="336"/>
                  </a:lnTo>
                  <a:lnTo>
                    <a:pt x="4601" y="394"/>
                  </a:lnTo>
                  <a:lnTo>
                    <a:pt x="4427" y="458"/>
                  </a:lnTo>
                  <a:lnTo>
                    <a:pt x="4337" y="492"/>
                  </a:lnTo>
                  <a:lnTo>
                    <a:pt x="4247" y="528"/>
                  </a:lnTo>
                  <a:lnTo>
                    <a:pt x="4157" y="566"/>
                  </a:lnTo>
                  <a:lnTo>
                    <a:pt x="4067" y="604"/>
                  </a:lnTo>
                  <a:lnTo>
                    <a:pt x="3975" y="646"/>
                  </a:lnTo>
                  <a:lnTo>
                    <a:pt x="3883" y="688"/>
                  </a:lnTo>
                  <a:lnTo>
                    <a:pt x="3789" y="734"/>
                  </a:lnTo>
                  <a:lnTo>
                    <a:pt x="3697" y="780"/>
                  </a:lnTo>
                  <a:lnTo>
                    <a:pt x="3603" y="830"/>
                  </a:lnTo>
                  <a:lnTo>
                    <a:pt x="3509" y="880"/>
                  </a:lnTo>
                  <a:lnTo>
                    <a:pt x="3415" y="932"/>
                  </a:lnTo>
                  <a:lnTo>
                    <a:pt x="3322" y="988"/>
                  </a:lnTo>
                  <a:lnTo>
                    <a:pt x="3228" y="1044"/>
                  </a:lnTo>
                  <a:lnTo>
                    <a:pt x="3132" y="1104"/>
                  </a:lnTo>
                  <a:lnTo>
                    <a:pt x="3038" y="1164"/>
                  </a:lnTo>
                  <a:lnTo>
                    <a:pt x="2944" y="1228"/>
                  </a:lnTo>
                  <a:lnTo>
                    <a:pt x="2850" y="1294"/>
                  </a:lnTo>
                  <a:lnTo>
                    <a:pt x="2756" y="1362"/>
                  </a:lnTo>
                  <a:lnTo>
                    <a:pt x="2662" y="1432"/>
                  </a:lnTo>
                  <a:lnTo>
                    <a:pt x="2570" y="1504"/>
                  </a:lnTo>
                  <a:lnTo>
                    <a:pt x="2476" y="1580"/>
                  </a:lnTo>
                  <a:lnTo>
                    <a:pt x="2384" y="1658"/>
                  </a:lnTo>
                  <a:lnTo>
                    <a:pt x="2292" y="1738"/>
                  </a:lnTo>
                  <a:lnTo>
                    <a:pt x="2202" y="1820"/>
                  </a:lnTo>
                  <a:lnTo>
                    <a:pt x="2112" y="1906"/>
                  </a:lnTo>
                  <a:lnTo>
                    <a:pt x="2022" y="1994"/>
                  </a:lnTo>
                  <a:lnTo>
                    <a:pt x="2022" y="1994"/>
                  </a:lnTo>
                  <a:lnTo>
                    <a:pt x="1958" y="2058"/>
                  </a:lnTo>
                  <a:lnTo>
                    <a:pt x="1894" y="2124"/>
                  </a:lnTo>
                  <a:lnTo>
                    <a:pt x="1834" y="2190"/>
                  </a:lnTo>
                  <a:lnTo>
                    <a:pt x="1774" y="2258"/>
                  </a:lnTo>
                  <a:lnTo>
                    <a:pt x="1714" y="2324"/>
                  </a:lnTo>
                  <a:lnTo>
                    <a:pt x="1656" y="2390"/>
                  </a:lnTo>
                  <a:lnTo>
                    <a:pt x="1546" y="2526"/>
                  </a:lnTo>
                  <a:lnTo>
                    <a:pt x="1532" y="2526"/>
                  </a:lnTo>
                  <a:lnTo>
                    <a:pt x="1532" y="2542"/>
                  </a:lnTo>
                  <a:lnTo>
                    <a:pt x="1532" y="2542"/>
                  </a:lnTo>
                  <a:lnTo>
                    <a:pt x="1472" y="2620"/>
                  </a:lnTo>
                  <a:lnTo>
                    <a:pt x="1412" y="2698"/>
                  </a:lnTo>
                  <a:lnTo>
                    <a:pt x="1356" y="2776"/>
                  </a:lnTo>
                  <a:lnTo>
                    <a:pt x="1300" y="2854"/>
                  </a:lnTo>
                  <a:lnTo>
                    <a:pt x="1244" y="2932"/>
                  </a:lnTo>
                  <a:lnTo>
                    <a:pt x="1192" y="3010"/>
                  </a:lnTo>
                  <a:lnTo>
                    <a:pt x="1140" y="3090"/>
                  </a:lnTo>
                  <a:lnTo>
                    <a:pt x="1090" y="3168"/>
                  </a:lnTo>
                  <a:lnTo>
                    <a:pt x="1042" y="3246"/>
                  </a:lnTo>
                  <a:lnTo>
                    <a:pt x="996" y="3326"/>
                  </a:lnTo>
                  <a:lnTo>
                    <a:pt x="906" y="3482"/>
                  </a:lnTo>
                  <a:lnTo>
                    <a:pt x="822" y="3640"/>
                  </a:lnTo>
                  <a:lnTo>
                    <a:pt x="742" y="3796"/>
                  </a:lnTo>
                  <a:lnTo>
                    <a:pt x="670" y="3950"/>
                  </a:lnTo>
                  <a:lnTo>
                    <a:pt x="600" y="4104"/>
                  </a:lnTo>
                  <a:lnTo>
                    <a:pt x="536" y="4254"/>
                  </a:lnTo>
                  <a:lnTo>
                    <a:pt x="478" y="4404"/>
                  </a:lnTo>
                  <a:lnTo>
                    <a:pt x="424" y="4550"/>
                  </a:lnTo>
                  <a:lnTo>
                    <a:pt x="374" y="4694"/>
                  </a:lnTo>
                  <a:lnTo>
                    <a:pt x="326" y="4836"/>
                  </a:lnTo>
                  <a:lnTo>
                    <a:pt x="284" y="4972"/>
                  </a:lnTo>
                  <a:lnTo>
                    <a:pt x="284" y="284"/>
                  </a:lnTo>
                  <a:lnTo>
                    <a:pt x="4939" y="284"/>
                  </a:lnTo>
                  <a:close/>
                  <a:moveTo>
                    <a:pt x="1748" y="6402"/>
                  </a:moveTo>
                  <a:lnTo>
                    <a:pt x="1748" y="6402"/>
                  </a:lnTo>
                  <a:lnTo>
                    <a:pt x="1914" y="6350"/>
                  </a:lnTo>
                  <a:lnTo>
                    <a:pt x="2084" y="6292"/>
                  </a:lnTo>
                  <a:lnTo>
                    <a:pt x="2260" y="6228"/>
                  </a:lnTo>
                  <a:lnTo>
                    <a:pt x="2348" y="6194"/>
                  </a:lnTo>
                  <a:lnTo>
                    <a:pt x="2438" y="6158"/>
                  </a:lnTo>
                  <a:lnTo>
                    <a:pt x="2528" y="6120"/>
                  </a:lnTo>
                  <a:lnTo>
                    <a:pt x="2620" y="6082"/>
                  </a:lnTo>
                  <a:lnTo>
                    <a:pt x="2712" y="6040"/>
                  </a:lnTo>
                  <a:lnTo>
                    <a:pt x="2804" y="5998"/>
                  </a:lnTo>
                  <a:lnTo>
                    <a:pt x="2896" y="5952"/>
                  </a:lnTo>
                  <a:lnTo>
                    <a:pt x="2990" y="5906"/>
                  </a:lnTo>
                  <a:lnTo>
                    <a:pt x="3084" y="5856"/>
                  </a:lnTo>
                  <a:lnTo>
                    <a:pt x="3176" y="5806"/>
                  </a:lnTo>
                  <a:lnTo>
                    <a:pt x="3270" y="5754"/>
                  </a:lnTo>
                  <a:lnTo>
                    <a:pt x="3365" y="5698"/>
                  </a:lnTo>
                  <a:lnTo>
                    <a:pt x="3459" y="5642"/>
                  </a:lnTo>
                  <a:lnTo>
                    <a:pt x="3553" y="5582"/>
                  </a:lnTo>
                  <a:lnTo>
                    <a:pt x="3647" y="5522"/>
                  </a:lnTo>
                  <a:lnTo>
                    <a:pt x="3741" y="5458"/>
                  </a:lnTo>
                  <a:lnTo>
                    <a:pt x="3835" y="5392"/>
                  </a:lnTo>
                  <a:lnTo>
                    <a:pt x="3929" y="5324"/>
                  </a:lnTo>
                  <a:lnTo>
                    <a:pt x="4023" y="5254"/>
                  </a:lnTo>
                  <a:lnTo>
                    <a:pt x="4117" y="5182"/>
                  </a:lnTo>
                  <a:lnTo>
                    <a:pt x="4209" y="5106"/>
                  </a:lnTo>
                  <a:lnTo>
                    <a:pt x="4301" y="5028"/>
                  </a:lnTo>
                  <a:lnTo>
                    <a:pt x="4393" y="4948"/>
                  </a:lnTo>
                  <a:lnTo>
                    <a:pt x="4483" y="4866"/>
                  </a:lnTo>
                  <a:lnTo>
                    <a:pt x="4575" y="4780"/>
                  </a:lnTo>
                  <a:lnTo>
                    <a:pt x="4663" y="4692"/>
                  </a:lnTo>
                  <a:lnTo>
                    <a:pt x="4663" y="4692"/>
                  </a:lnTo>
                  <a:lnTo>
                    <a:pt x="4753" y="4602"/>
                  </a:lnTo>
                  <a:lnTo>
                    <a:pt x="4841" y="4510"/>
                  </a:lnTo>
                  <a:lnTo>
                    <a:pt x="4925" y="4416"/>
                  </a:lnTo>
                  <a:lnTo>
                    <a:pt x="5005" y="4322"/>
                  </a:lnTo>
                  <a:lnTo>
                    <a:pt x="5085" y="4228"/>
                  </a:lnTo>
                  <a:lnTo>
                    <a:pt x="5161" y="4134"/>
                  </a:lnTo>
                  <a:lnTo>
                    <a:pt x="5235" y="4038"/>
                  </a:lnTo>
                  <a:lnTo>
                    <a:pt x="5307" y="3942"/>
                  </a:lnTo>
                  <a:lnTo>
                    <a:pt x="5377" y="3848"/>
                  </a:lnTo>
                  <a:lnTo>
                    <a:pt x="5443" y="3750"/>
                  </a:lnTo>
                  <a:lnTo>
                    <a:pt x="5507" y="3654"/>
                  </a:lnTo>
                  <a:lnTo>
                    <a:pt x="5571" y="3558"/>
                  </a:lnTo>
                  <a:lnTo>
                    <a:pt x="5631" y="3462"/>
                  </a:lnTo>
                  <a:lnTo>
                    <a:pt x="5687" y="3364"/>
                  </a:lnTo>
                  <a:lnTo>
                    <a:pt x="5743" y="3268"/>
                  </a:lnTo>
                  <a:lnTo>
                    <a:pt x="5797" y="3172"/>
                  </a:lnTo>
                  <a:lnTo>
                    <a:pt x="5849" y="3076"/>
                  </a:lnTo>
                  <a:lnTo>
                    <a:pt x="5899" y="2980"/>
                  </a:lnTo>
                  <a:lnTo>
                    <a:pt x="5945" y="2886"/>
                  </a:lnTo>
                  <a:lnTo>
                    <a:pt x="5991" y="2790"/>
                  </a:lnTo>
                  <a:lnTo>
                    <a:pt x="6035" y="2696"/>
                  </a:lnTo>
                  <a:lnTo>
                    <a:pt x="6077" y="2602"/>
                  </a:lnTo>
                  <a:lnTo>
                    <a:pt x="6117" y="2510"/>
                  </a:lnTo>
                  <a:lnTo>
                    <a:pt x="6155" y="2416"/>
                  </a:lnTo>
                  <a:lnTo>
                    <a:pt x="6191" y="2326"/>
                  </a:lnTo>
                  <a:lnTo>
                    <a:pt x="6225" y="2234"/>
                  </a:lnTo>
                  <a:lnTo>
                    <a:pt x="6291" y="2056"/>
                  </a:lnTo>
                  <a:lnTo>
                    <a:pt x="6349" y="1882"/>
                  </a:lnTo>
                  <a:lnTo>
                    <a:pt x="6401" y="1714"/>
                  </a:lnTo>
                  <a:lnTo>
                    <a:pt x="6401" y="6402"/>
                  </a:lnTo>
                  <a:lnTo>
                    <a:pt x="1748" y="640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nvGrpSpPr>
            <p:cNvPr id="1159" name="Google Shape;1159;p95"/>
            <p:cNvGrpSpPr/>
            <p:nvPr/>
          </p:nvGrpSpPr>
          <p:grpSpPr>
            <a:xfrm>
              <a:off x="4300424" y="2007933"/>
              <a:ext cx="625051" cy="624957"/>
              <a:chOff x="4325112" y="2272755"/>
              <a:chExt cx="720105" cy="719997"/>
            </a:xfrm>
          </p:grpSpPr>
          <p:sp>
            <p:nvSpPr>
              <p:cNvPr id="1160" name="Google Shape;1160;p95"/>
              <p:cNvSpPr/>
              <p:nvPr/>
            </p:nvSpPr>
            <p:spPr>
              <a:xfrm>
                <a:off x="4325112" y="2272755"/>
                <a:ext cx="720105" cy="719997"/>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1" name="Google Shape;1161;p95"/>
              <p:cNvSpPr/>
              <p:nvPr/>
            </p:nvSpPr>
            <p:spPr>
              <a:xfrm>
                <a:off x="4402113" y="2345454"/>
                <a:ext cx="570405" cy="570298"/>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2" name="Google Shape;1162;p95"/>
              <p:cNvSpPr/>
              <p:nvPr/>
            </p:nvSpPr>
            <p:spPr>
              <a:xfrm>
                <a:off x="4671185" y="2414927"/>
                <a:ext cx="154431"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nvGrpSpPr>
            <p:cNvPr id="1163" name="Google Shape;1163;p95"/>
            <p:cNvGrpSpPr/>
            <p:nvPr/>
          </p:nvGrpSpPr>
          <p:grpSpPr>
            <a:xfrm>
              <a:off x="3101198" y="2009440"/>
              <a:ext cx="619013" cy="621944"/>
              <a:chOff x="6863708" y="1891330"/>
              <a:chExt cx="211686" cy="212688"/>
            </a:xfrm>
          </p:grpSpPr>
          <p:sp>
            <p:nvSpPr>
              <p:cNvPr id="1164" name="Google Shape;1164;p95"/>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sp>
            <p:nvSpPr>
              <p:cNvPr id="1165" name="Google Shape;1165;p95"/>
              <p:cNvSpPr/>
              <p:nvPr/>
            </p:nvSpPr>
            <p:spPr>
              <a:xfrm>
                <a:off x="6863708" y="1891330"/>
                <a:ext cx="211686" cy="212688"/>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rial"/>
                  <a:ea typeface="Arial"/>
                  <a:cs typeface="Arial"/>
                  <a:sym typeface="Arial"/>
                </a:endParaRPr>
              </a:p>
            </p:txBody>
          </p:sp>
        </p:grpSp>
        <p:grpSp>
          <p:nvGrpSpPr>
            <p:cNvPr id="1166" name="Google Shape;1166;p95"/>
            <p:cNvGrpSpPr/>
            <p:nvPr/>
          </p:nvGrpSpPr>
          <p:grpSpPr>
            <a:xfrm>
              <a:off x="1932173" y="2007941"/>
              <a:ext cx="624564" cy="624936"/>
              <a:chOff x="988" y="0"/>
              <a:chExt cx="6700" cy="6704"/>
            </a:xfrm>
          </p:grpSpPr>
          <p:sp>
            <p:nvSpPr>
              <p:cNvPr id="1167" name="Google Shape;1167;p95"/>
              <p:cNvSpPr/>
              <p:nvPr/>
            </p:nvSpPr>
            <p:spPr>
              <a:xfrm>
                <a:off x="988" y="0"/>
                <a:ext cx="6700" cy="6704"/>
              </a:xfrm>
              <a:custGeom>
                <a:avLst/>
                <a:gdLst/>
                <a:ahLst/>
                <a:cxnLst/>
                <a:rect l="l" t="t" r="r" b="b"/>
                <a:pathLst>
                  <a:path w="6700" h="6704" extrusionOk="0">
                    <a:moveTo>
                      <a:pt x="0" y="0"/>
                    </a:moveTo>
                    <a:lnTo>
                      <a:pt x="0" y="6704"/>
                    </a:lnTo>
                    <a:lnTo>
                      <a:pt x="6700" y="6704"/>
                    </a:lnTo>
                    <a:lnTo>
                      <a:pt x="6700" y="0"/>
                    </a:lnTo>
                    <a:lnTo>
                      <a:pt x="0" y="0"/>
                    </a:lnTo>
                    <a:close/>
                    <a:moveTo>
                      <a:pt x="6414" y="6418"/>
                    </a:moveTo>
                    <a:lnTo>
                      <a:pt x="284" y="6418"/>
                    </a:lnTo>
                    <a:lnTo>
                      <a:pt x="284" y="286"/>
                    </a:lnTo>
                    <a:lnTo>
                      <a:pt x="6414" y="286"/>
                    </a:lnTo>
                    <a:lnTo>
                      <a:pt x="6414" y="6418"/>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168" name="Google Shape;1168;p95"/>
              <p:cNvSpPr/>
              <p:nvPr/>
            </p:nvSpPr>
            <p:spPr>
              <a:xfrm>
                <a:off x="1910" y="790"/>
                <a:ext cx="4854" cy="5278"/>
              </a:xfrm>
              <a:custGeom>
                <a:avLst/>
                <a:gdLst/>
                <a:ahLst/>
                <a:cxnLst/>
                <a:rect l="l" t="t" r="r" b="b"/>
                <a:pathLst>
                  <a:path w="4854" h="5278" extrusionOk="0">
                    <a:moveTo>
                      <a:pt x="930" y="2529"/>
                    </a:moveTo>
                    <a:lnTo>
                      <a:pt x="930" y="2529"/>
                    </a:lnTo>
                    <a:lnTo>
                      <a:pt x="950" y="2583"/>
                    </a:lnTo>
                    <a:lnTo>
                      <a:pt x="970" y="2637"/>
                    </a:lnTo>
                    <a:lnTo>
                      <a:pt x="994" y="2691"/>
                    </a:lnTo>
                    <a:lnTo>
                      <a:pt x="1018" y="2741"/>
                    </a:lnTo>
                    <a:lnTo>
                      <a:pt x="1044" y="2793"/>
                    </a:lnTo>
                    <a:lnTo>
                      <a:pt x="1072" y="2841"/>
                    </a:lnTo>
                    <a:lnTo>
                      <a:pt x="1102" y="2891"/>
                    </a:lnTo>
                    <a:lnTo>
                      <a:pt x="1134" y="2937"/>
                    </a:lnTo>
                    <a:lnTo>
                      <a:pt x="1168" y="2983"/>
                    </a:lnTo>
                    <a:lnTo>
                      <a:pt x="1202" y="3029"/>
                    </a:lnTo>
                    <a:lnTo>
                      <a:pt x="1238" y="3071"/>
                    </a:lnTo>
                    <a:lnTo>
                      <a:pt x="1276" y="3113"/>
                    </a:lnTo>
                    <a:lnTo>
                      <a:pt x="1316" y="3155"/>
                    </a:lnTo>
                    <a:lnTo>
                      <a:pt x="1356" y="3193"/>
                    </a:lnTo>
                    <a:lnTo>
                      <a:pt x="1398" y="3231"/>
                    </a:lnTo>
                    <a:lnTo>
                      <a:pt x="1442" y="3267"/>
                    </a:lnTo>
                    <a:lnTo>
                      <a:pt x="1486" y="3303"/>
                    </a:lnTo>
                    <a:lnTo>
                      <a:pt x="1532" y="3335"/>
                    </a:lnTo>
                    <a:lnTo>
                      <a:pt x="1580" y="3367"/>
                    </a:lnTo>
                    <a:lnTo>
                      <a:pt x="1628" y="3397"/>
                    </a:lnTo>
                    <a:lnTo>
                      <a:pt x="1678" y="3425"/>
                    </a:lnTo>
                    <a:lnTo>
                      <a:pt x="1728" y="3451"/>
                    </a:lnTo>
                    <a:lnTo>
                      <a:pt x="1780" y="3475"/>
                    </a:lnTo>
                    <a:lnTo>
                      <a:pt x="1832" y="3499"/>
                    </a:lnTo>
                    <a:lnTo>
                      <a:pt x="1886" y="3519"/>
                    </a:lnTo>
                    <a:lnTo>
                      <a:pt x="1940" y="3539"/>
                    </a:lnTo>
                    <a:lnTo>
                      <a:pt x="1996" y="3555"/>
                    </a:lnTo>
                    <a:lnTo>
                      <a:pt x="2052" y="3571"/>
                    </a:lnTo>
                    <a:lnTo>
                      <a:pt x="2110" y="3583"/>
                    </a:lnTo>
                    <a:lnTo>
                      <a:pt x="2166" y="3593"/>
                    </a:lnTo>
                    <a:lnTo>
                      <a:pt x="2226" y="3603"/>
                    </a:lnTo>
                    <a:lnTo>
                      <a:pt x="2284" y="3609"/>
                    </a:lnTo>
                    <a:lnTo>
                      <a:pt x="2284" y="4260"/>
                    </a:lnTo>
                    <a:lnTo>
                      <a:pt x="1222" y="4260"/>
                    </a:lnTo>
                    <a:lnTo>
                      <a:pt x="1222" y="5278"/>
                    </a:lnTo>
                    <a:lnTo>
                      <a:pt x="3632" y="5278"/>
                    </a:lnTo>
                    <a:lnTo>
                      <a:pt x="3632" y="4260"/>
                    </a:lnTo>
                    <a:lnTo>
                      <a:pt x="2570" y="4260"/>
                    </a:lnTo>
                    <a:lnTo>
                      <a:pt x="2570" y="3609"/>
                    </a:lnTo>
                    <a:lnTo>
                      <a:pt x="2570" y="3609"/>
                    </a:lnTo>
                    <a:lnTo>
                      <a:pt x="2630" y="3603"/>
                    </a:lnTo>
                    <a:lnTo>
                      <a:pt x="2688" y="3593"/>
                    </a:lnTo>
                    <a:lnTo>
                      <a:pt x="2746" y="3583"/>
                    </a:lnTo>
                    <a:lnTo>
                      <a:pt x="2804" y="3571"/>
                    </a:lnTo>
                    <a:lnTo>
                      <a:pt x="2860" y="3555"/>
                    </a:lnTo>
                    <a:lnTo>
                      <a:pt x="2914" y="3539"/>
                    </a:lnTo>
                    <a:lnTo>
                      <a:pt x="2970" y="3519"/>
                    </a:lnTo>
                    <a:lnTo>
                      <a:pt x="3024" y="3499"/>
                    </a:lnTo>
                    <a:lnTo>
                      <a:pt x="3076" y="3475"/>
                    </a:lnTo>
                    <a:lnTo>
                      <a:pt x="3128" y="3451"/>
                    </a:lnTo>
                    <a:lnTo>
                      <a:pt x="3178" y="3425"/>
                    </a:lnTo>
                    <a:lnTo>
                      <a:pt x="3228" y="3397"/>
                    </a:lnTo>
                    <a:lnTo>
                      <a:pt x="3276" y="3367"/>
                    </a:lnTo>
                    <a:lnTo>
                      <a:pt x="3324" y="3335"/>
                    </a:lnTo>
                    <a:lnTo>
                      <a:pt x="3370" y="3303"/>
                    </a:lnTo>
                    <a:lnTo>
                      <a:pt x="3414" y="3267"/>
                    </a:lnTo>
                    <a:lnTo>
                      <a:pt x="3458" y="3231"/>
                    </a:lnTo>
                    <a:lnTo>
                      <a:pt x="3500" y="3193"/>
                    </a:lnTo>
                    <a:lnTo>
                      <a:pt x="3540" y="3155"/>
                    </a:lnTo>
                    <a:lnTo>
                      <a:pt x="3580" y="3113"/>
                    </a:lnTo>
                    <a:lnTo>
                      <a:pt x="3618" y="3071"/>
                    </a:lnTo>
                    <a:lnTo>
                      <a:pt x="3654" y="3029"/>
                    </a:lnTo>
                    <a:lnTo>
                      <a:pt x="3688" y="2983"/>
                    </a:lnTo>
                    <a:lnTo>
                      <a:pt x="3722" y="2937"/>
                    </a:lnTo>
                    <a:lnTo>
                      <a:pt x="3752" y="2891"/>
                    </a:lnTo>
                    <a:lnTo>
                      <a:pt x="3782" y="2841"/>
                    </a:lnTo>
                    <a:lnTo>
                      <a:pt x="3810" y="2793"/>
                    </a:lnTo>
                    <a:lnTo>
                      <a:pt x="3838" y="2741"/>
                    </a:lnTo>
                    <a:lnTo>
                      <a:pt x="3862" y="2691"/>
                    </a:lnTo>
                    <a:lnTo>
                      <a:pt x="3884" y="2637"/>
                    </a:lnTo>
                    <a:lnTo>
                      <a:pt x="3906" y="2583"/>
                    </a:lnTo>
                    <a:lnTo>
                      <a:pt x="3924" y="2529"/>
                    </a:lnTo>
                    <a:lnTo>
                      <a:pt x="3924" y="2529"/>
                    </a:lnTo>
                    <a:lnTo>
                      <a:pt x="3972" y="2525"/>
                    </a:lnTo>
                    <a:lnTo>
                      <a:pt x="4020" y="2519"/>
                    </a:lnTo>
                    <a:lnTo>
                      <a:pt x="4068" y="2509"/>
                    </a:lnTo>
                    <a:lnTo>
                      <a:pt x="4114" y="2499"/>
                    </a:lnTo>
                    <a:lnTo>
                      <a:pt x="4158" y="2485"/>
                    </a:lnTo>
                    <a:lnTo>
                      <a:pt x="4202" y="2471"/>
                    </a:lnTo>
                    <a:lnTo>
                      <a:pt x="4246" y="2453"/>
                    </a:lnTo>
                    <a:lnTo>
                      <a:pt x="4288" y="2435"/>
                    </a:lnTo>
                    <a:lnTo>
                      <a:pt x="4330" y="2413"/>
                    </a:lnTo>
                    <a:lnTo>
                      <a:pt x="4370" y="2391"/>
                    </a:lnTo>
                    <a:lnTo>
                      <a:pt x="4408" y="2365"/>
                    </a:lnTo>
                    <a:lnTo>
                      <a:pt x="4446" y="2339"/>
                    </a:lnTo>
                    <a:lnTo>
                      <a:pt x="4482" y="2311"/>
                    </a:lnTo>
                    <a:lnTo>
                      <a:pt x="4518" y="2283"/>
                    </a:lnTo>
                    <a:lnTo>
                      <a:pt x="4552" y="2251"/>
                    </a:lnTo>
                    <a:lnTo>
                      <a:pt x="4584" y="2219"/>
                    </a:lnTo>
                    <a:lnTo>
                      <a:pt x="4614" y="2185"/>
                    </a:lnTo>
                    <a:lnTo>
                      <a:pt x="4644" y="2149"/>
                    </a:lnTo>
                    <a:lnTo>
                      <a:pt x="4672" y="2113"/>
                    </a:lnTo>
                    <a:lnTo>
                      <a:pt x="4696" y="2075"/>
                    </a:lnTo>
                    <a:lnTo>
                      <a:pt x="4720" y="2035"/>
                    </a:lnTo>
                    <a:lnTo>
                      <a:pt x="4744" y="1995"/>
                    </a:lnTo>
                    <a:lnTo>
                      <a:pt x="4764" y="1953"/>
                    </a:lnTo>
                    <a:lnTo>
                      <a:pt x="4782" y="1911"/>
                    </a:lnTo>
                    <a:lnTo>
                      <a:pt x="4798" y="1867"/>
                    </a:lnTo>
                    <a:lnTo>
                      <a:pt x="4814" y="1823"/>
                    </a:lnTo>
                    <a:lnTo>
                      <a:pt x="4826" y="1777"/>
                    </a:lnTo>
                    <a:lnTo>
                      <a:pt x="4836" y="1731"/>
                    </a:lnTo>
                    <a:lnTo>
                      <a:pt x="4844" y="1683"/>
                    </a:lnTo>
                    <a:lnTo>
                      <a:pt x="4850" y="1635"/>
                    </a:lnTo>
                    <a:lnTo>
                      <a:pt x="4854" y="1587"/>
                    </a:lnTo>
                    <a:lnTo>
                      <a:pt x="4854" y="1537"/>
                    </a:lnTo>
                    <a:lnTo>
                      <a:pt x="4854" y="1537"/>
                    </a:lnTo>
                    <a:lnTo>
                      <a:pt x="4854" y="1491"/>
                    </a:lnTo>
                    <a:lnTo>
                      <a:pt x="4850" y="1445"/>
                    </a:lnTo>
                    <a:lnTo>
                      <a:pt x="4844" y="1399"/>
                    </a:lnTo>
                    <a:lnTo>
                      <a:pt x="4838" y="1355"/>
                    </a:lnTo>
                    <a:lnTo>
                      <a:pt x="4828" y="1311"/>
                    </a:lnTo>
                    <a:lnTo>
                      <a:pt x="4818" y="1267"/>
                    </a:lnTo>
                    <a:lnTo>
                      <a:pt x="4804" y="1225"/>
                    </a:lnTo>
                    <a:lnTo>
                      <a:pt x="4788" y="1183"/>
                    </a:lnTo>
                    <a:lnTo>
                      <a:pt x="4772" y="1143"/>
                    </a:lnTo>
                    <a:lnTo>
                      <a:pt x="4754" y="1103"/>
                    </a:lnTo>
                    <a:lnTo>
                      <a:pt x="4734" y="1063"/>
                    </a:lnTo>
                    <a:lnTo>
                      <a:pt x="4712" y="1025"/>
                    </a:lnTo>
                    <a:lnTo>
                      <a:pt x="4688" y="989"/>
                    </a:lnTo>
                    <a:lnTo>
                      <a:pt x="4664" y="953"/>
                    </a:lnTo>
                    <a:lnTo>
                      <a:pt x="4636" y="919"/>
                    </a:lnTo>
                    <a:lnTo>
                      <a:pt x="4608" y="884"/>
                    </a:lnTo>
                    <a:lnTo>
                      <a:pt x="4580" y="852"/>
                    </a:lnTo>
                    <a:lnTo>
                      <a:pt x="4548" y="822"/>
                    </a:lnTo>
                    <a:lnTo>
                      <a:pt x="4516" y="792"/>
                    </a:lnTo>
                    <a:lnTo>
                      <a:pt x="4484" y="764"/>
                    </a:lnTo>
                    <a:lnTo>
                      <a:pt x="4450" y="738"/>
                    </a:lnTo>
                    <a:lnTo>
                      <a:pt x="4414" y="712"/>
                    </a:lnTo>
                    <a:lnTo>
                      <a:pt x="4376" y="688"/>
                    </a:lnTo>
                    <a:lnTo>
                      <a:pt x="4338" y="666"/>
                    </a:lnTo>
                    <a:lnTo>
                      <a:pt x="4300" y="646"/>
                    </a:lnTo>
                    <a:lnTo>
                      <a:pt x="4260" y="628"/>
                    </a:lnTo>
                    <a:lnTo>
                      <a:pt x="4220" y="610"/>
                    </a:lnTo>
                    <a:lnTo>
                      <a:pt x="4178" y="596"/>
                    </a:lnTo>
                    <a:lnTo>
                      <a:pt x="4134" y="582"/>
                    </a:lnTo>
                    <a:lnTo>
                      <a:pt x="4092" y="570"/>
                    </a:lnTo>
                    <a:lnTo>
                      <a:pt x="4048" y="562"/>
                    </a:lnTo>
                    <a:lnTo>
                      <a:pt x="4002" y="554"/>
                    </a:lnTo>
                    <a:lnTo>
                      <a:pt x="4002" y="0"/>
                    </a:lnTo>
                    <a:lnTo>
                      <a:pt x="852" y="0"/>
                    </a:lnTo>
                    <a:lnTo>
                      <a:pt x="852" y="554"/>
                    </a:lnTo>
                    <a:lnTo>
                      <a:pt x="852" y="554"/>
                    </a:lnTo>
                    <a:lnTo>
                      <a:pt x="808" y="562"/>
                    </a:lnTo>
                    <a:lnTo>
                      <a:pt x="764" y="570"/>
                    </a:lnTo>
                    <a:lnTo>
                      <a:pt x="720" y="582"/>
                    </a:lnTo>
                    <a:lnTo>
                      <a:pt x="678" y="596"/>
                    </a:lnTo>
                    <a:lnTo>
                      <a:pt x="636" y="610"/>
                    </a:lnTo>
                    <a:lnTo>
                      <a:pt x="596" y="628"/>
                    </a:lnTo>
                    <a:lnTo>
                      <a:pt x="556" y="646"/>
                    </a:lnTo>
                    <a:lnTo>
                      <a:pt x="516" y="666"/>
                    </a:lnTo>
                    <a:lnTo>
                      <a:pt x="478" y="688"/>
                    </a:lnTo>
                    <a:lnTo>
                      <a:pt x="442" y="712"/>
                    </a:lnTo>
                    <a:lnTo>
                      <a:pt x="406" y="738"/>
                    </a:lnTo>
                    <a:lnTo>
                      <a:pt x="372" y="764"/>
                    </a:lnTo>
                    <a:lnTo>
                      <a:pt x="338" y="792"/>
                    </a:lnTo>
                    <a:lnTo>
                      <a:pt x="306" y="822"/>
                    </a:lnTo>
                    <a:lnTo>
                      <a:pt x="276" y="852"/>
                    </a:lnTo>
                    <a:lnTo>
                      <a:pt x="246" y="884"/>
                    </a:lnTo>
                    <a:lnTo>
                      <a:pt x="218" y="919"/>
                    </a:lnTo>
                    <a:lnTo>
                      <a:pt x="192" y="953"/>
                    </a:lnTo>
                    <a:lnTo>
                      <a:pt x="166" y="989"/>
                    </a:lnTo>
                    <a:lnTo>
                      <a:pt x="144" y="1025"/>
                    </a:lnTo>
                    <a:lnTo>
                      <a:pt x="122" y="1063"/>
                    </a:lnTo>
                    <a:lnTo>
                      <a:pt x="102" y="1103"/>
                    </a:lnTo>
                    <a:lnTo>
                      <a:pt x="84" y="1143"/>
                    </a:lnTo>
                    <a:lnTo>
                      <a:pt x="66" y="1183"/>
                    </a:lnTo>
                    <a:lnTo>
                      <a:pt x="52" y="1225"/>
                    </a:lnTo>
                    <a:lnTo>
                      <a:pt x="38" y="1267"/>
                    </a:lnTo>
                    <a:lnTo>
                      <a:pt x="28" y="1311"/>
                    </a:lnTo>
                    <a:lnTo>
                      <a:pt x="18" y="1355"/>
                    </a:lnTo>
                    <a:lnTo>
                      <a:pt x="10" y="1399"/>
                    </a:lnTo>
                    <a:lnTo>
                      <a:pt x="6" y="1445"/>
                    </a:lnTo>
                    <a:lnTo>
                      <a:pt x="2" y="1491"/>
                    </a:lnTo>
                    <a:lnTo>
                      <a:pt x="0" y="1537"/>
                    </a:lnTo>
                    <a:lnTo>
                      <a:pt x="0" y="1537"/>
                    </a:lnTo>
                    <a:lnTo>
                      <a:pt x="2" y="1587"/>
                    </a:lnTo>
                    <a:lnTo>
                      <a:pt x="6" y="1635"/>
                    </a:lnTo>
                    <a:lnTo>
                      <a:pt x="12" y="1683"/>
                    </a:lnTo>
                    <a:lnTo>
                      <a:pt x="20" y="1731"/>
                    </a:lnTo>
                    <a:lnTo>
                      <a:pt x="30" y="1777"/>
                    </a:lnTo>
                    <a:lnTo>
                      <a:pt x="42" y="1823"/>
                    </a:lnTo>
                    <a:lnTo>
                      <a:pt x="56" y="1867"/>
                    </a:lnTo>
                    <a:lnTo>
                      <a:pt x="74" y="1911"/>
                    </a:lnTo>
                    <a:lnTo>
                      <a:pt x="92" y="1953"/>
                    </a:lnTo>
                    <a:lnTo>
                      <a:pt x="112" y="1995"/>
                    </a:lnTo>
                    <a:lnTo>
                      <a:pt x="134" y="2035"/>
                    </a:lnTo>
                    <a:lnTo>
                      <a:pt x="158" y="2075"/>
                    </a:lnTo>
                    <a:lnTo>
                      <a:pt x="184" y="2113"/>
                    </a:lnTo>
                    <a:lnTo>
                      <a:pt x="212" y="2149"/>
                    </a:lnTo>
                    <a:lnTo>
                      <a:pt x="240" y="2185"/>
                    </a:lnTo>
                    <a:lnTo>
                      <a:pt x="272" y="2219"/>
                    </a:lnTo>
                    <a:lnTo>
                      <a:pt x="304" y="2251"/>
                    </a:lnTo>
                    <a:lnTo>
                      <a:pt x="338" y="2283"/>
                    </a:lnTo>
                    <a:lnTo>
                      <a:pt x="372" y="2311"/>
                    </a:lnTo>
                    <a:lnTo>
                      <a:pt x="408" y="2339"/>
                    </a:lnTo>
                    <a:lnTo>
                      <a:pt x="446" y="2365"/>
                    </a:lnTo>
                    <a:lnTo>
                      <a:pt x="486" y="2391"/>
                    </a:lnTo>
                    <a:lnTo>
                      <a:pt x="526" y="2413"/>
                    </a:lnTo>
                    <a:lnTo>
                      <a:pt x="566" y="2435"/>
                    </a:lnTo>
                    <a:lnTo>
                      <a:pt x="610" y="2453"/>
                    </a:lnTo>
                    <a:lnTo>
                      <a:pt x="652" y="2471"/>
                    </a:lnTo>
                    <a:lnTo>
                      <a:pt x="696" y="2485"/>
                    </a:lnTo>
                    <a:lnTo>
                      <a:pt x="742" y="2499"/>
                    </a:lnTo>
                    <a:lnTo>
                      <a:pt x="788" y="2509"/>
                    </a:lnTo>
                    <a:lnTo>
                      <a:pt x="834" y="2519"/>
                    </a:lnTo>
                    <a:lnTo>
                      <a:pt x="882" y="2525"/>
                    </a:lnTo>
                    <a:lnTo>
                      <a:pt x="930" y="2529"/>
                    </a:lnTo>
                    <a:lnTo>
                      <a:pt x="930" y="2529"/>
                    </a:lnTo>
                    <a:close/>
                    <a:moveTo>
                      <a:pt x="3346" y="4992"/>
                    </a:moveTo>
                    <a:lnTo>
                      <a:pt x="1508" y="4992"/>
                    </a:lnTo>
                    <a:lnTo>
                      <a:pt x="1508" y="4546"/>
                    </a:lnTo>
                    <a:lnTo>
                      <a:pt x="3346" y="4546"/>
                    </a:lnTo>
                    <a:lnTo>
                      <a:pt x="3346" y="4992"/>
                    </a:lnTo>
                    <a:close/>
                    <a:moveTo>
                      <a:pt x="4568" y="1537"/>
                    </a:moveTo>
                    <a:lnTo>
                      <a:pt x="4568" y="1537"/>
                    </a:lnTo>
                    <a:lnTo>
                      <a:pt x="4568" y="1571"/>
                    </a:lnTo>
                    <a:lnTo>
                      <a:pt x="4566" y="1603"/>
                    </a:lnTo>
                    <a:lnTo>
                      <a:pt x="4562" y="1633"/>
                    </a:lnTo>
                    <a:lnTo>
                      <a:pt x="4558" y="1665"/>
                    </a:lnTo>
                    <a:lnTo>
                      <a:pt x="4552" y="1695"/>
                    </a:lnTo>
                    <a:lnTo>
                      <a:pt x="4544" y="1725"/>
                    </a:lnTo>
                    <a:lnTo>
                      <a:pt x="4534" y="1755"/>
                    </a:lnTo>
                    <a:lnTo>
                      <a:pt x="4524" y="1785"/>
                    </a:lnTo>
                    <a:lnTo>
                      <a:pt x="4514" y="1813"/>
                    </a:lnTo>
                    <a:lnTo>
                      <a:pt x="4500" y="1841"/>
                    </a:lnTo>
                    <a:lnTo>
                      <a:pt x="4488" y="1867"/>
                    </a:lnTo>
                    <a:lnTo>
                      <a:pt x="4472" y="1895"/>
                    </a:lnTo>
                    <a:lnTo>
                      <a:pt x="4456" y="1921"/>
                    </a:lnTo>
                    <a:lnTo>
                      <a:pt x="4440" y="1945"/>
                    </a:lnTo>
                    <a:lnTo>
                      <a:pt x="4422" y="1969"/>
                    </a:lnTo>
                    <a:lnTo>
                      <a:pt x="4402" y="1993"/>
                    </a:lnTo>
                    <a:lnTo>
                      <a:pt x="4382" y="2015"/>
                    </a:lnTo>
                    <a:lnTo>
                      <a:pt x="4362" y="2037"/>
                    </a:lnTo>
                    <a:lnTo>
                      <a:pt x="4340" y="2059"/>
                    </a:lnTo>
                    <a:lnTo>
                      <a:pt x="4318" y="2079"/>
                    </a:lnTo>
                    <a:lnTo>
                      <a:pt x="4294" y="2097"/>
                    </a:lnTo>
                    <a:lnTo>
                      <a:pt x="4270" y="2115"/>
                    </a:lnTo>
                    <a:lnTo>
                      <a:pt x="4244" y="2133"/>
                    </a:lnTo>
                    <a:lnTo>
                      <a:pt x="4218" y="2149"/>
                    </a:lnTo>
                    <a:lnTo>
                      <a:pt x="4192" y="2163"/>
                    </a:lnTo>
                    <a:lnTo>
                      <a:pt x="4166" y="2177"/>
                    </a:lnTo>
                    <a:lnTo>
                      <a:pt x="4138" y="2189"/>
                    </a:lnTo>
                    <a:lnTo>
                      <a:pt x="4110" y="2201"/>
                    </a:lnTo>
                    <a:lnTo>
                      <a:pt x="4080" y="2211"/>
                    </a:lnTo>
                    <a:lnTo>
                      <a:pt x="4050" y="2221"/>
                    </a:lnTo>
                    <a:lnTo>
                      <a:pt x="4020" y="2227"/>
                    </a:lnTo>
                    <a:lnTo>
                      <a:pt x="3990" y="2235"/>
                    </a:lnTo>
                    <a:lnTo>
                      <a:pt x="3990" y="2235"/>
                    </a:lnTo>
                    <a:lnTo>
                      <a:pt x="3996" y="2187"/>
                    </a:lnTo>
                    <a:lnTo>
                      <a:pt x="4000" y="2139"/>
                    </a:lnTo>
                    <a:lnTo>
                      <a:pt x="4002" y="2091"/>
                    </a:lnTo>
                    <a:lnTo>
                      <a:pt x="4002" y="2041"/>
                    </a:lnTo>
                    <a:lnTo>
                      <a:pt x="4002" y="842"/>
                    </a:lnTo>
                    <a:lnTo>
                      <a:pt x="4002" y="842"/>
                    </a:lnTo>
                    <a:lnTo>
                      <a:pt x="4032" y="850"/>
                    </a:lnTo>
                    <a:lnTo>
                      <a:pt x="4062" y="858"/>
                    </a:lnTo>
                    <a:lnTo>
                      <a:pt x="4092" y="866"/>
                    </a:lnTo>
                    <a:lnTo>
                      <a:pt x="4120" y="878"/>
                    </a:lnTo>
                    <a:lnTo>
                      <a:pt x="4148" y="891"/>
                    </a:lnTo>
                    <a:lnTo>
                      <a:pt x="4174" y="903"/>
                    </a:lnTo>
                    <a:lnTo>
                      <a:pt x="4202" y="917"/>
                    </a:lnTo>
                    <a:lnTo>
                      <a:pt x="4228" y="933"/>
                    </a:lnTo>
                    <a:lnTo>
                      <a:pt x="4252" y="949"/>
                    </a:lnTo>
                    <a:lnTo>
                      <a:pt x="4276" y="965"/>
                    </a:lnTo>
                    <a:lnTo>
                      <a:pt x="4300" y="983"/>
                    </a:lnTo>
                    <a:lnTo>
                      <a:pt x="4324" y="1003"/>
                    </a:lnTo>
                    <a:lnTo>
                      <a:pt x="4346" y="1023"/>
                    </a:lnTo>
                    <a:lnTo>
                      <a:pt x="4366" y="1043"/>
                    </a:lnTo>
                    <a:lnTo>
                      <a:pt x="4388" y="1065"/>
                    </a:lnTo>
                    <a:lnTo>
                      <a:pt x="4406" y="1087"/>
                    </a:lnTo>
                    <a:lnTo>
                      <a:pt x="4426" y="1111"/>
                    </a:lnTo>
                    <a:lnTo>
                      <a:pt x="4442" y="1135"/>
                    </a:lnTo>
                    <a:lnTo>
                      <a:pt x="4460" y="1159"/>
                    </a:lnTo>
                    <a:lnTo>
                      <a:pt x="4474" y="1185"/>
                    </a:lnTo>
                    <a:lnTo>
                      <a:pt x="4490" y="1211"/>
                    </a:lnTo>
                    <a:lnTo>
                      <a:pt x="4502" y="1239"/>
                    </a:lnTo>
                    <a:lnTo>
                      <a:pt x="4514" y="1267"/>
                    </a:lnTo>
                    <a:lnTo>
                      <a:pt x="4526" y="1295"/>
                    </a:lnTo>
                    <a:lnTo>
                      <a:pt x="4536" y="1323"/>
                    </a:lnTo>
                    <a:lnTo>
                      <a:pt x="4544" y="1353"/>
                    </a:lnTo>
                    <a:lnTo>
                      <a:pt x="4552" y="1383"/>
                    </a:lnTo>
                    <a:lnTo>
                      <a:pt x="4558" y="1413"/>
                    </a:lnTo>
                    <a:lnTo>
                      <a:pt x="4562" y="1443"/>
                    </a:lnTo>
                    <a:lnTo>
                      <a:pt x="4566" y="1475"/>
                    </a:lnTo>
                    <a:lnTo>
                      <a:pt x="4568" y="1507"/>
                    </a:lnTo>
                    <a:lnTo>
                      <a:pt x="4568" y="1537"/>
                    </a:lnTo>
                    <a:lnTo>
                      <a:pt x="4568" y="1537"/>
                    </a:lnTo>
                    <a:close/>
                    <a:moveTo>
                      <a:pt x="1138" y="286"/>
                    </a:moveTo>
                    <a:lnTo>
                      <a:pt x="3718" y="286"/>
                    </a:lnTo>
                    <a:lnTo>
                      <a:pt x="3718" y="2041"/>
                    </a:lnTo>
                    <a:lnTo>
                      <a:pt x="3718" y="2041"/>
                    </a:lnTo>
                    <a:lnTo>
                      <a:pt x="3716" y="2107"/>
                    </a:lnTo>
                    <a:lnTo>
                      <a:pt x="3710" y="2173"/>
                    </a:lnTo>
                    <a:lnTo>
                      <a:pt x="3702" y="2237"/>
                    </a:lnTo>
                    <a:lnTo>
                      <a:pt x="3690" y="2301"/>
                    </a:lnTo>
                    <a:lnTo>
                      <a:pt x="3676" y="2363"/>
                    </a:lnTo>
                    <a:lnTo>
                      <a:pt x="3658" y="2425"/>
                    </a:lnTo>
                    <a:lnTo>
                      <a:pt x="3638" y="2485"/>
                    </a:lnTo>
                    <a:lnTo>
                      <a:pt x="3616" y="2543"/>
                    </a:lnTo>
                    <a:lnTo>
                      <a:pt x="3590" y="2599"/>
                    </a:lnTo>
                    <a:lnTo>
                      <a:pt x="3562" y="2655"/>
                    </a:lnTo>
                    <a:lnTo>
                      <a:pt x="3530" y="2709"/>
                    </a:lnTo>
                    <a:lnTo>
                      <a:pt x="3496" y="2761"/>
                    </a:lnTo>
                    <a:lnTo>
                      <a:pt x="3460" y="2813"/>
                    </a:lnTo>
                    <a:lnTo>
                      <a:pt x="3422" y="2861"/>
                    </a:lnTo>
                    <a:lnTo>
                      <a:pt x="3382" y="2907"/>
                    </a:lnTo>
                    <a:lnTo>
                      <a:pt x="3338" y="2953"/>
                    </a:lnTo>
                    <a:lnTo>
                      <a:pt x="3294" y="2995"/>
                    </a:lnTo>
                    <a:lnTo>
                      <a:pt x="3248" y="3035"/>
                    </a:lnTo>
                    <a:lnTo>
                      <a:pt x="3198" y="3075"/>
                    </a:lnTo>
                    <a:lnTo>
                      <a:pt x="3148" y="3111"/>
                    </a:lnTo>
                    <a:lnTo>
                      <a:pt x="3096" y="3143"/>
                    </a:lnTo>
                    <a:lnTo>
                      <a:pt x="3042" y="3175"/>
                    </a:lnTo>
                    <a:lnTo>
                      <a:pt x="2986" y="3203"/>
                    </a:lnTo>
                    <a:lnTo>
                      <a:pt x="2930" y="3229"/>
                    </a:lnTo>
                    <a:lnTo>
                      <a:pt x="2870" y="3253"/>
                    </a:lnTo>
                    <a:lnTo>
                      <a:pt x="2810" y="3273"/>
                    </a:lnTo>
                    <a:lnTo>
                      <a:pt x="2750" y="3289"/>
                    </a:lnTo>
                    <a:lnTo>
                      <a:pt x="2688" y="3305"/>
                    </a:lnTo>
                    <a:lnTo>
                      <a:pt x="2624" y="3315"/>
                    </a:lnTo>
                    <a:lnTo>
                      <a:pt x="2560" y="3323"/>
                    </a:lnTo>
                    <a:lnTo>
                      <a:pt x="2494" y="3329"/>
                    </a:lnTo>
                    <a:lnTo>
                      <a:pt x="2428" y="3331"/>
                    </a:lnTo>
                    <a:lnTo>
                      <a:pt x="2428" y="3331"/>
                    </a:lnTo>
                    <a:lnTo>
                      <a:pt x="2362" y="3329"/>
                    </a:lnTo>
                    <a:lnTo>
                      <a:pt x="2296" y="3323"/>
                    </a:lnTo>
                    <a:lnTo>
                      <a:pt x="2232" y="3315"/>
                    </a:lnTo>
                    <a:lnTo>
                      <a:pt x="2168" y="3305"/>
                    </a:lnTo>
                    <a:lnTo>
                      <a:pt x="2106" y="3289"/>
                    </a:lnTo>
                    <a:lnTo>
                      <a:pt x="2044" y="3273"/>
                    </a:lnTo>
                    <a:lnTo>
                      <a:pt x="1984" y="3253"/>
                    </a:lnTo>
                    <a:lnTo>
                      <a:pt x="1926" y="3229"/>
                    </a:lnTo>
                    <a:lnTo>
                      <a:pt x="1870" y="3203"/>
                    </a:lnTo>
                    <a:lnTo>
                      <a:pt x="1814" y="3175"/>
                    </a:lnTo>
                    <a:lnTo>
                      <a:pt x="1760" y="3143"/>
                    </a:lnTo>
                    <a:lnTo>
                      <a:pt x="1708" y="3111"/>
                    </a:lnTo>
                    <a:lnTo>
                      <a:pt x="1656" y="3075"/>
                    </a:lnTo>
                    <a:lnTo>
                      <a:pt x="1608" y="3035"/>
                    </a:lnTo>
                    <a:lnTo>
                      <a:pt x="1562" y="2995"/>
                    </a:lnTo>
                    <a:lnTo>
                      <a:pt x="1516" y="2953"/>
                    </a:lnTo>
                    <a:lnTo>
                      <a:pt x="1474" y="2907"/>
                    </a:lnTo>
                    <a:lnTo>
                      <a:pt x="1434" y="2861"/>
                    </a:lnTo>
                    <a:lnTo>
                      <a:pt x="1394" y="2813"/>
                    </a:lnTo>
                    <a:lnTo>
                      <a:pt x="1358" y="2761"/>
                    </a:lnTo>
                    <a:lnTo>
                      <a:pt x="1326" y="2709"/>
                    </a:lnTo>
                    <a:lnTo>
                      <a:pt x="1294" y="2655"/>
                    </a:lnTo>
                    <a:lnTo>
                      <a:pt x="1266" y="2599"/>
                    </a:lnTo>
                    <a:lnTo>
                      <a:pt x="1240" y="2543"/>
                    </a:lnTo>
                    <a:lnTo>
                      <a:pt x="1216" y="2485"/>
                    </a:lnTo>
                    <a:lnTo>
                      <a:pt x="1196" y="2425"/>
                    </a:lnTo>
                    <a:lnTo>
                      <a:pt x="1178" y="2363"/>
                    </a:lnTo>
                    <a:lnTo>
                      <a:pt x="1164" y="2301"/>
                    </a:lnTo>
                    <a:lnTo>
                      <a:pt x="1154" y="2237"/>
                    </a:lnTo>
                    <a:lnTo>
                      <a:pt x="1144" y="2173"/>
                    </a:lnTo>
                    <a:lnTo>
                      <a:pt x="1140" y="2107"/>
                    </a:lnTo>
                    <a:lnTo>
                      <a:pt x="1138" y="2041"/>
                    </a:lnTo>
                    <a:lnTo>
                      <a:pt x="1138" y="286"/>
                    </a:lnTo>
                    <a:close/>
                    <a:moveTo>
                      <a:pt x="852" y="842"/>
                    </a:moveTo>
                    <a:lnTo>
                      <a:pt x="852" y="2041"/>
                    </a:lnTo>
                    <a:lnTo>
                      <a:pt x="852" y="2041"/>
                    </a:lnTo>
                    <a:lnTo>
                      <a:pt x="854" y="2091"/>
                    </a:lnTo>
                    <a:lnTo>
                      <a:pt x="856" y="2139"/>
                    </a:lnTo>
                    <a:lnTo>
                      <a:pt x="860" y="2187"/>
                    </a:lnTo>
                    <a:lnTo>
                      <a:pt x="866" y="2235"/>
                    </a:lnTo>
                    <a:lnTo>
                      <a:pt x="866" y="2235"/>
                    </a:lnTo>
                    <a:lnTo>
                      <a:pt x="834" y="2227"/>
                    </a:lnTo>
                    <a:lnTo>
                      <a:pt x="804" y="2221"/>
                    </a:lnTo>
                    <a:lnTo>
                      <a:pt x="776" y="2211"/>
                    </a:lnTo>
                    <a:lnTo>
                      <a:pt x="746" y="2201"/>
                    </a:lnTo>
                    <a:lnTo>
                      <a:pt x="718" y="2189"/>
                    </a:lnTo>
                    <a:lnTo>
                      <a:pt x="690" y="2177"/>
                    </a:lnTo>
                    <a:lnTo>
                      <a:pt x="662" y="2163"/>
                    </a:lnTo>
                    <a:lnTo>
                      <a:pt x="636" y="2149"/>
                    </a:lnTo>
                    <a:lnTo>
                      <a:pt x="610" y="2133"/>
                    </a:lnTo>
                    <a:lnTo>
                      <a:pt x="586" y="2115"/>
                    </a:lnTo>
                    <a:lnTo>
                      <a:pt x="562" y="2097"/>
                    </a:lnTo>
                    <a:lnTo>
                      <a:pt x="538" y="2079"/>
                    </a:lnTo>
                    <a:lnTo>
                      <a:pt x="516" y="2059"/>
                    </a:lnTo>
                    <a:lnTo>
                      <a:pt x="494" y="2037"/>
                    </a:lnTo>
                    <a:lnTo>
                      <a:pt x="472" y="2015"/>
                    </a:lnTo>
                    <a:lnTo>
                      <a:pt x="452" y="1993"/>
                    </a:lnTo>
                    <a:lnTo>
                      <a:pt x="434" y="1969"/>
                    </a:lnTo>
                    <a:lnTo>
                      <a:pt x="416" y="1945"/>
                    </a:lnTo>
                    <a:lnTo>
                      <a:pt x="398" y="1921"/>
                    </a:lnTo>
                    <a:lnTo>
                      <a:pt x="384" y="1895"/>
                    </a:lnTo>
                    <a:lnTo>
                      <a:pt x="368" y="1867"/>
                    </a:lnTo>
                    <a:lnTo>
                      <a:pt x="354" y="1841"/>
                    </a:lnTo>
                    <a:lnTo>
                      <a:pt x="342" y="1813"/>
                    </a:lnTo>
                    <a:lnTo>
                      <a:pt x="330" y="1785"/>
                    </a:lnTo>
                    <a:lnTo>
                      <a:pt x="320" y="1755"/>
                    </a:lnTo>
                    <a:lnTo>
                      <a:pt x="312" y="1725"/>
                    </a:lnTo>
                    <a:lnTo>
                      <a:pt x="304" y="1695"/>
                    </a:lnTo>
                    <a:lnTo>
                      <a:pt x="298" y="1665"/>
                    </a:lnTo>
                    <a:lnTo>
                      <a:pt x="294" y="1633"/>
                    </a:lnTo>
                    <a:lnTo>
                      <a:pt x="290" y="1603"/>
                    </a:lnTo>
                    <a:lnTo>
                      <a:pt x="288" y="1571"/>
                    </a:lnTo>
                    <a:lnTo>
                      <a:pt x="286" y="1537"/>
                    </a:lnTo>
                    <a:lnTo>
                      <a:pt x="286" y="1537"/>
                    </a:lnTo>
                    <a:lnTo>
                      <a:pt x="288" y="1507"/>
                    </a:lnTo>
                    <a:lnTo>
                      <a:pt x="290" y="1475"/>
                    </a:lnTo>
                    <a:lnTo>
                      <a:pt x="292" y="1443"/>
                    </a:lnTo>
                    <a:lnTo>
                      <a:pt x="298" y="1413"/>
                    </a:lnTo>
                    <a:lnTo>
                      <a:pt x="304" y="1383"/>
                    </a:lnTo>
                    <a:lnTo>
                      <a:pt x="312" y="1353"/>
                    </a:lnTo>
                    <a:lnTo>
                      <a:pt x="320" y="1323"/>
                    </a:lnTo>
                    <a:lnTo>
                      <a:pt x="330" y="1295"/>
                    </a:lnTo>
                    <a:lnTo>
                      <a:pt x="340" y="1267"/>
                    </a:lnTo>
                    <a:lnTo>
                      <a:pt x="352" y="1239"/>
                    </a:lnTo>
                    <a:lnTo>
                      <a:pt x="366" y="1211"/>
                    </a:lnTo>
                    <a:lnTo>
                      <a:pt x="380" y="1185"/>
                    </a:lnTo>
                    <a:lnTo>
                      <a:pt x="396" y="1159"/>
                    </a:lnTo>
                    <a:lnTo>
                      <a:pt x="412" y="1135"/>
                    </a:lnTo>
                    <a:lnTo>
                      <a:pt x="430" y="1111"/>
                    </a:lnTo>
                    <a:lnTo>
                      <a:pt x="448" y="1087"/>
                    </a:lnTo>
                    <a:lnTo>
                      <a:pt x="468" y="1065"/>
                    </a:lnTo>
                    <a:lnTo>
                      <a:pt x="488" y="1043"/>
                    </a:lnTo>
                    <a:lnTo>
                      <a:pt x="510" y="1023"/>
                    </a:lnTo>
                    <a:lnTo>
                      <a:pt x="532" y="1003"/>
                    </a:lnTo>
                    <a:lnTo>
                      <a:pt x="554" y="983"/>
                    </a:lnTo>
                    <a:lnTo>
                      <a:pt x="578" y="965"/>
                    </a:lnTo>
                    <a:lnTo>
                      <a:pt x="602" y="949"/>
                    </a:lnTo>
                    <a:lnTo>
                      <a:pt x="628" y="933"/>
                    </a:lnTo>
                    <a:lnTo>
                      <a:pt x="654" y="917"/>
                    </a:lnTo>
                    <a:lnTo>
                      <a:pt x="680" y="903"/>
                    </a:lnTo>
                    <a:lnTo>
                      <a:pt x="708" y="891"/>
                    </a:lnTo>
                    <a:lnTo>
                      <a:pt x="736" y="878"/>
                    </a:lnTo>
                    <a:lnTo>
                      <a:pt x="764" y="866"/>
                    </a:lnTo>
                    <a:lnTo>
                      <a:pt x="792" y="858"/>
                    </a:lnTo>
                    <a:lnTo>
                      <a:pt x="822" y="850"/>
                    </a:lnTo>
                    <a:lnTo>
                      <a:pt x="852" y="842"/>
                    </a:lnTo>
                    <a:lnTo>
                      <a:pt x="852" y="842"/>
                    </a:lnTo>
                    <a:close/>
                  </a:path>
                </a:pathLst>
              </a:custGeom>
              <a:solidFill>
                <a:srgbClr val="FFFFFF"/>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grpSp>
      <p:sp>
        <p:nvSpPr>
          <p:cNvPr id="1169" name="Google Shape;1169;p95"/>
          <p:cNvSpPr/>
          <p:nvPr/>
        </p:nvSpPr>
        <p:spPr>
          <a:xfrm>
            <a:off x="7154635"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15 Social Enterprises as subcontractors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0" name="Google Shape;1170;p95"/>
          <p:cNvSpPr/>
          <p:nvPr/>
        </p:nvSpPr>
        <p:spPr>
          <a:xfrm>
            <a:off x="8786364"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Several realized savings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1" name="Google Shape;1171;p95"/>
          <p:cNvSpPr/>
          <p:nvPr/>
        </p:nvSpPr>
        <p:spPr>
          <a:xfrm>
            <a:off x="2295371" y="4313043"/>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All technical audits passed</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2" name="Google Shape;1172;p95"/>
          <p:cNvSpPr/>
          <p:nvPr/>
        </p:nvSpPr>
        <p:spPr>
          <a:xfrm>
            <a:off x="3894285" y="4313043"/>
            <a:ext cx="1434596" cy="611597"/>
          </a:xfrm>
          <a:prstGeom prst="rect">
            <a:avLst/>
          </a:prstGeom>
          <a:solidFill>
            <a:schemeClr val="accent3"/>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chemeClr val="bg1"/>
                </a:solidFill>
              </a:rPr>
              <a:t>One team!</a:t>
            </a:r>
            <a:endParaRPr sz="1200">
              <a:solidFill>
                <a:schemeClr val="bg1"/>
              </a:solidFill>
              <a:sym typeface="Arial"/>
            </a:endParaRPr>
          </a:p>
          <a:p>
            <a:pPr marL="0" marR="0" lvl="0" indent="0" algn="l" rtl="0">
              <a:spcBef>
                <a:spcPts val="585"/>
              </a:spcBef>
              <a:spcAft>
                <a:spcPts val="0"/>
              </a:spcAft>
              <a:buNone/>
            </a:pPr>
            <a:endParaRPr sz="1200">
              <a:solidFill>
                <a:schemeClr val="bg1"/>
              </a:solidFill>
              <a:sym typeface="Arial"/>
            </a:endParaRPr>
          </a:p>
        </p:txBody>
      </p:sp>
      <p:sp>
        <p:nvSpPr>
          <p:cNvPr id="1173" name="Google Shape;1173;p95"/>
          <p:cNvSpPr/>
          <p:nvPr/>
        </p:nvSpPr>
        <p:spPr>
          <a:xfrm>
            <a:off x="5532740" y="5004618"/>
            <a:ext cx="1434596" cy="611597"/>
          </a:xfrm>
          <a:prstGeom prst="rect">
            <a:avLst/>
          </a:prstGeom>
          <a:solidFill>
            <a:schemeClr val="bg2"/>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dirty="0">
                <a:solidFill>
                  <a:schemeClr val="bg1"/>
                </a:solidFill>
              </a:rPr>
              <a:t>Activity Based Working</a:t>
            </a:r>
            <a:endParaRPr sz="1200" dirty="0">
              <a:solidFill>
                <a:schemeClr val="bg1"/>
              </a:solidFill>
              <a:sym typeface="Arial"/>
            </a:endParaRPr>
          </a:p>
          <a:p>
            <a:pPr marL="0" marR="0" lvl="0" indent="0" algn="l" rtl="0">
              <a:spcBef>
                <a:spcPts val="585"/>
              </a:spcBef>
              <a:spcAft>
                <a:spcPts val="0"/>
              </a:spcAft>
              <a:buNone/>
            </a:pPr>
            <a:endParaRPr sz="1200" dirty="0">
              <a:solidFill>
                <a:schemeClr val="bg1"/>
              </a:solidFill>
              <a:sym typeface="Arial"/>
            </a:endParaRPr>
          </a:p>
        </p:txBody>
      </p:sp>
      <p:sp>
        <p:nvSpPr>
          <p:cNvPr id="1174" name="Google Shape;1174;p95"/>
          <p:cNvSpPr/>
          <p:nvPr/>
        </p:nvSpPr>
        <p:spPr>
          <a:xfrm>
            <a:off x="5532740" y="5687601"/>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Plaza Area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
        <p:nvSpPr>
          <p:cNvPr id="1175" name="Google Shape;1175;p95"/>
          <p:cNvSpPr/>
          <p:nvPr/>
        </p:nvSpPr>
        <p:spPr>
          <a:xfrm>
            <a:off x="7154635" y="5004618"/>
            <a:ext cx="1434596" cy="611597"/>
          </a:xfrm>
          <a:prstGeom prst="rect">
            <a:avLst/>
          </a:prstGeom>
          <a:solidFill>
            <a:srgbClr val="FFFFFF"/>
          </a:solidFill>
          <a:ln w="12700" cap="flat" cmpd="sng">
            <a:solidFill>
              <a:srgbClr val="464646"/>
            </a:solidFill>
            <a:prstDash val="solid"/>
            <a:round/>
            <a:headEnd type="none" w="sm" len="sm"/>
            <a:tailEnd type="none" w="sm" len="sm"/>
          </a:ln>
        </p:spPr>
        <p:txBody>
          <a:bodyPr spcFirstLastPara="1" wrap="square" lIns="70225" tIns="70225" rIns="30775" bIns="70225" anchor="t" anchorCtr="0">
            <a:noAutofit/>
          </a:bodyPr>
          <a:lstStyle/>
          <a:p>
            <a:pPr marL="0" marR="0" lvl="0" indent="0" algn="l" rtl="0">
              <a:spcBef>
                <a:spcPts val="0"/>
              </a:spcBef>
              <a:spcAft>
                <a:spcPts val="0"/>
              </a:spcAft>
              <a:buNone/>
            </a:pPr>
            <a:r>
              <a:rPr lang="en-GB" sz="1200">
                <a:solidFill>
                  <a:srgbClr val="464646"/>
                </a:solidFill>
              </a:rPr>
              <a:t>Waste reduction with 35% </a:t>
            </a:r>
            <a:endParaRPr sz="1200">
              <a:solidFill>
                <a:srgbClr val="464646"/>
              </a:solidFill>
              <a:sym typeface="Arial"/>
            </a:endParaRPr>
          </a:p>
          <a:p>
            <a:pPr marL="0" marR="0" lvl="0" indent="0" algn="l" rtl="0">
              <a:spcBef>
                <a:spcPts val="585"/>
              </a:spcBef>
              <a:spcAft>
                <a:spcPts val="0"/>
              </a:spcAft>
              <a:buNone/>
            </a:pPr>
            <a:endParaRPr sz="1200">
              <a:solidFill>
                <a:srgbClr val="464646"/>
              </a:solidFill>
              <a:sym typeface="Arial"/>
            </a:endParaRPr>
          </a:p>
        </p:txBody>
      </p:sp>
    </p:spTree>
    <p:extLst>
      <p:ext uri="{BB962C8B-B14F-4D97-AF65-F5344CB8AC3E}">
        <p14:creationId xmlns:p14="http://schemas.microsoft.com/office/powerpoint/2010/main" val="259779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96"/>
          <p:cNvSpPr txBox="1">
            <a:spLocks noGrp="1"/>
          </p:cNvSpPr>
          <p:nvPr>
            <p:ph type="body" idx="1"/>
          </p:nvPr>
        </p:nvSpPr>
        <p:spPr>
          <a:xfrm>
            <a:off x="442913" y="1714500"/>
            <a:ext cx="5299500" cy="44577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3000"/>
              </a:spcBef>
              <a:spcAft>
                <a:spcPts val="0"/>
              </a:spcAft>
              <a:buClr>
                <a:schemeClr val="dk1"/>
              </a:buClr>
              <a:buSzPts val="1600"/>
              <a:buFont typeface="Arial"/>
              <a:buNone/>
            </a:pPr>
            <a:r>
              <a:rPr lang="en-GB" sz="3800" b="0">
                <a:latin typeface="Georgia"/>
                <a:ea typeface="Georgia"/>
                <a:cs typeface="Georgia"/>
                <a:sym typeface="Georgia"/>
              </a:rPr>
              <a:t>Thank you! </a:t>
            </a:r>
            <a:br>
              <a:rPr lang="en-GB" sz="3800" b="0">
                <a:latin typeface="Georgia"/>
                <a:ea typeface="Georgia"/>
                <a:cs typeface="Georgia"/>
                <a:sym typeface="Georgia"/>
              </a:rPr>
            </a:br>
            <a:r>
              <a:rPr lang="en-GB" sz="3800" b="0">
                <a:latin typeface="Georgia"/>
                <a:ea typeface="Georgia"/>
                <a:cs typeface="Georgia"/>
                <a:sym typeface="Georgia"/>
              </a:rPr>
              <a:t>Any questions? </a:t>
            </a:r>
            <a:endParaRPr sz="3800" b="0">
              <a:latin typeface="Georgia"/>
              <a:ea typeface="Georgia"/>
              <a:cs typeface="Georgia"/>
              <a:sym typeface="Georgia"/>
            </a:endParaRPr>
          </a:p>
          <a:p>
            <a:pPr marL="0" marR="0" lvl="2" indent="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sp>
        <p:nvSpPr>
          <p:cNvPr id="1181" name="Google Shape;1181;p96"/>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lt1"/>
                </a:solidFill>
                <a:latin typeface="Arial"/>
                <a:ea typeface="Arial"/>
                <a:cs typeface="Arial"/>
                <a:sym typeface="Arial"/>
              </a:rPr>
              <a:t>45</a:t>
            </a:fld>
            <a:endParaRPr sz="750">
              <a:solidFill>
                <a:schemeClr val="lt1"/>
              </a:solidFill>
              <a:latin typeface="Arial"/>
              <a:ea typeface="Arial"/>
              <a:cs typeface="Arial"/>
              <a:sym typeface="Arial"/>
            </a:endParaRPr>
          </a:p>
        </p:txBody>
      </p:sp>
      <p:pic>
        <p:nvPicPr>
          <p:cNvPr id="1182" name="Google Shape;1182;p96"/>
          <p:cNvPicPr preferRelativeResize="0"/>
          <p:nvPr/>
        </p:nvPicPr>
        <p:blipFill rotWithShape="1">
          <a:blip r:embed="rId3">
            <a:alphaModFix/>
          </a:blip>
          <a:srcRect l="793" t="2048" r="1282" b="2695"/>
          <a:stretch/>
        </p:blipFill>
        <p:spPr>
          <a:xfrm>
            <a:off x="6096000" y="1459350"/>
            <a:ext cx="6096001" cy="3963538"/>
          </a:xfrm>
          <a:prstGeom prst="rect">
            <a:avLst/>
          </a:prstGeom>
          <a:noFill/>
          <a:ln>
            <a:noFill/>
          </a:ln>
        </p:spPr>
      </p:pic>
      <p:sp>
        <p:nvSpPr>
          <p:cNvPr id="1183" name="Google Shape;1183;p96"/>
          <p:cNvSpPr/>
          <p:nvPr/>
        </p:nvSpPr>
        <p:spPr>
          <a:xfrm>
            <a:off x="6096000" y="-1125"/>
            <a:ext cx="6096000" cy="146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6"/>
          <p:cNvSpPr/>
          <p:nvPr/>
        </p:nvSpPr>
        <p:spPr>
          <a:xfrm>
            <a:off x="6096000" y="5397600"/>
            <a:ext cx="6096000" cy="146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kstvak 1"/>
          <p:cNvSpPr txBox="1"/>
          <p:nvPr/>
        </p:nvSpPr>
        <p:spPr>
          <a:xfrm>
            <a:off x="8116889" y="4720742"/>
            <a:ext cx="2327591" cy="523220"/>
          </a:xfrm>
          <a:prstGeom prst="rect">
            <a:avLst/>
          </a:prstGeom>
          <a:noFill/>
        </p:spPr>
        <p:txBody>
          <a:bodyPr wrap="square" rtlCol="0">
            <a:spAutoFit/>
          </a:bodyPr>
          <a:lstStyle/>
          <a:p>
            <a:pPr algn="ctr"/>
            <a:r>
              <a:rPr lang="nl-NL" sz="2800" dirty="0" err="1"/>
              <a:t>One</a:t>
            </a:r>
            <a:r>
              <a:rPr lang="nl-NL" sz="2800" dirty="0"/>
              <a:t> Team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Outsourcing FM 2014</a:t>
            </a:r>
          </a:p>
        </p:txBody>
      </p:sp>
      <p:sp>
        <p:nvSpPr>
          <p:cNvPr id="4" name="Tijdelijke aanduiding voor dianumm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
        <p:nvSpPr>
          <p:cNvPr id="8" name="Rechthoek 7"/>
          <p:cNvSpPr/>
          <p:nvPr/>
        </p:nvSpPr>
        <p:spPr>
          <a:xfrm>
            <a:off x="548640" y="2428240"/>
            <a:ext cx="3169920" cy="3495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800" dirty="0" err="1">
                <a:solidFill>
                  <a:schemeClr val="tx1"/>
                </a:solidFill>
              </a:rPr>
              <a:t>Integrated</a:t>
            </a:r>
            <a:r>
              <a:rPr lang="nl-NL" sz="2800" dirty="0">
                <a:solidFill>
                  <a:schemeClr val="tx1"/>
                </a:solidFill>
              </a:rPr>
              <a:t> Services Provider</a:t>
            </a:r>
          </a:p>
        </p:txBody>
      </p:sp>
      <p:sp>
        <p:nvSpPr>
          <p:cNvPr id="9" name="Rechthoek 8"/>
          <p:cNvSpPr/>
          <p:nvPr/>
        </p:nvSpPr>
        <p:spPr>
          <a:xfrm>
            <a:off x="4104640" y="2428240"/>
            <a:ext cx="7644448" cy="3495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1638" indent="-401638"/>
            <a:r>
              <a:rPr lang="en-US" sz="2800" dirty="0">
                <a:solidFill>
                  <a:schemeClr val="tx1"/>
                </a:solidFill>
              </a:rPr>
              <a:t>1. Process optimization &amp; professionalization</a:t>
            </a:r>
          </a:p>
          <a:p>
            <a:pPr marL="401638" indent="-401638">
              <a:buAutoNum type="arabicPeriod"/>
            </a:pPr>
            <a:endParaRPr lang="en-US" sz="2800" dirty="0">
              <a:solidFill>
                <a:schemeClr val="tx1"/>
              </a:solidFill>
            </a:endParaRPr>
          </a:p>
          <a:p>
            <a:pPr marL="401638" indent="-401638"/>
            <a:r>
              <a:rPr lang="en-US" sz="2800" dirty="0">
                <a:solidFill>
                  <a:schemeClr val="tx1"/>
                </a:solidFill>
              </a:rPr>
              <a:t>2. Cost optimization and improved flexibility</a:t>
            </a:r>
          </a:p>
          <a:p>
            <a:pPr marL="401638" indent="-401638"/>
            <a:endParaRPr lang="en-US" sz="2800" dirty="0">
              <a:solidFill>
                <a:schemeClr val="tx1"/>
              </a:solidFill>
            </a:endParaRPr>
          </a:p>
          <a:p>
            <a:pPr marL="401638" indent="-401638"/>
            <a:r>
              <a:rPr lang="en-US" sz="2800" dirty="0">
                <a:solidFill>
                  <a:schemeClr val="tx1"/>
                </a:solidFill>
              </a:rPr>
              <a:t>3. Future career FM employees</a:t>
            </a:r>
          </a:p>
        </p:txBody>
      </p:sp>
      <p:sp>
        <p:nvSpPr>
          <p:cNvPr id="10" name="Rechthoek 9"/>
          <p:cNvSpPr/>
          <p:nvPr/>
        </p:nvSpPr>
        <p:spPr>
          <a:xfrm>
            <a:off x="558800" y="1859915"/>
            <a:ext cx="3169920" cy="537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Solution</a:t>
            </a:r>
          </a:p>
        </p:txBody>
      </p:sp>
      <p:sp>
        <p:nvSpPr>
          <p:cNvPr id="11" name="Rechthoek 10"/>
          <p:cNvSpPr/>
          <p:nvPr/>
        </p:nvSpPr>
        <p:spPr>
          <a:xfrm>
            <a:off x="4104640" y="1859914"/>
            <a:ext cx="7644448" cy="537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t>Objectives</a:t>
            </a:r>
            <a:endParaRPr lang="nl-NL" sz="2800" dirty="0"/>
          </a:p>
        </p:txBody>
      </p:sp>
    </p:spTree>
    <p:extLst>
      <p:ext uri="{BB962C8B-B14F-4D97-AF65-F5344CB8AC3E}">
        <p14:creationId xmlns:p14="http://schemas.microsoft.com/office/powerpoint/2010/main" val="110653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6" name="Google Shape;726;p74"/>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dk1"/>
                </a:solidFill>
                <a:latin typeface="Arial"/>
                <a:ea typeface="Arial"/>
                <a:cs typeface="Arial"/>
                <a:sym typeface="Arial"/>
              </a:rPr>
              <a:t>6</a:t>
            </a:fld>
            <a:endParaRPr sz="750">
              <a:solidFill>
                <a:schemeClr val="dk1"/>
              </a:solidFill>
              <a:latin typeface="Arial"/>
              <a:ea typeface="Arial"/>
              <a:cs typeface="Arial"/>
              <a:sym typeface="Arial"/>
            </a:endParaRPr>
          </a:p>
        </p:txBody>
      </p:sp>
      <p:pic>
        <p:nvPicPr>
          <p:cNvPr id="727" name="Google Shape;727;p74"/>
          <p:cNvPicPr preferRelativeResize="0"/>
          <p:nvPr/>
        </p:nvPicPr>
        <p:blipFill>
          <a:blip r:embed="rId3">
            <a:alphaModFix/>
          </a:blip>
          <a:stretch>
            <a:fillRect/>
          </a:stretch>
        </p:blipFill>
        <p:spPr>
          <a:xfrm>
            <a:off x="0" y="654072"/>
            <a:ext cx="12096206" cy="5674160"/>
          </a:xfrm>
          <a:prstGeom prst="rect">
            <a:avLst/>
          </a:prstGeom>
          <a:noFill/>
          <a:ln>
            <a:noFill/>
          </a:ln>
        </p:spPr>
      </p:pic>
      <p:sp>
        <p:nvSpPr>
          <p:cNvPr id="725" name="Google Shape;725;p74"/>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sz="4800" dirty="0"/>
              <a:t>Journey so far</a:t>
            </a:r>
            <a:endParaRPr sz="48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6"/>
          <p:cNvSpPr txBox="1">
            <a:spLocks noGrp="1"/>
          </p:cNvSpPr>
          <p:nvPr>
            <p:ph type="title"/>
          </p:nvPr>
        </p:nvSpPr>
        <p:spPr>
          <a:xfrm>
            <a:off x="442913" y="430514"/>
            <a:ext cx="11306175" cy="50292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Starting point</a:t>
            </a:r>
            <a:endParaRPr sz="3200" b="0" i="0" u="none" strike="noStrike" cap="none">
              <a:solidFill>
                <a:schemeClr val="dk1"/>
              </a:solidFill>
              <a:latin typeface="Georgia"/>
              <a:ea typeface="Georgia"/>
              <a:cs typeface="Georgia"/>
              <a:sym typeface="Georgia"/>
            </a:endParaRPr>
          </a:p>
        </p:txBody>
      </p:sp>
      <p:sp>
        <p:nvSpPr>
          <p:cNvPr id="757" name="Google Shape;757;p76"/>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GB" sz="750">
                <a:solidFill>
                  <a:schemeClr val="dk1"/>
                </a:solidFill>
                <a:latin typeface="Arial"/>
                <a:ea typeface="Arial"/>
                <a:cs typeface="Arial"/>
                <a:sym typeface="Arial"/>
              </a:rPr>
              <a:t>7</a:t>
            </a:fld>
            <a:endParaRPr sz="750">
              <a:solidFill>
                <a:schemeClr val="dk1"/>
              </a:solidFill>
              <a:latin typeface="Arial"/>
              <a:ea typeface="Arial"/>
              <a:cs typeface="Arial"/>
              <a:sym typeface="Arial"/>
            </a:endParaRPr>
          </a:p>
        </p:txBody>
      </p:sp>
      <p:sp>
        <p:nvSpPr>
          <p:cNvPr id="759" name="Google Shape;759;p76"/>
          <p:cNvSpPr/>
          <p:nvPr/>
        </p:nvSpPr>
        <p:spPr>
          <a:xfrm>
            <a:off x="7673032" y="2074950"/>
            <a:ext cx="4053606" cy="3939770"/>
          </a:xfrm>
          <a:prstGeom prst="rect">
            <a:avLst/>
          </a:prstGeom>
          <a:solidFill>
            <a:srgbClr val="FFF2CC"/>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b="1">
              <a:solidFill>
                <a:srgbClr val="FFFFFF"/>
              </a:solidFill>
            </a:endParaRPr>
          </a:p>
        </p:txBody>
      </p:sp>
      <p:sp>
        <p:nvSpPr>
          <p:cNvPr id="760" name="Google Shape;760;p76"/>
          <p:cNvSpPr/>
          <p:nvPr/>
        </p:nvSpPr>
        <p:spPr>
          <a:xfrm>
            <a:off x="465362" y="2074950"/>
            <a:ext cx="4106637" cy="3939770"/>
          </a:xfrm>
          <a:prstGeom prst="rect">
            <a:avLst/>
          </a:prstGeom>
          <a:solidFill>
            <a:srgbClr val="FFF2CC"/>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b="1" dirty="0">
              <a:solidFill>
                <a:srgbClr val="FFFFFF"/>
              </a:solidFill>
            </a:endParaRPr>
          </a:p>
        </p:txBody>
      </p:sp>
      <p:sp>
        <p:nvSpPr>
          <p:cNvPr id="761" name="Google Shape;761;p76"/>
          <p:cNvSpPr/>
          <p:nvPr/>
        </p:nvSpPr>
        <p:spPr>
          <a:xfrm>
            <a:off x="465362" y="1557450"/>
            <a:ext cx="4106637" cy="517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rgbClr val="FFFFFF"/>
                </a:solidFill>
              </a:rPr>
              <a:t>What we said</a:t>
            </a:r>
            <a:endParaRPr sz="2800" b="1">
              <a:solidFill>
                <a:srgbClr val="FFFFFF"/>
              </a:solidFill>
            </a:endParaRPr>
          </a:p>
        </p:txBody>
      </p:sp>
      <p:sp>
        <p:nvSpPr>
          <p:cNvPr id="762" name="Google Shape;762;p76"/>
          <p:cNvSpPr/>
          <p:nvPr/>
        </p:nvSpPr>
        <p:spPr>
          <a:xfrm>
            <a:off x="7673032" y="1557450"/>
            <a:ext cx="4053606" cy="517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rgbClr val="FFFFFF"/>
                </a:solidFill>
              </a:rPr>
              <a:t>What we did</a:t>
            </a:r>
            <a:endParaRPr sz="2800" b="1">
              <a:solidFill>
                <a:srgbClr val="FFFFFF"/>
              </a:solidFill>
            </a:endParaRPr>
          </a:p>
        </p:txBody>
      </p:sp>
      <p:sp>
        <p:nvSpPr>
          <p:cNvPr id="763" name="Google Shape;763;p76"/>
          <p:cNvSpPr txBox="1"/>
          <p:nvPr/>
        </p:nvSpPr>
        <p:spPr>
          <a:xfrm>
            <a:off x="422490" y="2132275"/>
            <a:ext cx="4106637" cy="1185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1200"/>
              </a:spcAft>
              <a:buSzPts val="1400"/>
              <a:buChar char="●"/>
            </a:pPr>
            <a:r>
              <a:rPr lang="en-US" sz="2400" dirty="0"/>
              <a:t>Mutual trust</a:t>
            </a:r>
            <a:endParaRPr sz="2400" dirty="0"/>
          </a:p>
          <a:p>
            <a:pPr marL="457200" lvl="0" indent="-317500" algn="l" rtl="0">
              <a:spcBef>
                <a:spcPts val="0"/>
              </a:spcBef>
              <a:spcAft>
                <a:spcPts val="1200"/>
              </a:spcAft>
              <a:buSzPts val="1400"/>
              <a:buChar char="●"/>
            </a:pPr>
            <a:r>
              <a:rPr lang="en-GB" sz="2400" dirty="0"/>
              <a:t>Cultural fit </a:t>
            </a:r>
            <a:endParaRPr sz="2400" dirty="0"/>
          </a:p>
          <a:p>
            <a:pPr marL="457200" lvl="0" indent="-317500" algn="l" rtl="0">
              <a:spcBef>
                <a:spcPts val="0"/>
              </a:spcBef>
              <a:spcAft>
                <a:spcPts val="1200"/>
              </a:spcAft>
              <a:buSzPts val="1400"/>
              <a:buChar char="●"/>
            </a:pPr>
            <a:r>
              <a:rPr lang="en-GB" sz="2400" dirty="0"/>
              <a:t>Shared vision</a:t>
            </a:r>
            <a:endParaRPr sz="2400" dirty="0"/>
          </a:p>
          <a:p>
            <a:pPr marL="457200" lvl="0" indent="-317500" algn="l" rtl="0">
              <a:spcBef>
                <a:spcPts val="0"/>
              </a:spcBef>
              <a:spcAft>
                <a:spcPts val="1200"/>
              </a:spcAft>
              <a:buSzPts val="1400"/>
              <a:buChar char="●"/>
            </a:pPr>
            <a:r>
              <a:rPr lang="en-GB" sz="2400" dirty="0"/>
              <a:t>Service transformation</a:t>
            </a:r>
            <a:endParaRPr sz="2400" dirty="0"/>
          </a:p>
        </p:txBody>
      </p:sp>
      <p:sp>
        <p:nvSpPr>
          <p:cNvPr id="764" name="Google Shape;764;p76"/>
          <p:cNvSpPr txBox="1"/>
          <p:nvPr/>
        </p:nvSpPr>
        <p:spPr>
          <a:xfrm>
            <a:off x="7630230" y="2132275"/>
            <a:ext cx="4178591" cy="601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1200"/>
              </a:spcAft>
              <a:buSzPts val="1400"/>
              <a:buChar char="●"/>
            </a:pPr>
            <a:r>
              <a:rPr lang="en-GB" sz="2400" dirty="0"/>
              <a:t>Hidden agendas</a:t>
            </a:r>
            <a:endParaRPr sz="2400" dirty="0"/>
          </a:p>
          <a:p>
            <a:pPr marL="457200" lvl="0" indent="-317500" algn="l" rtl="0">
              <a:spcBef>
                <a:spcPts val="0"/>
              </a:spcBef>
              <a:spcAft>
                <a:spcPts val="1200"/>
              </a:spcAft>
              <a:buSzPts val="1400"/>
              <a:buChar char="●"/>
            </a:pPr>
            <a:r>
              <a:rPr lang="en-GB" sz="2400" dirty="0"/>
              <a:t>No financial transparency </a:t>
            </a:r>
            <a:endParaRPr sz="2400" dirty="0"/>
          </a:p>
          <a:p>
            <a:pPr marL="457200" lvl="0" indent="-317500" algn="l" rtl="0">
              <a:spcBef>
                <a:spcPts val="0"/>
              </a:spcBef>
              <a:spcAft>
                <a:spcPts val="1200"/>
              </a:spcAft>
              <a:buSzPts val="1400"/>
              <a:buChar char="●"/>
            </a:pPr>
            <a:r>
              <a:rPr lang="en-GB" sz="2400" dirty="0"/>
              <a:t>Unaware of each others ‘pain’</a:t>
            </a:r>
            <a:endParaRPr sz="2400" dirty="0"/>
          </a:p>
          <a:p>
            <a:pPr marL="457200" lvl="0" indent="-317500" algn="l" rtl="0">
              <a:spcBef>
                <a:spcPts val="0"/>
              </a:spcBef>
              <a:spcAft>
                <a:spcPts val="1200"/>
              </a:spcAft>
              <a:buSzPts val="1400"/>
              <a:buChar char="●"/>
            </a:pPr>
            <a:r>
              <a:rPr lang="en-GB" sz="2400" dirty="0"/>
              <a:t>Focus on SLA’s instead of guest journey</a:t>
            </a:r>
            <a:endParaRPr sz="2400" dirty="0"/>
          </a:p>
          <a:p>
            <a:pPr marL="457200" lvl="0" indent="-317500" algn="l" rtl="0">
              <a:spcBef>
                <a:spcPts val="0"/>
              </a:spcBef>
              <a:spcAft>
                <a:spcPts val="1200"/>
              </a:spcAft>
              <a:buSzPts val="1400"/>
              <a:buChar char="●"/>
            </a:pPr>
            <a:r>
              <a:rPr lang="en-GB" sz="2400" dirty="0"/>
              <a:t>Gap between contract and ambition</a:t>
            </a:r>
            <a:endParaRPr sz="2400" dirty="0"/>
          </a:p>
        </p:txBody>
      </p:sp>
      <p:pic>
        <p:nvPicPr>
          <p:cNvPr id="765" name="Google Shape;765;p76"/>
          <p:cNvPicPr preferRelativeResize="0"/>
          <p:nvPr/>
        </p:nvPicPr>
        <p:blipFill rotWithShape="1">
          <a:blip r:embed="rId3">
            <a:alphaModFix/>
          </a:blip>
          <a:srcRect t="30711" b="23538"/>
          <a:stretch/>
        </p:blipFill>
        <p:spPr>
          <a:xfrm>
            <a:off x="4572000" y="2489201"/>
            <a:ext cx="3101032" cy="1510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7"/>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3200"/>
              <a:buFont typeface="Georgia"/>
              <a:buNone/>
            </a:pPr>
            <a:r>
              <a:rPr lang="en-GB"/>
              <a:t>Watermelon effect</a:t>
            </a:r>
            <a:endParaRPr sz="3200" b="0" i="0" u="none" strike="noStrike" cap="none">
              <a:solidFill>
                <a:schemeClr val="dk1"/>
              </a:solidFill>
              <a:latin typeface="Georgia"/>
              <a:ea typeface="Georgia"/>
              <a:cs typeface="Georgia"/>
              <a:sym typeface="Georgia"/>
            </a:endParaRPr>
          </a:p>
        </p:txBody>
      </p:sp>
      <p:sp>
        <p:nvSpPr>
          <p:cNvPr id="772" name="Google Shape;772;p77"/>
          <p:cNvSpPr txBox="1">
            <a:spLocks noGrp="1"/>
          </p:cNvSpPr>
          <p:nvPr>
            <p:ph type="sldNum" idx="12"/>
          </p:nvPr>
        </p:nvSpPr>
        <p:spPr>
          <a:xfrm>
            <a:off x="8218489" y="6492240"/>
            <a:ext cx="3530700" cy="1371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pic>
        <p:nvPicPr>
          <p:cNvPr id="773" name="Google Shape;773;p77"/>
          <p:cNvPicPr preferRelativeResize="0"/>
          <p:nvPr/>
        </p:nvPicPr>
        <p:blipFill>
          <a:blip r:embed="rId3">
            <a:alphaModFix/>
          </a:blip>
          <a:stretch>
            <a:fillRect/>
          </a:stretch>
        </p:blipFill>
        <p:spPr>
          <a:xfrm>
            <a:off x="2133600" y="1198880"/>
            <a:ext cx="7914640" cy="56591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9"/>
          <p:cNvSpPr txBox="1">
            <a:spLocks noGrp="1"/>
          </p:cNvSpPr>
          <p:nvPr>
            <p:ph type="title"/>
          </p:nvPr>
        </p:nvSpPr>
        <p:spPr>
          <a:xfrm>
            <a:off x="4951413" y="2103438"/>
            <a:ext cx="4936800" cy="25644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lt1"/>
              </a:buClr>
              <a:buSzPts val="4000"/>
              <a:buFont typeface="Arial"/>
              <a:buNone/>
            </a:pPr>
            <a:r>
              <a:rPr lang="en-GB"/>
              <a:t>Understanding </a:t>
            </a:r>
            <a:endParaRPr sz="4000" b="0" i="0" u="none" strike="noStrike" cap="none">
              <a:solidFill>
                <a:schemeClr val="lt1"/>
              </a:solidFill>
              <a:latin typeface="Arial"/>
              <a:ea typeface="Arial"/>
              <a:cs typeface="Arial"/>
              <a:sym typeface="Arial"/>
            </a:endParaRPr>
          </a:p>
        </p:txBody>
      </p:sp>
      <p:sp>
        <p:nvSpPr>
          <p:cNvPr id="789" name="Google Shape;789;p79"/>
          <p:cNvSpPr txBox="1">
            <a:spLocks noGrp="1"/>
          </p:cNvSpPr>
          <p:nvPr>
            <p:ph type="body" idx="4294967295"/>
          </p:nvPr>
        </p:nvSpPr>
        <p:spPr>
          <a:xfrm>
            <a:off x="442912" y="0"/>
            <a:ext cx="4344900" cy="68580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chemeClr val="lt1"/>
              </a:buClr>
              <a:buSzPts val="65000"/>
              <a:buFont typeface="Arial"/>
              <a:buNone/>
            </a:pPr>
            <a:r>
              <a:rPr lang="en-GB" sz="65000" b="0" i="0" u="none" strike="noStrike" cap="none">
                <a:solidFill>
                  <a:schemeClr val="lt1"/>
                </a:solidFill>
                <a:latin typeface="Arial"/>
                <a:ea typeface="Arial"/>
                <a:cs typeface="Arial"/>
                <a:sym typeface="Arial"/>
              </a:rPr>
              <a:t>2</a:t>
            </a: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TotalTime>
  <Words>2874</Words>
  <Application>Microsoft Macintosh PowerPoint</Application>
  <PresentationFormat>Widescreen</PresentationFormat>
  <Paragraphs>686</Paragraphs>
  <Slides>45</Slides>
  <Notes>43</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2" baseType="lpstr">
      <vt:lpstr>Arial</vt:lpstr>
      <vt:lpstr>Calibri</vt:lpstr>
      <vt:lpstr>Georgia</vt:lpstr>
      <vt:lpstr>Times New Roman</vt:lpstr>
      <vt:lpstr>PwC</vt:lpstr>
      <vt:lpstr>Office Theme</vt:lpstr>
      <vt:lpstr>think-cell Slide</vt:lpstr>
      <vt:lpstr>PowerPoint Presentation</vt:lpstr>
      <vt:lpstr>Agenda</vt:lpstr>
      <vt:lpstr> Why...?</vt:lpstr>
      <vt:lpstr>Awareness</vt:lpstr>
      <vt:lpstr>Outsourcing FM 2014</vt:lpstr>
      <vt:lpstr>Journey so far</vt:lpstr>
      <vt:lpstr>Starting point</vt:lpstr>
      <vt:lpstr>Watermelon effect</vt:lpstr>
      <vt:lpstr>Understanding </vt:lpstr>
      <vt:lpstr>Sourcing Business Model Innovation   Essential differences to support long term strategy. </vt:lpstr>
      <vt:lpstr>Sourcing Business Model  The chosen Sourcing Business Model determines the degree of exchanging ideas and innovations between  customer and supplier. </vt:lpstr>
      <vt:lpstr>What is Vested</vt:lpstr>
      <vt:lpstr>Why Vested works</vt:lpstr>
      <vt:lpstr>Five key elements of Vested</vt:lpstr>
      <vt:lpstr>A Vested Contract Structure</vt:lpstr>
      <vt:lpstr>Creating</vt:lpstr>
      <vt:lpstr>Vision &amp; Desired Outcomes </vt:lpstr>
      <vt:lpstr>Vision &amp; Desired Outcomes </vt:lpstr>
      <vt:lpstr>Vision &amp; Desired Outcomes </vt:lpstr>
      <vt:lpstr>Desired Outcome &amp; Statement of Objectives</vt:lpstr>
      <vt:lpstr>Desired Outcome &amp; Statement of Objectives</vt:lpstr>
      <vt:lpstr>Desired Outcome &amp; Statement of Objectives</vt:lpstr>
      <vt:lpstr>Innovation – Design Thinking Workshop Plaza Amsterdam</vt:lpstr>
      <vt:lpstr>Desired Outcome &amp; Statement of Objectives</vt:lpstr>
      <vt:lpstr>Fully Circular - Catering</vt:lpstr>
      <vt:lpstr>Contract flip </vt:lpstr>
      <vt:lpstr>Financial transparent pricing model supporting the desired outcomes, based on ‘cost are the cost are the cost’</vt:lpstr>
      <vt:lpstr>Saving initiative </vt:lpstr>
      <vt:lpstr>Saving initiative </vt:lpstr>
      <vt:lpstr>Effect of saving </vt:lpstr>
      <vt:lpstr>Effect of saving to support short term win</vt:lpstr>
      <vt:lpstr>Effect of saving to support long term strategic outcome</vt:lpstr>
      <vt:lpstr>Governance - ‘’two in the box’’</vt:lpstr>
      <vt:lpstr>Governance - ‘’two in the box’’</vt:lpstr>
      <vt:lpstr>Living</vt:lpstr>
      <vt:lpstr>The start of a new age</vt:lpstr>
      <vt:lpstr>And then… the real challenge starts! </vt:lpstr>
      <vt:lpstr>PowerPoint Presentation</vt:lpstr>
      <vt:lpstr>Evidence</vt:lpstr>
      <vt:lpstr>Evidence</vt:lpstr>
      <vt:lpstr>Evidence</vt:lpstr>
      <vt:lpstr>Evidence</vt:lpstr>
      <vt:lpstr>Evidence</vt:lpstr>
      <vt:lpstr>Evidence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Vested certified…  and what’s next?</dc:title>
  <dc:creator>Verwer, Maurice</dc:creator>
  <cp:lastModifiedBy>Kate VItasek</cp:lastModifiedBy>
  <cp:revision>58</cp:revision>
  <dcterms:modified xsi:type="dcterms:W3CDTF">2019-03-19T00:27:01Z</dcterms:modified>
</cp:coreProperties>
</file>